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63" r:id="rId5"/>
    <p:sldId id="1818" r:id="rId6"/>
    <p:sldId id="1800" r:id="rId7"/>
    <p:sldId id="492" r:id="rId8"/>
    <p:sldId id="1792" r:id="rId9"/>
    <p:sldId id="1803" r:id="rId10"/>
    <p:sldId id="1806" r:id="rId11"/>
    <p:sldId id="1811" r:id="rId12"/>
    <p:sldId id="1816" r:id="rId13"/>
    <p:sldId id="1815" r:id="rId14"/>
    <p:sldId id="1814" r:id="rId15"/>
    <p:sldId id="1810" r:id="rId16"/>
    <p:sldId id="1812" r:id="rId17"/>
    <p:sldId id="1813" r:id="rId18"/>
    <p:sldId id="1799" r:id="rId19"/>
    <p:sldId id="1637" r:id="rId20"/>
    <p:sldId id="1643" r:id="rId21"/>
    <p:sldId id="1644" r:id="rId22"/>
    <p:sldId id="1645" r:id="rId23"/>
    <p:sldId id="1817" r:id="rId24"/>
    <p:sldId id="1654" r:id="rId25"/>
    <p:sldId id="1783" r:id="rId26"/>
    <p:sldId id="1775" r:id="rId27"/>
    <p:sldId id="1774" r:id="rId28"/>
    <p:sldId id="1784" r:id="rId29"/>
    <p:sldId id="1785" r:id="rId30"/>
    <p:sldId id="1768" r:id="rId31"/>
    <p:sldId id="1769" r:id="rId32"/>
    <p:sldId id="1770" r:id="rId33"/>
    <p:sldId id="1771" r:id="rId34"/>
    <p:sldId id="177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FA"/>
    <a:srgbClr val="F700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7B9C0E-D1F8-4677-B73C-092DBAB64CCC}" v="5" dt="2019-10-21T15:49:10.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3" autoAdjust="0"/>
    <p:restoredTop sz="94660"/>
  </p:normalViewPr>
  <p:slideViewPr>
    <p:cSldViewPr snapToGrid="0">
      <p:cViewPr varScale="1">
        <p:scale>
          <a:sx n="102" d="100"/>
          <a:sy n="102" d="100"/>
        </p:scale>
        <p:origin x="99"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Lundberg" userId="f3b4fefe-b50b-4840-bd02-8886bad83739" providerId="ADAL" clId="{557B9C0E-D1F8-4677-B73C-092DBAB64CCC}"/>
    <pc:docChg chg="custSel modSld">
      <pc:chgData name="Scott Lundberg" userId="f3b4fefe-b50b-4840-bd02-8886bad83739" providerId="ADAL" clId="{557B9C0E-D1F8-4677-B73C-092DBAB64CCC}" dt="2019-10-25T14:46:44.624" v="26" actId="20577"/>
      <pc:docMkLst>
        <pc:docMk/>
      </pc:docMkLst>
      <pc:sldChg chg="modSp mod">
        <pc:chgData name="Scott Lundberg" userId="f3b4fefe-b50b-4840-bd02-8886bad83739" providerId="ADAL" clId="{557B9C0E-D1F8-4677-B73C-092DBAB64CCC}" dt="2019-10-25T14:46:44.624" v="26" actId="20577"/>
        <pc:sldMkLst>
          <pc:docMk/>
          <pc:sldMk cId="2577627212" sldId="1654"/>
        </pc:sldMkLst>
        <pc:spChg chg="mod">
          <ac:chgData name="Scott Lundberg" userId="f3b4fefe-b50b-4840-bd02-8886bad83739" providerId="ADAL" clId="{557B9C0E-D1F8-4677-B73C-092DBAB64CCC}" dt="2019-10-25T14:46:44.624" v="26" actId="20577"/>
          <ac:spMkLst>
            <pc:docMk/>
            <pc:sldMk cId="2577627212" sldId="1654"/>
            <ac:spMk id="3" creationId="{394CD493-50EC-44A3-8DAE-094DFDE16677}"/>
          </ac:spMkLst>
        </pc:spChg>
      </pc:sldChg>
      <pc:sldChg chg="modSp">
        <pc:chgData name="Scott Lundberg" userId="f3b4fefe-b50b-4840-bd02-8886bad83739" providerId="ADAL" clId="{557B9C0E-D1F8-4677-B73C-092DBAB64CCC}" dt="2019-10-21T15:49:10.117" v="1" actId="20577"/>
        <pc:sldMkLst>
          <pc:docMk/>
          <pc:sldMk cId="2752109094" sldId="1803"/>
        </pc:sldMkLst>
        <pc:spChg chg="mod">
          <ac:chgData name="Scott Lundberg" userId="f3b4fefe-b50b-4840-bd02-8886bad83739" providerId="ADAL" clId="{557B9C0E-D1F8-4677-B73C-092DBAB64CCC}" dt="2019-10-21T15:49:10.117" v="1" actId="20577"/>
          <ac:spMkLst>
            <pc:docMk/>
            <pc:sldMk cId="2752109094" sldId="1803"/>
            <ac:spMk id="20" creationId="{00000000-0000-0000-0000-000000000000}"/>
          </ac:spMkLst>
        </pc:spChg>
      </pc:sldChg>
    </pc:docChg>
  </pc:docChgLst>
  <pc:docChgLst>
    <pc:chgData name="Scott Lundberg" userId="f3b4fefe-b50b-4840-bd02-8886bad83739" providerId="ADAL" clId="{20B4FDB7-7723-40F2-A5CD-240ACF5D86A9}"/>
    <pc:docChg chg="undo custSel addSld delSld modSld">
      <pc:chgData name="Scott Lundberg" userId="f3b4fefe-b50b-4840-bd02-8886bad83739" providerId="ADAL" clId="{20B4FDB7-7723-40F2-A5CD-240ACF5D86A9}" dt="2019-10-21T15:32:37.567" v="196" actId="20577"/>
      <pc:docMkLst>
        <pc:docMk/>
      </pc:docMkLst>
      <pc:sldChg chg="modSp add mod">
        <pc:chgData name="Scott Lundberg" userId="f3b4fefe-b50b-4840-bd02-8886bad83739" providerId="ADAL" clId="{20B4FDB7-7723-40F2-A5CD-240ACF5D86A9}" dt="2019-10-21T15:28:20.426" v="21" actId="20577"/>
        <pc:sldMkLst>
          <pc:docMk/>
          <pc:sldMk cId="3917452030" sldId="263"/>
        </pc:sldMkLst>
        <pc:spChg chg="mod">
          <ac:chgData name="Scott Lundberg" userId="f3b4fefe-b50b-4840-bd02-8886bad83739" providerId="ADAL" clId="{20B4FDB7-7723-40F2-A5CD-240ACF5D86A9}" dt="2019-10-21T15:28:20.426" v="21" actId="20577"/>
          <ac:spMkLst>
            <pc:docMk/>
            <pc:sldMk cId="3917452030" sldId="263"/>
            <ac:spMk id="2" creationId="{2F3E2E48-8751-AF49-8B26-5242C8A442F3}"/>
          </ac:spMkLst>
        </pc:spChg>
      </pc:sldChg>
      <pc:sldChg chg="del">
        <pc:chgData name="Scott Lundberg" userId="f3b4fefe-b50b-4840-bd02-8886bad83739" providerId="ADAL" clId="{20B4FDB7-7723-40F2-A5CD-240ACF5D86A9}" dt="2019-10-21T15:29:05.605" v="24" actId="2696"/>
        <pc:sldMkLst>
          <pc:docMk/>
          <pc:sldMk cId="1536547702" sldId="264"/>
        </pc:sldMkLst>
      </pc:sldChg>
      <pc:sldChg chg="addSp modSp add mod">
        <pc:chgData name="Scott Lundberg" userId="f3b4fefe-b50b-4840-bd02-8886bad83739" providerId="ADAL" clId="{20B4FDB7-7723-40F2-A5CD-240ACF5D86A9}" dt="2019-10-21T15:32:37.567" v="196" actId="20577"/>
        <pc:sldMkLst>
          <pc:docMk/>
          <pc:sldMk cId="2577627212" sldId="1654"/>
        </pc:sldMkLst>
        <pc:spChg chg="mod">
          <ac:chgData name="Scott Lundberg" userId="f3b4fefe-b50b-4840-bd02-8886bad83739" providerId="ADAL" clId="{20B4FDB7-7723-40F2-A5CD-240ACF5D86A9}" dt="2019-10-21T15:32:18.138" v="191" actId="1076"/>
          <ac:spMkLst>
            <pc:docMk/>
            <pc:sldMk cId="2577627212" sldId="1654"/>
            <ac:spMk id="2" creationId="{D081DD7A-9232-1543-A3B0-E09A8DC8D1B7}"/>
          </ac:spMkLst>
        </pc:spChg>
        <pc:spChg chg="add mod">
          <ac:chgData name="Scott Lundberg" userId="f3b4fefe-b50b-4840-bd02-8886bad83739" providerId="ADAL" clId="{20B4FDB7-7723-40F2-A5CD-240ACF5D86A9}" dt="2019-10-21T15:32:37.567" v="196" actId="20577"/>
          <ac:spMkLst>
            <pc:docMk/>
            <pc:sldMk cId="2577627212" sldId="1654"/>
            <ac:spMk id="3" creationId="{394CD493-50EC-44A3-8DAE-094DFDE16677}"/>
          </ac:spMkLst>
        </pc:spChg>
      </pc:sldChg>
      <pc:sldChg chg="del">
        <pc:chgData name="Scott Lundberg" userId="f3b4fefe-b50b-4840-bd02-8886bad83739" providerId="ADAL" clId="{20B4FDB7-7723-40F2-A5CD-240ACF5D86A9}" dt="2019-10-21T15:28:30.627" v="22" actId="2696"/>
        <pc:sldMkLst>
          <pc:docMk/>
          <pc:sldMk cId="2253762109" sldId="17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5079D4-D9BC-4AE5-B24E-0A9DAEDED8B0}" type="datetimeFigureOut">
              <a:rPr lang="en-US" smtClean="0"/>
              <a:t>10/25/2019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48CDA-C104-4390-81E8-C046DE756EF8}" type="slidenum">
              <a:rPr lang="en-US" smtClean="0"/>
              <a:t>‹#›</a:t>
            </a:fld>
            <a:endParaRPr lang="en-US"/>
          </a:p>
        </p:txBody>
      </p:sp>
    </p:spTree>
    <p:extLst>
      <p:ext uri="{BB962C8B-B14F-4D97-AF65-F5344CB8AC3E}">
        <p14:creationId xmlns:p14="http://schemas.microsoft.com/office/powerpoint/2010/main" val="3714717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71F0D-1F46-444D-B0C5-5EC6BA9BC3D3}" type="slidenum">
              <a:rPr lang="en-US" smtClean="0"/>
              <a:t>2</a:t>
            </a:fld>
            <a:endParaRPr lang="en-US"/>
          </a:p>
        </p:txBody>
      </p:sp>
    </p:spTree>
    <p:extLst>
      <p:ext uri="{BB962C8B-B14F-4D97-AF65-F5344CB8AC3E}">
        <p14:creationId xmlns:p14="http://schemas.microsoft.com/office/powerpoint/2010/main" val="3695016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see, let</a:t>
            </a:r>
            <a:r>
              <a:rPr lang="mr-IN" baseline="0" dirty="0"/>
              <a:t>’</a:t>
            </a:r>
            <a:r>
              <a:rPr lang="en-US" baseline="0" dirty="0"/>
              <a:t>s return to John and answer why his loan application was denied. To explain his denial it is important to start with the base rate of loan repayment problems XX, denoted here by the expected value of the model’s output.</a:t>
            </a:r>
          </a:p>
          <a:p>
            <a:endParaRPr lang="en-US" baseline="0" dirty="0"/>
          </a:p>
          <a:p>
            <a:r>
              <a:rPr lang="en-US" baseline="0" dirty="0"/>
              <a:t>To explain John's risk XX, we need to explain how we got from the base rate XX, to his risk of 55%. XX</a:t>
            </a:r>
            <a:endParaRPr lang="en-US" dirty="0"/>
          </a:p>
        </p:txBody>
      </p:sp>
      <p:sp>
        <p:nvSpPr>
          <p:cNvPr id="4" name="Slide Number Placeholder 3"/>
          <p:cNvSpPr>
            <a:spLocks noGrp="1"/>
          </p:cNvSpPr>
          <p:nvPr>
            <p:ph type="sldNum" sz="quarter" idx="10"/>
          </p:nvPr>
        </p:nvSpPr>
        <p:spPr/>
        <p:txBody>
          <a:bodyPr/>
          <a:lstStyle/>
          <a:p>
            <a:fld id="{1EC814E9-7823-3640-959A-7F2BD872A336}" type="slidenum">
              <a:rPr lang="en-US" smtClean="0"/>
              <a:t>11</a:t>
            </a:fld>
            <a:endParaRPr lang="en-US"/>
          </a:p>
        </p:txBody>
      </p:sp>
    </p:spTree>
    <p:extLst>
      <p:ext uri="{BB962C8B-B14F-4D97-AF65-F5344CB8AC3E}">
        <p14:creationId xmlns:p14="http://schemas.microsoft.com/office/powerpoint/2010/main" val="3778766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71F0D-1F46-444D-B0C5-5EC6BA9BC3D3}" type="slidenum">
              <a:rPr lang="en-US" smtClean="0"/>
              <a:t>15</a:t>
            </a:fld>
            <a:endParaRPr lang="en-US"/>
          </a:p>
        </p:txBody>
      </p:sp>
    </p:spTree>
    <p:extLst>
      <p:ext uri="{BB962C8B-B14F-4D97-AF65-F5344CB8AC3E}">
        <p14:creationId xmlns:p14="http://schemas.microsoft.com/office/powerpoint/2010/main" val="2340986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title shorter</a:t>
            </a:r>
          </a:p>
        </p:txBody>
      </p:sp>
      <p:sp>
        <p:nvSpPr>
          <p:cNvPr id="4" name="Slide Number Placeholder 3"/>
          <p:cNvSpPr>
            <a:spLocks noGrp="1"/>
          </p:cNvSpPr>
          <p:nvPr>
            <p:ph type="sldNum" sz="quarter" idx="10"/>
          </p:nvPr>
        </p:nvSpPr>
        <p:spPr/>
        <p:txBody>
          <a:bodyPr/>
          <a:lstStyle/>
          <a:p>
            <a:fld id="{1EC814E9-7823-3640-959A-7F2BD872A336}" type="slidenum">
              <a:rPr lang="en-US" smtClean="0"/>
              <a:t>16</a:t>
            </a:fld>
            <a:endParaRPr lang="en-US"/>
          </a:p>
        </p:txBody>
      </p:sp>
    </p:spTree>
    <p:extLst>
      <p:ext uri="{BB962C8B-B14F-4D97-AF65-F5344CB8AC3E}">
        <p14:creationId xmlns:p14="http://schemas.microsoft.com/office/powerpoint/2010/main" val="2210702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more on for each </a:t>
            </a:r>
          </a:p>
        </p:txBody>
      </p:sp>
      <p:sp>
        <p:nvSpPr>
          <p:cNvPr id="4" name="Slide Number Placeholder 3"/>
          <p:cNvSpPr>
            <a:spLocks noGrp="1"/>
          </p:cNvSpPr>
          <p:nvPr>
            <p:ph type="sldNum" sz="quarter" idx="10"/>
          </p:nvPr>
        </p:nvSpPr>
        <p:spPr/>
        <p:txBody>
          <a:bodyPr/>
          <a:lstStyle/>
          <a:p>
            <a:fld id="{1EC814E9-7823-3640-959A-7F2BD872A336}" type="slidenum">
              <a:rPr lang="en-US" smtClean="0"/>
              <a:t>17</a:t>
            </a:fld>
            <a:endParaRPr lang="en-US"/>
          </a:p>
        </p:txBody>
      </p:sp>
    </p:spTree>
    <p:extLst>
      <p:ext uri="{BB962C8B-B14F-4D97-AF65-F5344CB8AC3E}">
        <p14:creationId xmlns:p14="http://schemas.microsoft.com/office/powerpoint/2010/main" val="500254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an EMR?</a:t>
            </a:r>
          </a:p>
        </p:txBody>
      </p:sp>
      <p:sp>
        <p:nvSpPr>
          <p:cNvPr id="4" name="Slide Number Placeholder 3"/>
          <p:cNvSpPr>
            <a:spLocks noGrp="1"/>
          </p:cNvSpPr>
          <p:nvPr>
            <p:ph type="sldNum" sz="quarter" idx="10"/>
          </p:nvPr>
        </p:nvSpPr>
        <p:spPr/>
        <p:txBody>
          <a:bodyPr/>
          <a:lstStyle/>
          <a:p>
            <a:fld id="{1EC814E9-7823-3640-959A-7F2BD872A336}" type="slidenum">
              <a:rPr lang="en-US" smtClean="0"/>
              <a:t>18</a:t>
            </a:fld>
            <a:endParaRPr lang="en-US"/>
          </a:p>
        </p:txBody>
      </p:sp>
    </p:spTree>
    <p:extLst>
      <p:ext uri="{BB962C8B-B14F-4D97-AF65-F5344CB8AC3E}">
        <p14:creationId xmlns:p14="http://schemas.microsoft.com/office/powerpoint/2010/main" val="3761427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title shorter</a:t>
            </a:r>
          </a:p>
        </p:txBody>
      </p:sp>
      <p:sp>
        <p:nvSpPr>
          <p:cNvPr id="4" name="Slide Number Placeholder 3"/>
          <p:cNvSpPr>
            <a:spLocks noGrp="1"/>
          </p:cNvSpPr>
          <p:nvPr>
            <p:ph type="sldNum" sz="quarter" idx="10"/>
          </p:nvPr>
        </p:nvSpPr>
        <p:spPr/>
        <p:txBody>
          <a:bodyPr/>
          <a:lstStyle/>
          <a:p>
            <a:fld id="{1EC814E9-7823-3640-959A-7F2BD872A336}" type="slidenum">
              <a:rPr lang="en-US" smtClean="0"/>
              <a:t>19</a:t>
            </a:fld>
            <a:endParaRPr lang="en-US"/>
          </a:p>
        </p:txBody>
      </p:sp>
    </p:spTree>
    <p:extLst>
      <p:ext uri="{BB962C8B-B14F-4D97-AF65-F5344CB8AC3E}">
        <p14:creationId xmlns:p14="http://schemas.microsoft.com/office/powerpoint/2010/main" val="3547660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71F0D-1F46-444D-B0C5-5EC6BA9BC3D3}" type="slidenum">
              <a:rPr lang="en-US" smtClean="0"/>
              <a:t>20</a:t>
            </a:fld>
            <a:endParaRPr lang="en-US"/>
          </a:p>
        </p:txBody>
      </p:sp>
    </p:spTree>
    <p:extLst>
      <p:ext uri="{BB962C8B-B14F-4D97-AF65-F5344CB8AC3E}">
        <p14:creationId xmlns:p14="http://schemas.microsoft.com/office/powerpoint/2010/main" val="3241734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title shorter</a:t>
            </a:r>
          </a:p>
        </p:txBody>
      </p:sp>
      <p:sp>
        <p:nvSpPr>
          <p:cNvPr id="4" name="Slide Number Placeholder 3"/>
          <p:cNvSpPr>
            <a:spLocks noGrp="1"/>
          </p:cNvSpPr>
          <p:nvPr>
            <p:ph type="sldNum" sz="quarter" idx="10"/>
          </p:nvPr>
        </p:nvSpPr>
        <p:spPr/>
        <p:txBody>
          <a:bodyPr/>
          <a:lstStyle/>
          <a:p>
            <a:fld id="{1EC814E9-7823-3640-959A-7F2BD872A336}" type="slidenum">
              <a:rPr lang="en-US" smtClean="0"/>
              <a:t>22</a:t>
            </a:fld>
            <a:endParaRPr lang="en-US"/>
          </a:p>
        </p:txBody>
      </p:sp>
    </p:spTree>
    <p:extLst>
      <p:ext uri="{BB962C8B-B14F-4D97-AF65-F5344CB8AC3E}">
        <p14:creationId xmlns:p14="http://schemas.microsoft.com/office/powerpoint/2010/main" val="3037177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title shorter</a:t>
            </a:r>
          </a:p>
        </p:txBody>
      </p:sp>
      <p:sp>
        <p:nvSpPr>
          <p:cNvPr id="4" name="Slide Number Placeholder 3"/>
          <p:cNvSpPr>
            <a:spLocks noGrp="1"/>
          </p:cNvSpPr>
          <p:nvPr>
            <p:ph type="sldNum" sz="quarter" idx="10"/>
          </p:nvPr>
        </p:nvSpPr>
        <p:spPr/>
        <p:txBody>
          <a:bodyPr/>
          <a:lstStyle/>
          <a:p>
            <a:fld id="{1EC814E9-7823-3640-959A-7F2BD872A336}" type="slidenum">
              <a:rPr lang="en-US" smtClean="0"/>
              <a:t>23</a:t>
            </a:fld>
            <a:endParaRPr lang="en-US"/>
          </a:p>
        </p:txBody>
      </p:sp>
    </p:spTree>
    <p:extLst>
      <p:ext uri="{BB962C8B-B14F-4D97-AF65-F5344CB8AC3E}">
        <p14:creationId xmlns:p14="http://schemas.microsoft.com/office/powerpoint/2010/main" val="1588197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title shorter</a:t>
            </a:r>
          </a:p>
        </p:txBody>
      </p:sp>
      <p:sp>
        <p:nvSpPr>
          <p:cNvPr id="4" name="Slide Number Placeholder 3"/>
          <p:cNvSpPr>
            <a:spLocks noGrp="1"/>
          </p:cNvSpPr>
          <p:nvPr>
            <p:ph type="sldNum" sz="quarter" idx="10"/>
          </p:nvPr>
        </p:nvSpPr>
        <p:spPr/>
        <p:txBody>
          <a:bodyPr/>
          <a:lstStyle/>
          <a:p>
            <a:fld id="{1EC814E9-7823-3640-959A-7F2BD872A336}" type="slidenum">
              <a:rPr lang="en-US" smtClean="0"/>
              <a:t>24</a:t>
            </a:fld>
            <a:endParaRPr lang="en-US"/>
          </a:p>
        </p:txBody>
      </p:sp>
    </p:spTree>
    <p:extLst>
      <p:ext uri="{BB962C8B-B14F-4D97-AF65-F5344CB8AC3E}">
        <p14:creationId xmlns:p14="http://schemas.microsoft.com/office/powerpoint/2010/main" val="4230123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start with a simple motivational example. This is John,</a:t>
            </a:r>
            <a:r>
              <a:rPr lang="en-US" baseline="0" dirty="0"/>
              <a:t> </a:t>
            </a:r>
            <a:r>
              <a:rPr lang="en-US" dirty="0"/>
              <a:t>a typical bank customer. Like many consumers</a:t>
            </a:r>
            <a:r>
              <a:rPr lang="en-US" baseline="0" dirty="0"/>
              <a:t> today, when he applies for a loan, information about him is sent through a predictive model XX.</a:t>
            </a:r>
          </a:p>
          <a:p>
            <a:endParaRPr lang="en-US" baseline="0" dirty="0"/>
          </a:p>
          <a:p>
            <a:r>
              <a:rPr lang="en-US" baseline="0" dirty="0"/>
              <a:t>This model is designed to calculate the risk that John will have repayment problems, XX which, unfortunately for John, is 55%. And because his risk is high, the bank declines his loan application XX.</a:t>
            </a:r>
          </a:p>
          <a:p>
            <a:endParaRPr lang="en-US" baseline="0" dirty="0"/>
          </a:p>
          <a:p>
            <a:r>
              <a:rPr lang="en-US" baseline="0" dirty="0"/>
              <a:t>A natural first question John has XX is “Why?” The bank XX also want to know why, because these are key business decisions. But unfortunately for the data scientist that built this model XX, she used a complex model and so these questions are hard to answer XX   </a:t>
            </a:r>
            <a:r>
              <a:rPr lang="mr-IN" baseline="0" dirty="0"/>
              <a:t>…</a:t>
            </a:r>
            <a:r>
              <a:rPr lang="en-US" baseline="0" dirty="0"/>
              <a:t>.  XX</a:t>
            </a:r>
            <a:endParaRPr lang="en-US" dirty="0"/>
          </a:p>
        </p:txBody>
      </p:sp>
      <p:sp>
        <p:nvSpPr>
          <p:cNvPr id="4" name="Slide Number Placeholder 3"/>
          <p:cNvSpPr>
            <a:spLocks noGrp="1"/>
          </p:cNvSpPr>
          <p:nvPr>
            <p:ph type="sldNum" sz="quarter" idx="10"/>
          </p:nvPr>
        </p:nvSpPr>
        <p:spPr/>
        <p:txBody>
          <a:bodyPr/>
          <a:lstStyle/>
          <a:p>
            <a:fld id="{76C75EF1-27E5-664F-AC38-E33064871389}" type="slidenum">
              <a:rPr lang="en-US" smtClean="0"/>
              <a:t>3</a:t>
            </a:fld>
            <a:endParaRPr lang="en-US"/>
          </a:p>
        </p:txBody>
      </p:sp>
    </p:spTree>
    <p:extLst>
      <p:ext uri="{BB962C8B-B14F-4D97-AF65-F5344CB8AC3E}">
        <p14:creationId xmlns:p14="http://schemas.microsoft.com/office/powerpoint/2010/main" val="3026879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title shorter</a:t>
            </a:r>
          </a:p>
        </p:txBody>
      </p:sp>
      <p:sp>
        <p:nvSpPr>
          <p:cNvPr id="4" name="Slide Number Placeholder 3"/>
          <p:cNvSpPr>
            <a:spLocks noGrp="1"/>
          </p:cNvSpPr>
          <p:nvPr>
            <p:ph type="sldNum" sz="quarter" idx="10"/>
          </p:nvPr>
        </p:nvSpPr>
        <p:spPr/>
        <p:txBody>
          <a:bodyPr/>
          <a:lstStyle/>
          <a:p>
            <a:fld id="{1EC814E9-7823-3640-959A-7F2BD872A336}" type="slidenum">
              <a:rPr lang="en-US" smtClean="0"/>
              <a:t>25</a:t>
            </a:fld>
            <a:endParaRPr lang="en-US"/>
          </a:p>
        </p:txBody>
      </p:sp>
    </p:spTree>
    <p:extLst>
      <p:ext uri="{BB962C8B-B14F-4D97-AF65-F5344CB8AC3E}">
        <p14:creationId xmlns:p14="http://schemas.microsoft.com/office/powerpoint/2010/main" val="2973596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title shorter</a:t>
            </a:r>
          </a:p>
        </p:txBody>
      </p:sp>
      <p:sp>
        <p:nvSpPr>
          <p:cNvPr id="4" name="Slide Number Placeholder 3"/>
          <p:cNvSpPr>
            <a:spLocks noGrp="1"/>
          </p:cNvSpPr>
          <p:nvPr>
            <p:ph type="sldNum" sz="quarter" idx="10"/>
          </p:nvPr>
        </p:nvSpPr>
        <p:spPr/>
        <p:txBody>
          <a:bodyPr/>
          <a:lstStyle/>
          <a:p>
            <a:fld id="{1EC814E9-7823-3640-959A-7F2BD872A336}" type="slidenum">
              <a:rPr lang="en-US" smtClean="0"/>
              <a:t>26</a:t>
            </a:fld>
            <a:endParaRPr lang="en-US"/>
          </a:p>
        </p:txBody>
      </p:sp>
    </p:spTree>
    <p:extLst>
      <p:ext uri="{BB962C8B-B14F-4D97-AF65-F5344CB8AC3E}">
        <p14:creationId xmlns:p14="http://schemas.microsoft.com/office/powerpoint/2010/main" val="2256060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title shorter</a:t>
            </a:r>
          </a:p>
        </p:txBody>
      </p:sp>
      <p:sp>
        <p:nvSpPr>
          <p:cNvPr id="4" name="Slide Number Placeholder 3"/>
          <p:cNvSpPr>
            <a:spLocks noGrp="1"/>
          </p:cNvSpPr>
          <p:nvPr>
            <p:ph type="sldNum" sz="quarter" idx="10"/>
          </p:nvPr>
        </p:nvSpPr>
        <p:spPr/>
        <p:txBody>
          <a:bodyPr/>
          <a:lstStyle/>
          <a:p>
            <a:fld id="{1EC814E9-7823-3640-959A-7F2BD872A336}" type="slidenum">
              <a:rPr lang="en-US" smtClean="0"/>
              <a:t>27</a:t>
            </a:fld>
            <a:endParaRPr lang="en-US"/>
          </a:p>
        </p:txBody>
      </p:sp>
    </p:spTree>
    <p:extLst>
      <p:ext uri="{BB962C8B-B14F-4D97-AF65-F5344CB8AC3E}">
        <p14:creationId xmlns:p14="http://schemas.microsoft.com/office/powerpoint/2010/main" val="3871393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title shorter</a:t>
            </a:r>
          </a:p>
        </p:txBody>
      </p:sp>
      <p:sp>
        <p:nvSpPr>
          <p:cNvPr id="4" name="Slide Number Placeholder 3"/>
          <p:cNvSpPr>
            <a:spLocks noGrp="1"/>
          </p:cNvSpPr>
          <p:nvPr>
            <p:ph type="sldNum" sz="quarter" idx="10"/>
          </p:nvPr>
        </p:nvSpPr>
        <p:spPr/>
        <p:txBody>
          <a:bodyPr/>
          <a:lstStyle/>
          <a:p>
            <a:fld id="{1EC814E9-7823-3640-959A-7F2BD872A336}" type="slidenum">
              <a:rPr lang="en-US" smtClean="0"/>
              <a:t>28</a:t>
            </a:fld>
            <a:endParaRPr lang="en-US"/>
          </a:p>
        </p:txBody>
      </p:sp>
    </p:spTree>
    <p:extLst>
      <p:ext uri="{BB962C8B-B14F-4D97-AF65-F5344CB8AC3E}">
        <p14:creationId xmlns:p14="http://schemas.microsoft.com/office/powerpoint/2010/main" val="2441465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title shorter</a:t>
            </a:r>
          </a:p>
        </p:txBody>
      </p:sp>
      <p:sp>
        <p:nvSpPr>
          <p:cNvPr id="4" name="Slide Number Placeholder 3"/>
          <p:cNvSpPr>
            <a:spLocks noGrp="1"/>
          </p:cNvSpPr>
          <p:nvPr>
            <p:ph type="sldNum" sz="quarter" idx="10"/>
          </p:nvPr>
        </p:nvSpPr>
        <p:spPr/>
        <p:txBody>
          <a:bodyPr/>
          <a:lstStyle/>
          <a:p>
            <a:fld id="{1EC814E9-7823-3640-959A-7F2BD872A336}" type="slidenum">
              <a:rPr lang="en-US" smtClean="0"/>
              <a:t>29</a:t>
            </a:fld>
            <a:endParaRPr lang="en-US"/>
          </a:p>
        </p:txBody>
      </p:sp>
    </p:spTree>
    <p:extLst>
      <p:ext uri="{BB962C8B-B14F-4D97-AF65-F5344CB8AC3E}">
        <p14:creationId xmlns:p14="http://schemas.microsoft.com/office/powerpoint/2010/main" val="1206233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title shorter</a:t>
            </a:r>
          </a:p>
        </p:txBody>
      </p:sp>
      <p:sp>
        <p:nvSpPr>
          <p:cNvPr id="4" name="Slide Number Placeholder 3"/>
          <p:cNvSpPr>
            <a:spLocks noGrp="1"/>
          </p:cNvSpPr>
          <p:nvPr>
            <p:ph type="sldNum" sz="quarter" idx="10"/>
          </p:nvPr>
        </p:nvSpPr>
        <p:spPr/>
        <p:txBody>
          <a:bodyPr/>
          <a:lstStyle/>
          <a:p>
            <a:fld id="{1EC814E9-7823-3640-959A-7F2BD872A336}" type="slidenum">
              <a:rPr lang="en-US" smtClean="0"/>
              <a:t>30</a:t>
            </a:fld>
            <a:endParaRPr lang="en-US"/>
          </a:p>
        </p:txBody>
      </p:sp>
    </p:spTree>
    <p:extLst>
      <p:ext uri="{BB962C8B-B14F-4D97-AF65-F5344CB8AC3E}">
        <p14:creationId xmlns:p14="http://schemas.microsoft.com/office/powerpoint/2010/main" val="552885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title shorter</a:t>
            </a:r>
          </a:p>
        </p:txBody>
      </p:sp>
      <p:sp>
        <p:nvSpPr>
          <p:cNvPr id="4" name="Slide Number Placeholder 3"/>
          <p:cNvSpPr>
            <a:spLocks noGrp="1"/>
          </p:cNvSpPr>
          <p:nvPr>
            <p:ph type="sldNum" sz="quarter" idx="10"/>
          </p:nvPr>
        </p:nvSpPr>
        <p:spPr/>
        <p:txBody>
          <a:bodyPr/>
          <a:lstStyle/>
          <a:p>
            <a:fld id="{1EC814E9-7823-3640-959A-7F2BD872A336}" type="slidenum">
              <a:rPr lang="en-US" smtClean="0"/>
              <a:t>31</a:t>
            </a:fld>
            <a:endParaRPr lang="en-US"/>
          </a:p>
        </p:txBody>
      </p:sp>
    </p:spTree>
    <p:extLst>
      <p:ext uri="{BB962C8B-B14F-4D97-AF65-F5344CB8AC3E}">
        <p14:creationId xmlns:p14="http://schemas.microsoft.com/office/powerpoint/2010/main" val="3155489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the</a:t>
            </a:r>
            <a:r>
              <a:rPr lang="en-US" baseline="0" dirty="0"/>
              <a:t> data scientist used a complex model is because they are often very accurate on large data sets XX, but that same complexity also makes them hard to interpret XX. In contrast, simple models are easy to interpret XX, but are often less accurate XX. This leads to a trade-off XX between interpretability and accuracy.</a:t>
            </a:r>
          </a:p>
          <a:p>
            <a:endParaRPr lang="en-US" baseline="0" dirty="0"/>
          </a:p>
          <a:p>
            <a:r>
              <a:rPr lang="en-US" baseline="0" dirty="0"/>
              <a:t>This trade-off is particularly painful for the bank since accuracy directly corresponds to profitability XX, while interpretability has important implications for customer satisfaction XX and even legality. This tradeoff effects a wide range of applications, and so many recent methods have been developed to address it. XX</a:t>
            </a:r>
            <a:endParaRPr lang="en-US" dirty="0"/>
          </a:p>
        </p:txBody>
      </p:sp>
      <p:sp>
        <p:nvSpPr>
          <p:cNvPr id="4" name="Slide Number Placeholder 3"/>
          <p:cNvSpPr>
            <a:spLocks noGrp="1"/>
          </p:cNvSpPr>
          <p:nvPr>
            <p:ph type="sldNum" sz="quarter" idx="10"/>
          </p:nvPr>
        </p:nvSpPr>
        <p:spPr/>
        <p:txBody>
          <a:bodyPr/>
          <a:lstStyle/>
          <a:p>
            <a:fld id="{1EC814E9-7823-3640-959A-7F2BD872A336}" type="slidenum">
              <a:rPr lang="en-US" smtClean="0"/>
              <a:t>4</a:t>
            </a:fld>
            <a:endParaRPr lang="en-US"/>
          </a:p>
        </p:txBody>
      </p:sp>
    </p:spTree>
    <p:extLst>
      <p:ext uri="{BB962C8B-B14F-4D97-AF65-F5344CB8AC3E}">
        <p14:creationId xmlns:p14="http://schemas.microsoft.com/office/powerpoint/2010/main" val="3383159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methods do not try and make an entire complex model interpretable, because there is inherently too much to succinctly explain. </a:t>
            </a:r>
            <a:r>
              <a:rPr lang="en-US" baseline="0" dirty="0"/>
              <a:t>Instead they focus on explaining a single prediction XX, because mapping a single input to an output involves only a small part of the complexity of the overall model. XX</a:t>
            </a:r>
            <a:endParaRPr lang="en-US" dirty="0"/>
          </a:p>
        </p:txBody>
      </p:sp>
      <p:sp>
        <p:nvSpPr>
          <p:cNvPr id="4" name="Slide Number Placeholder 3"/>
          <p:cNvSpPr>
            <a:spLocks noGrp="1"/>
          </p:cNvSpPr>
          <p:nvPr>
            <p:ph type="sldNum" sz="quarter" idx="10"/>
          </p:nvPr>
        </p:nvSpPr>
        <p:spPr/>
        <p:txBody>
          <a:bodyPr/>
          <a:lstStyle/>
          <a:p>
            <a:fld id="{1EC814E9-7823-3640-959A-7F2BD872A336}" type="slidenum">
              <a:rPr lang="en-US" smtClean="0"/>
              <a:t>5</a:t>
            </a:fld>
            <a:endParaRPr lang="en-US"/>
          </a:p>
        </p:txBody>
      </p:sp>
    </p:spTree>
    <p:extLst>
      <p:ext uri="{BB962C8B-B14F-4D97-AF65-F5344CB8AC3E}">
        <p14:creationId xmlns:p14="http://schemas.microsoft.com/office/powerpoint/2010/main" val="2627370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see, let</a:t>
            </a:r>
            <a:r>
              <a:rPr lang="mr-IN" baseline="0" dirty="0"/>
              <a:t>’</a:t>
            </a:r>
            <a:r>
              <a:rPr lang="en-US" baseline="0" dirty="0"/>
              <a:t>s return to John and answer why his loan application was denied. To explain his denial it is important to start with the base rate of loan repayment problems XX, denoted here by the expected value of the model’s output.</a:t>
            </a:r>
          </a:p>
          <a:p>
            <a:endParaRPr lang="en-US" baseline="0" dirty="0"/>
          </a:p>
          <a:p>
            <a:r>
              <a:rPr lang="en-US" baseline="0" dirty="0"/>
              <a:t>To explain John's risk XX, we need to explain how we got from the base rate XX, to his risk of 55%. XX</a:t>
            </a:r>
            <a:endParaRPr lang="en-US" dirty="0"/>
          </a:p>
        </p:txBody>
      </p:sp>
      <p:sp>
        <p:nvSpPr>
          <p:cNvPr id="4" name="Slide Number Placeholder 3"/>
          <p:cNvSpPr>
            <a:spLocks noGrp="1"/>
          </p:cNvSpPr>
          <p:nvPr>
            <p:ph type="sldNum" sz="quarter" idx="10"/>
          </p:nvPr>
        </p:nvSpPr>
        <p:spPr/>
        <p:txBody>
          <a:bodyPr/>
          <a:lstStyle/>
          <a:p>
            <a:fld id="{1EC814E9-7823-3640-959A-7F2BD872A336}" type="slidenum">
              <a:rPr lang="en-US" smtClean="0"/>
              <a:t>6</a:t>
            </a:fld>
            <a:endParaRPr lang="en-US"/>
          </a:p>
        </p:txBody>
      </p:sp>
    </p:spTree>
    <p:extLst>
      <p:ext uri="{BB962C8B-B14F-4D97-AF65-F5344CB8AC3E}">
        <p14:creationId xmlns:p14="http://schemas.microsoft.com/office/powerpoint/2010/main" val="85075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see, let</a:t>
            </a:r>
            <a:r>
              <a:rPr lang="mr-IN" baseline="0" dirty="0"/>
              <a:t>’</a:t>
            </a:r>
            <a:r>
              <a:rPr lang="en-US" baseline="0" dirty="0"/>
              <a:t>s return to John and answer why his loan application was denied. To explain his denial it is important to start with the base rate of loan repayment problems XX, denoted here by the expected value of the model’s output.</a:t>
            </a:r>
          </a:p>
          <a:p>
            <a:endParaRPr lang="en-US" baseline="0" dirty="0"/>
          </a:p>
          <a:p>
            <a:r>
              <a:rPr lang="en-US" baseline="0" dirty="0"/>
              <a:t>To explain John's risk XX, we need to explain how we got from the base rate XX, to his risk of 55%. XX</a:t>
            </a:r>
            <a:endParaRPr lang="en-US" dirty="0"/>
          </a:p>
        </p:txBody>
      </p:sp>
      <p:sp>
        <p:nvSpPr>
          <p:cNvPr id="4" name="Slide Number Placeholder 3"/>
          <p:cNvSpPr>
            <a:spLocks noGrp="1"/>
          </p:cNvSpPr>
          <p:nvPr>
            <p:ph type="sldNum" sz="quarter" idx="10"/>
          </p:nvPr>
        </p:nvSpPr>
        <p:spPr/>
        <p:txBody>
          <a:bodyPr/>
          <a:lstStyle/>
          <a:p>
            <a:fld id="{1EC814E9-7823-3640-959A-7F2BD872A336}" type="slidenum">
              <a:rPr lang="en-US" smtClean="0"/>
              <a:t>7</a:t>
            </a:fld>
            <a:endParaRPr lang="en-US"/>
          </a:p>
        </p:txBody>
      </p:sp>
    </p:spTree>
    <p:extLst>
      <p:ext uri="{BB962C8B-B14F-4D97-AF65-F5344CB8AC3E}">
        <p14:creationId xmlns:p14="http://schemas.microsoft.com/office/powerpoint/2010/main" val="2282243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see, let</a:t>
            </a:r>
            <a:r>
              <a:rPr lang="mr-IN" baseline="0" dirty="0"/>
              <a:t>’</a:t>
            </a:r>
            <a:r>
              <a:rPr lang="en-US" baseline="0" dirty="0"/>
              <a:t>s return to John and answer why his loan application was denied. To explain his denial it is important to start with the base rate of loan repayment problems XX, denoted here by the expected value of the model’s output.</a:t>
            </a:r>
          </a:p>
          <a:p>
            <a:endParaRPr lang="en-US" baseline="0" dirty="0"/>
          </a:p>
          <a:p>
            <a:r>
              <a:rPr lang="en-US" baseline="0" dirty="0"/>
              <a:t>To explain John's risk XX, we need to explain how we got from the base rate XX, to his risk of 55%. XX</a:t>
            </a:r>
            <a:endParaRPr lang="en-US" dirty="0"/>
          </a:p>
        </p:txBody>
      </p:sp>
      <p:sp>
        <p:nvSpPr>
          <p:cNvPr id="4" name="Slide Number Placeholder 3"/>
          <p:cNvSpPr>
            <a:spLocks noGrp="1"/>
          </p:cNvSpPr>
          <p:nvPr>
            <p:ph type="sldNum" sz="quarter" idx="10"/>
          </p:nvPr>
        </p:nvSpPr>
        <p:spPr/>
        <p:txBody>
          <a:bodyPr/>
          <a:lstStyle/>
          <a:p>
            <a:fld id="{1EC814E9-7823-3640-959A-7F2BD872A336}" type="slidenum">
              <a:rPr lang="en-US" smtClean="0"/>
              <a:t>8</a:t>
            </a:fld>
            <a:endParaRPr lang="en-US"/>
          </a:p>
        </p:txBody>
      </p:sp>
    </p:spTree>
    <p:extLst>
      <p:ext uri="{BB962C8B-B14F-4D97-AF65-F5344CB8AC3E}">
        <p14:creationId xmlns:p14="http://schemas.microsoft.com/office/powerpoint/2010/main" val="2293702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see, let</a:t>
            </a:r>
            <a:r>
              <a:rPr lang="mr-IN" baseline="0" dirty="0"/>
              <a:t>’</a:t>
            </a:r>
            <a:r>
              <a:rPr lang="en-US" baseline="0" dirty="0"/>
              <a:t>s return to John and answer why his loan application was denied. To explain his denial it is important to start with the base rate of loan repayment problems XX, denoted here by the expected value of the model’s output.</a:t>
            </a:r>
          </a:p>
          <a:p>
            <a:endParaRPr lang="en-US" baseline="0" dirty="0"/>
          </a:p>
          <a:p>
            <a:r>
              <a:rPr lang="en-US" baseline="0" dirty="0"/>
              <a:t>To explain John's risk XX, we need to explain how we got from the base rate XX, to his risk of 55%. XX</a:t>
            </a:r>
            <a:endParaRPr lang="en-US" dirty="0"/>
          </a:p>
        </p:txBody>
      </p:sp>
      <p:sp>
        <p:nvSpPr>
          <p:cNvPr id="4" name="Slide Number Placeholder 3"/>
          <p:cNvSpPr>
            <a:spLocks noGrp="1"/>
          </p:cNvSpPr>
          <p:nvPr>
            <p:ph type="sldNum" sz="quarter" idx="10"/>
          </p:nvPr>
        </p:nvSpPr>
        <p:spPr/>
        <p:txBody>
          <a:bodyPr/>
          <a:lstStyle/>
          <a:p>
            <a:fld id="{1EC814E9-7823-3640-959A-7F2BD872A336}" type="slidenum">
              <a:rPr lang="en-US" smtClean="0"/>
              <a:t>9</a:t>
            </a:fld>
            <a:endParaRPr lang="en-US"/>
          </a:p>
        </p:txBody>
      </p:sp>
    </p:spTree>
    <p:extLst>
      <p:ext uri="{BB962C8B-B14F-4D97-AF65-F5344CB8AC3E}">
        <p14:creationId xmlns:p14="http://schemas.microsoft.com/office/powerpoint/2010/main" val="3162339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see, let</a:t>
            </a:r>
            <a:r>
              <a:rPr lang="mr-IN" baseline="0" dirty="0"/>
              <a:t>’</a:t>
            </a:r>
            <a:r>
              <a:rPr lang="en-US" baseline="0" dirty="0"/>
              <a:t>s return to John and answer why his loan application was denied. To explain his denial it is important to start with the base rate of loan repayment problems XX, denoted here by the expected value of the model’s output.</a:t>
            </a:r>
          </a:p>
          <a:p>
            <a:endParaRPr lang="en-US" baseline="0" dirty="0"/>
          </a:p>
          <a:p>
            <a:r>
              <a:rPr lang="en-US" baseline="0" dirty="0"/>
              <a:t>To explain John's risk XX, we need to explain how we got from the base rate XX, to his risk of 55%. XX</a:t>
            </a:r>
            <a:endParaRPr lang="en-US" dirty="0"/>
          </a:p>
        </p:txBody>
      </p:sp>
      <p:sp>
        <p:nvSpPr>
          <p:cNvPr id="4" name="Slide Number Placeholder 3"/>
          <p:cNvSpPr>
            <a:spLocks noGrp="1"/>
          </p:cNvSpPr>
          <p:nvPr>
            <p:ph type="sldNum" sz="quarter" idx="10"/>
          </p:nvPr>
        </p:nvSpPr>
        <p:spPr/>
        <p:txBody>
          <a:bodyPr/>
          <a:lstStyle/>
          <a:p>
            <a:fld id="{1EC814E9-7823-3640-959A-7F2BD872A336}" type="slidenum">
              <a:rPr lang="en-US" smtClean="0"/>
              <a:t>10</a:t>
            </a:fld>
            <a:endParaRPr lang="en-US"/>
          </a:p>
        </p:txBody>
      </p:sp>
    </p:spTree>
    <p:extLst>
      <p:ext uri="{BB962C8B-B14F-4D97-AF65-F5344CB8AC3E}">
        <p14:creationId xmlns:p14="http://schemas.microsoft.com/office/powerpoint/2010/main" val="880294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22387-073C-483A-A708-CA4C80C0AC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A9E5E4-47F2-4818-A9E3-7FE4F01D5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4D96D5-5EBE-4CA4-9941-F087812C28DF}"/>
              </a:ext>
            </a:extLst>
          </p:cNvPr>
          <p:cNvSpPr>
            <a:spLocks noGrp="1"/>
          </p:cNvSpPr>
          <p:nvPr>
            <p:ph type="dt" sz="half" idx="10"/>
          </p:nvPr>
        </p:nvSpPr>
        <p:spPr/>
        <p:txBody>
          <a:bodyPr/>
          <a:lstStyle/>
          <a:p>
            <a:fld id="{034A694A-AAEE-40E0-A9CB-3F9C317CBC1F}" type="datetimeFigureOut">
              <a:rPr lang="en-US" smtClean="0"/>
              <a:t>10/25/2019</a:t>
            </a:fld>
            <a:endParaRPr lang="en-US"/>
          </a:p>
        </p:txBody>
      </p:sp>
      <p:sp>
        <p:nvSpPr>
          <p:cNvPr id="5" name="Footer Placeholder 4">
            <a:extLst>
              <a:ext uri="{FF2B5EF4-FFF2-40B4-BE49-F238E27FC236}">
                <a16:creationId xmlns:a16="http://schemas.microsoft.com/office/drawing/2014/main" id="{70C83779-86FA-448F-B839-58F81512F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9B018-F1B0-428B-A5E4-E0670113EF0E}"/>
              </a:ext>
            </a:extLst>
          </p:cNvPr>
          <p:cNvSpPr>
            <a:spLocks noGrp="1"/>
          </p:cNvSpPr>
          <p:nvPr>
            <p:ph type="sldNum" sz="quarter" idx="12"/>
          </p:nvPr>
        </p:nvSpPr>
        <p:spPr/>
        <p:txBody>
          <a:bodyPr/>
          <a:lstStyle/>
          <a:p>
            <a:fld id="{65CB9A3B-3E3C-4117-A2F1-203557089FEA}" type="slidenum">
              <a:rPr lang="en-US" smtClean="0"/>
              <a:t>‹#›</a:t>
            </a:fld>
            <a:endParaRPr lang="en-US"/>
          </a:p>
        </p:txBody>
      </p:sp>
    </p:spTree>
    <p:extLst>
      <p:ext uri="{BB962C8B-B14F-4D97-AF65-F5344CB8AC3E}">
        <p14:creationId xmlns:p14="http://schemas.microsoft.com/office/powerpoint/2010/main" val="609113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3726-0AC2-408A-A634-C499469E22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5E1C55-0DC7-4DE8-9144-AE764B0B5F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85C4F2-F6D6-4A27-A015-E6644BFC0CD5}"/>
              </a:ext>
            </a:extLst>
          </p:cNvPr>
          <p:cNvSpPr>
            <a:spLocks noGrp="1"/>
          </p:cNvSpPr>
          <p:nvPr>
            <p:ph type="dt" sz="half" idx="10"/>
          </p:nvPr>
        </p:nvSpPr>
        <p:spPr/>
        <p:txBody>
          <a:bodyPr/>
          <a:lstStyle/>
          <a:p>
            <a:fld id="{034A694A-AAEE-40E0-A9CB-3F9C317CBC1F}" type="datetimeFigureOut">
              <a:rPr lang="en-US" smtClean="0"/>
              <a:t>10/25/2019</a:t>
            </a:fld>
            <a:endParaRPr lang="en-US"/>
          </a:p>
        </p:txBody>
      </p:sp>
      <p:sp>
        <p:nvSpPr>
          <p:cNvPr id="5" name="Footer Placeholder 4">
            <a:extLst>
              <a:ext uri="{FF2B5EF4-FFF2-40B4-BE49-F238E27FC236}">
                <a16:creationId xmlns:a16="http://schemas.microsoft.com/office/drawing/2014/main" id="{EC196AFE-3AB6-48E7-A578-CD65287E12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D3BDC-708A-422E-8E15-F240340AC317}"/>
              </a:ext>
            </a:extLst>
          </p:cNvPr>
          <p:cNvSpPr>
            <a:spLocks noGrp="1"/>
          </p:cNvSpPr>
          <p:nvPr>
            <p:ph type="sldNum" sz="quarter" idx="12"/>
          </p:nvPr>
        </p:nvSpPr>
        <p:spPr/>
        <p:txBody>
          <a:bodyPr/>
          <a:lstStyle/>
          <a:p>
            <a:fld id="{65CB9A3B-3E3C-4117-A2F1-203557089FEA}" type="slidenum">
              <a:rPr lang="en-US" smtClean="0"/>
              <a:t>‹#›</a:t>
            </a:fld>
            <a:endParaRPr lang="en-US"/>
          </a:p>
        </p:txBody>
      </p:sp>
    </p:spTree>
    <p:extLst>
      <p:ext uri="{BB962C8B-B14F-4D97-AF65-F5344CB8AC3E}">
        <p14:creationId xmlns:p14="http://schemas.microsoft.com/office/powerpoint/2010/main" val="679206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CD6E5D-5E5F-4A8E-95A6-9BC7B9D8AF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BCB830-50EF-4C6A-80C9-DFACC790C0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9EE85F-6E51-4F82-896C-841AD40AEE86}"/>
              </a:ext>
            </a:extLst>
          </p:cNvPr>
          <p:cNvSpPr>
            <a:spLocks noGrp="1"/>
          </p:cNvSpPr>
          <p:nvPr>
            <p:ph type="dt" sz="half" idx="10"/>
          </p:nvPr>
        </p:nvSpPr>
        <p:spPr/>
        <p:txBody>
          <a:bodyPr/>
          <a:lstStyle/>
          <a:p>
            <a:fld id="{034A694A-AAEE-40E0-A9CB-3F9C317CBC1F}" type="datetimeFigureOut">
              <a:rPr lang="en-US" smtClean="0"/>
              <a:t>10/25/2019</a:t>
            </a:fld>
            <a:endParaRPr lang="en-US"/>
          </a:p>
        </p:txBody>
      </p:sp>
      <p:sp>
        <p:nvSpPr>
          <p:cNvPr id="5" name="Footer Placeholder 4">
            <a:extLst>
              <a:ext uri="{FF2B5EF4-FFF2-40B4-BE49-F238E27FC236}">
                <a16:creationId xmlns:a16="http://schemas.microsoft.com/office/drawing/2014/main" id="{6D6FF2C5-C98B-4980-A7CC-4D2E6DF78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35379F-EC8F-4C21-B43D-0761D8391F7F}"/>
              </a:ext>
            </a:extLst>
          </p:cNvPr>
          <p:cNvSpPr>
            <a:spLocks noGrp="1"/>
          </p:cNvSpPr>
          <p:nvPr>
            <p:ph type="sldNum" sz="quarter" idx="12"/>
          </p:nvPr>
        </p:nvSpPr>
        <p:spPr/>
        <p:txBody>
          <a:bodyPr/>
          <a:lstStyle/>
          <a:p>
            <a:fld id="{65CB9A3B-3E3C-4117-A2F1-203557089FEA}" type="slidenum">
              <a:rPr lang="en-US" smtClean="0"/>
              <a:t>‹#›</a:t>
            </a:fld>
            <a:endParaRPr lang="en-US"/>
          </a:p>
        </p:txBody>
      </p:sp>
    </p:spTree>
    <p:extLst>
      <p:ext uri="{BB962C8B-B14F-4D97-AF65-F5344CB8AC3E}">
        <p14:creationId xmlns:p14="http://schemas.microsoft.com/office/powerpoint/2010/main" val="3208019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86C3-B5BF-4CFB-842F-05783F543B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F0960-51D4-4F7E-9128-E02BA6D017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1A381-E688-412C-989D-035FCF4DE4DC}"/>
              </a:ext>
            </a:extLst>
          </p:cNvPr>
          <p:cNvSpPr>
            <a:spLocks noGrp="1"/>
          </p:cNvSpPr>
          <p:nvPr>
            <p:ph type="dt" sz="half" idx="10"/>
          </p:nvPr>
        </p:nvSpPr>
        <p:spPr/>
        <p:txBody>
          <a:bodyPr/>
          <a:lstStyle/>
          <a:p>
            <a:fld id="{034A694A-AAEE-40E0-A9CB-3F9C317CBC1F}" type="datetimeFigureOut">
              <a:rPr lang="en-US" smtClean="0"/>
              <a:t>10/25/2019</a:t>
            </a:fld>
            <a:endParaRPr lang="en-US"/>
          </a:p>
        </p:txBody>
      </p:sp>
      <p:sp>
        <p:nvSpPr>
          <p:cNvPr id="5" name="Footer Placeholder 4">
            <a:extLst>
              <a:ext uri="{FF2B5EF4-FFF2-40B4-BE49-F238E27FC236}">
                <a16:creationId xmlns:a16="http://schemas.microsoft.com/office/drawing/2014/main" id="{B72EBBA4-C2F5-480E-81B9-76A8DE6A4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85A3F-C801-404B-A77D-D1725FDE8EC3}"/>
              </a:ext>
            </a:extLst>
          </p:cNvPr>
          <p:cNvSpPr>
            <a:spLocks noGrp="1"/>
          </p:cNvSpPr>
          <p:nvPr>
            <p:ph type="sldNum" sz="quarter" idx="12"/>
          </p:nvPr>
        </p:nvSpPr>
        <p:spPr/>
        <p:txBody>
          <a:bodyPr/>
          <a:lstStyle/>
          <a:p>
            <a:fld id="{65CB9A3B-3E3C-4117-A2F1-203557089FEA}" type="slidenum">
              <a:rPr lang="en-US" smtClean="0"/>
              <a:t>‹#›</a:t>
            </a:fld>
            <a:endParaRPr lang="en-US"/>
          </a:p>
        </p:txBody>
      </p:sp>
    </p:spTree>
    <p:extLst>
      <p:ext uri="{BB962C8B-B14F-4D97-AF65-F5344CB8AC3E}">
        <p14:creationId xmlns:p14="http://schemas.microsoft.com/office/powerpoint/2010/main" val="274909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4CC59-2C49-4804-8C0A-A7C5EC1EA9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102458-C23B-4959-923B-0165B524C5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B48B49-B7F5-46C7-9302-994347D3F96E}"/>
              </a:ext>
            </a:extLst>
          </p:cNvPr>
          <p:cNvSpPr>
            <a:spLocks noGrp="1"/>
          </p:cNvSpPr>
          <p:nvPr>
            <p:ph type="dt" sz="half" idx="10"/>
          </p:nvPr>
        </p:nvSpPr>
        <p:spPr/>
        <p:txBody>
          <a:bodyPr/>
          <a:lstStyle/>
          <a:p>
            <a:fld id="{034A694A-AAEE-40E0-A9CB-3F9C317CBC1F}" type="datetimeFigureOut">
              <a:rPr lang="en-US" smtClean="0"/>
              <a:t>10/25/2019</a:t>
            </a:fld>
            <a:endParaRPr lang="en-US"/>
          </a:p>
        </p:txBody>
      </p:sp>
      <p:sp>
        <p:nvSpPr>
          <p:cNvPr id="5" name="Footer Placeholder 4">
            <a:extLst>
              <a:ext uri="{FF2B5EF4-FFF2-40B4-BE49-F238E27FC236}">
                <a16:creationId xmlns:a16="http://schemas.microsoft.com/office/drawing/2014/main" id="{A801ACC3-EA1B-4D8F-A480-C566A0EFD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F6B5D-C046-46BA-BD34-A6477252826A}"/>
              </a:ext>
            </a:extLst>
          </p:cNvPr>
          <p:cNvSpPr>
            <a:spLocks noGrp="1"/>
          </p:cNvSpPr>
          <p:nvPr>
            <p:ph type="sldNum" sz="quarter" idx="12"/>
          </p:nvPr>
        </p:nvSpPr>
        <p:spPr/>
        <p:txBody>
          <a:bodyPr/>
          <a:lstStyle/>
          <a:p>
            <a:fld id="{65CB9A3B-3E3C-4117-A2F1-203557089FEA}" type="slidenum">
              <a:rPr lang="en-US" smtClean="0"/>
              <a:t>‹#›</a:t>
            </a:fld>
            <a:endParaRPr lang="en-US"/>
          </a:p>
        </p:txBody>
      </p:sp>
    </p:spTree>
    <p:extLst>
      <p:ext uri="{BB962C8B-B14F-4D97-AF65-F5344CB8AC3E}">
        <p14:creationId xmlns:p14="http://schemas.microsoft.com/office/powerpoint/2010/main" val="2688822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82FB8-EB9C-470A-9594-81B5688A2B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8BF3DB-F8AE-4A1F-83D3-E7F992C5D2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0FAEB8-FBFF-4696-8754-7FF57A3319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764EDE-9F25-42FB-83FC-02E8056A0674}"/>
              </a:ext>
            </a:extLst>
          </p:cNvPr>
          <p:cNvSpPr>
            <a:spLocks noGrp="1"/>
          </p:cNvSpPr>
          <p:nvPr>
            <p:ph type="dt" sz="half" idx="10"/>
          </p:nvPr>
        </p:nvSpPr>
        <p:spPr/>
        <p:txBody>
          <a:bodyPr/>
          <a:lstStyle/>
          <a:p>
            <a:fld id="{034A694A-AAEE-40E0-A9CB-3F9C317CBC1F}" type="datetimeFigureOut">
              <a:rPr lang="en-US" smtClean="0"/>
              <a:t>10/25/2019</a:t>
            </a:fld>
            <a:endParaRPr lang="en-US"/>
          </a:p>
        </p:txBody>
      </p:sp>
      <p:sp>
        <p:nvSpPr>
          <p:cNvPr id="6" name="Footer Placeholder 5">
            <a:extLst>
              <a:ext uri="{FF2B5EF4-FFF2-40B4-BE49-F238E27FC236}">
                <a16:creationId xmlns:a16="http://schemas.microsoft.com/office/drawing/2014/main" id="{5BDA867D-15A7-4796-81D3-DDFA9A687F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3DAD87-2CF5-4828-822F-BF19CA38F144}"/>
              </a:ext>
            </a:extLst>
          </p:cNvPr>
          <p:cNvSpPr>
            <a:spLocks noGrp="1"/>
          </p:cNvSpPr>
          <p:nvPr>
            <p:ph type="sldNum" sz="quarter" idx="12"/>
          </p:nvPr>
        </p:nvSpPr>
        <p:spPr/>
        <p:txBody>
          <a:bodyPr/>
          <a:lstStyle/>
          <a:p>
            <a:fld id="{65CB9A3B-3E3C-4117-A2F1-203557089FEA}" type="slidenum">
              <a:rPr lang="en-US" smtClean="0"/>
              <a:t>‹#›</a:t>
            </a:fld>
            <a:endParaRPr lang="en-US"/>
          </a:p>
        </p:txBody>
      </p:sp>
    </p:spTree>
    <p:extLst>
      <p:ext uri="{BB962C8B-B14F-4D97-AF65-F5344CB8AC3E}">
        <p14:creationId xmlns:p14="http://schemas.microsoft.com/office/powerpoint/2010/main" val="919662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849C9-E048-472D-93A9-6E4F860244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CFA94F-C7E9-4661-9CD7-5F51CB4D65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76801B-1E90-4E5E-AE9A-CBBF09152D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A6451A-76E5-47B2-9806-B68795A4B0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03A3A9-1A87-4407-B4FE-4AEF3CF43E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359B3A-2C8E-428F-83EB-9045FC739F32}"/>
              </a:ext>
            </a:extLst>
          </p:cNvPr>
          <p:cNvSpPr>
            <a:spLocks noGrp="1"/>
          </p:cNvSpPr>
          <p:nvPr>
            <p:ph type="dt" sz="half" idx="10"/>
          </p:nvPr>
        </p:nvSpPr>
        <p:spPr/>
        <p:txBody>
          <a:bodyPr/>
          <a:lstStyle/>
          <a:p>
            <a:fld id="{034A694A-AAEE-40E0-A9CB-3F9C317CBC1F}" type="datetimeFigureOut">
              <a:rPr lang="en-US" smtClean="0"/>
              <a:t>10/25/2019</a:t>
            </a:fld>
            <a:endParaRPr lang="en-US"/>
          </a:p>
        </p:txBody>
      </p:sp>
      <p:sp>
        <p:nvSpPr>
          <p:cNvPr id="8" name="Footer Placeholder 7">
            <a:extLst>
              <a:ext uri="{FF2B5EF4-FFF2-40B4-BE49-F238E27FC236}">
                <a16:creationId xmlns:a16="http://schemas.microsoft.com/office/drawing/2014/main" id="{BE4998E2-3A24-4B6A-BA7E-A2664F1EDB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A6B994-9E2A-4280-8211-8FB9FD80DCDE}"/>
              </a:ext>
            </a:extLst>
          </p:cNvPr>
          <p:cNvSpPr>
            <a:spLocks noGrp="1"/>
          </p:cNvSpPr>
          <p:nvPr>
            <p:ph type="sldNum" sz="quarter" idx="12"/>
          </p:nvPr>
        </p:nvSpPr>
        <p:spPr/>
        <p:txBody>
          <a:bodyPr/>
          <a:lstStyle/>
          <a:p>
            <a:fld id="{65CB9A3B-3E3C-4117-A2F1-203557089FEA}" type="slidenum">
              <a:rPr lang="en-US" smtClean="0"/>
              <a:t>‹#›</a:t>
            </a:fld>
            <a:endParaRPr lang="en-US"/>
          </a:p>
        </p:txBody>
      </p:sp>
    </p:spTree>
    <p:extLst>
      <p:ext uri="{BB962C8B-B14F-4D97-AF65-F5344CB8AC3E}">
        <p14:creationId xmlns:p14="http://schemas.microsoft.com/office/powerpoint/2010/main" val="4221427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B64D0-F148-4580-A062-477B2E35B8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1012CF-4709-4D05-9302-AFC77A563A27}"/>
              </a:ext>
            </a:extLst>
          </p:cNvPr>
          <p:cNvSpPr>
            <a:spLocks noGrp="1"/>
          </p:cNvSpPr>
          <p:nvPr>
            <p:ph type="dt" sz="half" idx="10"/>
          </p:nvPr>
        </p:nvSpPr>
        <p:spPr/>
        <p:txBody>
          <a:bodyPr/>
          <a:lstStyle/>
          <a:p>
            <a:fld id="{034A694A-AAEE-40E0-A9CB-3F9C317CBC1F}" type="datetimeFigureOut">
              <a:rPr lang="en-US" smtClean="0"/>
              <a:t>10/25/2019</a:t>
            </a:fld>
            <a:endParaRPr lang="en-US"/>
          </a:p>
        </p:txBody>
      </p:sp>
      <p:sp>
        <p:nvSpPr>
          <p:cNvPr id="4" name="Footer Placeholder 3">
            <a:extLst>
              <a:ext uri="{FF2B5EF4-FFF2-40B4-BE49-F238E27FC236}">
                <a16:creationId xmlns:a16="http://schemas.microsoft.com/office/drawing/2014/main" id="{1F08FE68-5845-4046-A3EB-E8BB1EC6BF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CEA7CD-E706-411C-8790-A15724675E18}"/>
              </a:ext>
            </a:extLst>
          </p:cNvPr>
          <p:cNvSpPr>
            <a:spLocks noGrp="1"/>
          </p:cNvSpPr>
          <p:nvPr>
            <p:ph type="sldNum" sz="quarter" idx="12"/>
          </p:nvPr>
        </p:nvSpPr>
        <p:spPr/>
        <p:txBody>
          <a:bodyPr/>
          <a:lstStyle/>
          <a:p>
            <a:fld id="{65CB9A3B-3E3C-4117-A2F1-203557089FEA}" type="slidenum">
              <a:rPr lang="en-US" smtClean="0"/>
              <a:t>‹#›</a:t>
            </a:fld>
            <a:endParaRPr lang="en-US"/>
          </a:p>
        </p:txBody>
      </p:sp>
    </p:spTree>
    <p:extLst>
      <p:ext uri="{BB962C8B-B14F-4D97-AF65-F5344CB8AC3E}">
        <p14:creationId xmlns:p14="http://schemas.microsoft.com/office/powerpoint/2010/main" val="271210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DEDDB8-CE95-4D6B-8975-95F1058EFAF1}"/>
              </a:ext>
            </a:extLst>
          </p:cNvPr>
          <p:cNvSpPr>
            <a:spLocks noGrp="1"/>
          </p:cNvSpPr>
          <p:nvPr>
            <p:ph type="dt" sz="half" idx="10"/>
          </p:nvPr>
        </p:nvSpPr>
        <p:spPr/>
        <p:txBody>
          <a:bodyPr/>
          <a:lstStyle/>
          <a:p>
            <a:fld id="{034A694A-AAEE-40E0-A9CB-3F9C317CBC1F}" type="datetimeFigureOut">
              <a:rPr lang="en-US" smtClean="0"/>
              <a:t>10/25/2019</a:t>
            </a:fld>
            <a:endParaRPr lang="en-US"/>
          </a:p>
        </p:txBody>
      </p:sp>
      <p:sp>
        <p:nvSpPr>
          <p:cNvPr id="3" name="Footer Placeholder 2">
            <a:extLst>
              <a:ext uri="{FF2B5EF4-FFF2-40B4-BE49-F238E27FC236}">
                <a16:creationId xmlns:a16="http://schemas.microsoft.com/office/drawing/2014/main" id="{78B86735-03E2-4E2C-ACA0-205BE8222C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D55112-A920-4197-A0AD-23D855F9B3EC}"/>
              </a:ext>
            </a:extLst>
          </p:cNvPr>
          <p:cNvSpPr>
            <a:spLocks noGrp="1"/>
          </p:cNvSpPr>
          <p:nvPr>
            <p:ph type="sldNum" sz="quarter" idx="12"/>
          </p:nvPr>
        </p:nvSpPr>
        <p:spPr/>
        <p:txBody>
          <a:bodyPr/>
          <a:lstStyle/>
          <a:p>
            <a:fld id="{65CB9A3B-3E3C-4117-A2F1-203557089FEA}" type="slidenum">
              <a:rPr lang="en-US" smtClean="0"/>
              <a:t>‹#›</a:t>
            </a:fld>
            <a:endParaRPr lang="en-US"/>
          </a:p>
        </p:txBody>
      </p:sp>
    </p:spTree>
    <p:extLst>
      <p:ext uri="{BB962C8B-B14F-4D97-AF65-F5344CB8AC3E}">
        <p14:creationId xmlns:p14="http://schemas.microsoft.com/office/powerpoint/2010/main" val="267749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C644-0519-4AA9-BC14-C56483E89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161B49-0B2E-4A96-B7DE-1634CF4C2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76EE42-4831-4E9B-B022-915871E40F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FEF304-2295-4A2E-B02F-19312A73D42D}"/>
              </a:ext>
            </a:extLst>
          </p:cNvPr>
          <p:cNvSpPr>
            <a:spLocks noGrp="1"/>
          </p:cNvSpPr>
          <p:nvPr>
            <p:ph type="dt" sz="half" idx="10"/>
          </p:nvPr>
        </p:nvSpPr>
        <p:spPr/>
        <p:txBody>
          <a:bodyPr/>
          <a:lstStyle/>
          <a:p>
            <a:fld id="{034A694A-AAEE-40E0-A9CB-3F9C317CBC1F}" type="datetimeFigureOut">
              <a:rPr lang="en-US" smtClean="0"/>
              <a:t>10/25/2019</a:t>
            </a:fld>
            <a:endParaRPr lang="en-US"/>
          </a:p>
        </p:txBody>
      </p:sp>
      <p:sp>
        <p:nvSpPr>
          <p:cNvPr id="6" name="Footer Placeholder 5">
            <a:extLst>
              <a:ext uri="{FF2B5EF4-FFF2-40B4-BE49-F238E27FC236}">
                <a16:creationId xmlns:a16="http://schemas.microsoft.com/office/drawing/2014/main" id="{F5726A42-DC96-47C4-8321-52F7712B20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94D7E-2D58-4DE5-9DDD-A43645A6F37C}"/>
              </a:ext>
            </a:extLst>
          </p:cNvPr>
          <p:cNvSpPr>
            <a:spLocks noGrp="1"/>
          </p:cNvSpPr>
          <p:nvPr>
            <p:ph type="sldNum" sz="quarter" idx="12"/>
          </p:nvPr>
        </p:nvSpPr>
        <p:spPr/>
        <p:txBody>
          <a:bodyPr/>
          <a:lstStyle/>
          <a:p>
            <a:fld id="{65CB9A3B-3E3C-4117-A2F1-203557089FEA}" type="slidenum">
              <a:rPr lang="en-US" smtClean="0"/>
              <a:t>‹#›</a:t>
            </a:fld>
            <a:endParaRPr lang="en-US"/>
          </a:p>
        </p:txBody>
      </p:sp>
    </p:spTree>
    <p:extLst>
      <p:ext uri="{BB962C8B-B14F-4D97-AF65-F5344CB8AC3E}">
        <p14:creationId xmlns:p14="http://schemas.microsoft.com/office/powerpoint/2010/main" val="1627934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BE79-DC00-4905-8ABC-3BA224A76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A223F9-75FB-4292-985D-F6E72F5930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C34DCE-CF44-4A5E-9991-FD905B529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2ACCA-8B46-4209-9735-33E5733B3CAA}"/>
              </a:ext>
            </a:extLst>
          </p:cNvPr>
          <p:cNvSpPr>
            <a:spLocks noGrp="1"/>
          </p:cNvSpPr>
          <p:nvPr>
            <p:ph type="dt" sz="half" idx="10"/>
          </p:nvPr>
        </p:nvSpPr>
        <p:spPr/>
        <p:txBody>
          <a:bodyPr/>
          <a:lstStyle/>
          <a:p>
            <a:fld id="{034A694A-AAEE-40E0-A9CB-3F9C317CBC1F}" type="datetimeFigureOut">
              <a:rPr lang="en-US" smtClean="0"/>
              <a:t>10/25/2019</a:t>
            </a:fld>
            <a:endParaRPr lang="en-US"/>
          </a:p>
        </p:txBody>
      </p:sp>
      <p:sp>
        <p:nvSpPr>
          <p:cNvPr id="6" name="Footer Placeholder 5">
            <a:extLst>
              <a:ext uri="{FF2B5EF4-FFF2-40B4-BE49-F238E27FC236}">
                <a16:creationId xmlns:a16="http://schemas.microsoft.com/office/drawing/2014/main" id="{3AD51778-BB78-4719-8A1D-70DDC6A74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6DBD8A-E2A5-400C-95D8-F716F7F01D19}"/>
              </a:ext>
            </a:extLst>
          </p:cNvPr>
          <p:cNvSpPr>
            <a:spLocks noGrp="1"/>
          </p:cNvSpPr>
          <p:nvPr>
            <p:ph type="sldNum" sz="quarter" idx="12"/>
          </p:nvPr>
        </p:nvSpPr>
        <p:spPr/>
        <p:txBody>
          <a:bodyPr/>
          <a:lstStyle/>
          <a:p>
            <a:fld id="{65CB9A3B-3E3C-4117-A2F1-203557089FEA}" type="slidenum">
              <a:rPr lang="en-US" smtClean="0"/>
              <a:t>‹#›</a:t>
            </a:fld>
            <a:endParaRPr lang="en-US"/>
          </a:p>
        </p:txBody>
      </p:sp>
    </p:spTree>
    <p:extLst>
      <p:ext uri="{BB962C8B-B14F-4D97-AF65-F5344CB8AC3E}">
        <p14:creationId xmlns:p14="http://schemas.microsoft.com/office/powerpoint/2010/main" val="2086683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EC1633-48AC-4F5C-BAD5-1D0E83B206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7AA384-9695-4A3A-9E54-20D20F6D82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F30438-A2B6-4369-BC49-2DE0DA209A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A694A-AAEE-40E0-A9CB-3F9C317CBC1F}" type="datetimeFigureOut">
              <a:rPr lang="en-US" smtClean="0"/>
              <a:t>10/25/2019</a:t>
            </a:fld>
            <a:endParaRPr lang="en-US"/>
          </a:p>
        </p:txBody>
      </p:sp>
      <p:sp>
        <p:nvSpPr>
          <p:cNvPr id="5" name="Footer Placeholder 4">
            <a:extLst>
              <a:ext uri="{FF2B5EF4-FFF2-40B4-BE49-F238E27FC236}">
                <a16:creationId xmlns:a16="http://schemas.microsoft.com/office/drawing/2014/main" id="{96D630D0-9ECA-43D8-8A8B-7A3D136414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FB796-3F34-4123-8294-08D6F34B03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CB9A3B-3E3C-4117-A2F1-203557089FEA}" type="slidenum">
              <a:rPr lang="en-US" smtClean="0"/>
              <a:t>‹#›</a:t>
            </a:fld>
            <a:endParaRPr lang="en-US"/>
          </a:p>
        </p:txBody>
      </p:sp>
    </p:spTree>
    <p:extLst>
      <p:ext uri="{BB962C8B-B14F-4D97-AF65-F5344CB8AC3E}">
        <p14:creationId xmlns:p14="http://schemas.microsoft.com/office/powerpoint/2010/main" val="2984984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7.png"/><Relationship Id="rId5" Type="http://schemas.openxmlformats.org/officeDocument/2006/relationships/image" Target="../media/image12.png"/><Relationship Id="rId10"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7.png"/><Relationship Id="rId5" Type="http://schemas.openxmlformats.org/officeDocument/2006/relationships/image" Target="../media/image12.png"/><Relationship Id="rId10"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28.png"/><Relationship Id="rId21" Type="http://schemas.openxmlformats.org/officeDocument/2006/relationships/image" Target="../media/image47.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5" Type="http://schemas.openxmlformats.org/officeDocument/2006/relationships/image" Target="../media/image51.svg"/><Relationship Id="rId2" Type="http://schemas.openxmlformats.org/officeDocument/2006/relationships/notesSlide" Target="../notesSlides/notesSlide16.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svg"/><Relationship Id="rId24" Type="http://schemas.openxmlformats.org/officeDocument/2006/relationships/image" Target="../media/image50.png"/><Relationship Id="rId5" Type="http://schemas.openxmlformats.org/officeDocument/2006/relationships/image" Target="../media/image30.svg"/><Relationship Id="rId15" Type="http://schemas.openxmlformats.org/officeDocument/2006/relationships/image" Target="../media/image41.svg"/><Relationship Id="rId23" Type="http://schemas.openxmlformats.org/officeDocument/2006/relationships/image" Target="../media/image49.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29.png"/><Relationship Id="rId9" Type="http://schemas.openxmlformats.org/officeDocument/2006/relationships/image" Target="../media/image35.svg"/><Relationship Id="rId14" Type="http://schemas.openxmlformats.org/officeDocument/2006/relationships/image" Target="../media/image40.png"/><Relationship Id="rId22"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tif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png"/><Relationship Id="rId3" Type="http://schemas.openxmlformats.org/officeDocument/2006/relationships/image" Target="../media/image8.tiff"/><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24.png"/><Relationship Id="rId10"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8.tiff"/><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7.png"/><Relationship Id="rId5" Type="http://schemas.openxmlformats.org/officeDocument/2006/relationships/image" Target="../media/image12.png"/><Relationship Id="rId10"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7.png"/><Relationship Id="rId5" Type="http://schemas.openxmlformats.org/officeDocument/2006/relationships/image" Target="../media/image12.png"/><Relationship Id="rId10"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A05D96-2DCA-894B-9F92-441A078A0EC4}"/>
              </a:ext>
            </a:extLst>
          </p:cNvPr>
          <p:cNvPicPr>
            <a:picLocks noChangeAspect="1"/>
          </p:cNvPicPr>
          <p:nvPr/>
        </p:nvPicPr>
        <p:blipFill rotWithShape="1">
          <a:blip r:embed="rId2"/>
          <a:srcRect l="73700" t="45990" r="3734" b="34010"/>
          <a:stretch/>
        </p:blipFill>
        <p:spPr>
          <a:xfrm>
            <a:off x="-3554414" y="-498240"/>
            <a:ext cx="10064750" cy="7709170"/>
          </a:xfrm>
          <a:prstGeom prst="rect">
            <a:avLst/>
          </a:prstGeom>
        </p:spPr>
      </p:pic>
      <p:sp>
        <p:nvSpPr>
          <p:cNvPr id="6" name="Rectangle 5">
            <a:extLst>
              <a:ext uri="{FF2B5EF4-FFF2-40B4-BE49-F238E27FC236}">
                <a16:creationId xmlns:a16="http://schemas.microsoft.com/office/drawing/2014/main" id="{63C29633-B29A-AE41-8A2D-358F205C235C}"/>
              </a:ext>
            </a:extLst>
          </p:cNvPr>
          <p:cNvSpPr/>
          <p:nvPr/>
        </p:nvSpPr>
        <p:spPr>
          <a:xfrm>
            <a:off x="4546599" y="1990355"/>
            <a:ext cx="6959597" cy="1349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E2E48-8751-AF49-8B26-5242C8A442F3}"/>
              </a:ext>
            </a:extLst>
          </p:cNvPr>
          <p:cNvSpPr>
            <a:spLocks noGrp="1"/>
          </p:cNvSpPr>
          <p:nvPr>
            <p:ph type="ctrTitle"/>
          </p:nvPr>
        </p:nvSpPr>
        <p:spPr>
          <a:xfrm>
            <a:off x="2570161" y="1816100"/>
            <a:ext cx="9144000" cy="2387600"/>
          </a:xfrm>
        </p:spPr>
        <p:txBody>
          <a:bodyPr/>
          <a:lstStyle/>
          <a:p>
            <a:pPr algn="r"/>
            <a:r>
              <a:rPr lang="en-US" dirty="0"/>
              <a:t>Explainable AI with</a:t>
            </a:r>
            <a:br>
              <a:rPr lang="en-US" dirty="0"/>
            </a:br>
            <a:r>
              <a:rPr lang="en-US" dirty="0"/>
              <a:t>Shapley Values</a:t>
            </a:r>
          </a:p>
        </p:txBody>
      </p:sp>
      <p:sp>
        <p:nvSpPr>
          <p:cNvPr id="3" name="Subtitle 2">
            <a:extLst>
              <a:ext uri="{FF2B5EF4-FFF2-40B4-BE49-F238E27FC236}">
                <a16:creationId xmlns:a16="http://schemas.microsoft.com/office/drawing/2014/main" id="{B9420C15-F481-5145-A1A0-C2D1F01BE04B}"/>
              </a:ext>
            </a:extLst>
          </p:cNvPr>
          <p:cNvSpPr>
            <a:spLocks noGrp="1"/>
          </p:cNvSpPr>
          <p:nvPr>
            <p:ph type="subTitle" idx="1"/>
          </p:nvPr>
        </p:nvSpPr>
        <p:spPr>
          <a:xfrm>
            <a:off x="2570161" y="4524745"/>
            <a:ext cx="9144000" cy="1655762"/>
          </a:xfrm>
        </p:spPr>
        <p:txBody>
          <a:bodyPr/>
          <a:lstStyle/>
          <a:p>
            <a:pPr algn="r"/>
            <a:r>
              <a:rPr lang="en-US" dirty="0"/>
              <a:t>Scott Lundberg</a:t>
            </a:r>
          </a:p>
          <a:p>
            <a:pPr algn="r"/>
            <a:r>
              <a:rPr lang="en-US" dirty="0">
                <a:solidFill>
                  <a:schemeClr val="tx1">
                    <a:alpha val="50000"/>
                  </a:schemeClr>
                </a:solidFill>
              </a:rPr>
              <a:t>Microsoft Research</a:t>
            </a:r>
          </a:p>
        </p:txBody>
      </p:sp>
    </p:spTree>
    <p:extLst>
      <p:ext uri="{BB962C8B-B14F-4D97-AF65-F5344CB8AC3E}">
        <p14:creationId xmlns:p14="http://schemas.microsoft.com/office/powerpoint/2010/main" val="3917452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364FD863-39F2-0244-B8C2-644E5D96AAF3}" type="slidenum">
              <a:rPr lang="en-US" smtClean="0"/>
              <a:t>10</a:t>
            </a:fld>
            <a:endParaRPr lang="en-US" dirty="0"/>
          </a:p>
        </p:txBody>
      </p:sp>
      <p:sp>
        <p:nvSpPr>
          <p:cNvPr id="18" name="Rectangle 17"/>
          <p:cNvSpPr/>
          <p:nvPr/>
        </p:nvSpPr>
        <p:spPr>
          <a:xfrm>
            <a:off x="8259077" y="5197377"/>
            <a:ext cx="703049" cy="384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1" name="Straight Arrow Connector 10"/>
          <p:cNvCxnSpPr/>
          <p:nvPr/>
        </p:nvCxnSpPr>
        <p:spPr>
          <a:xfrm>
            <a:off x="2633446"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448056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85800"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132812"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F11A346-85E8-41D9-B6D5-E7726DC79148}"/>
                  </a:ext>
                </a:extLst>
              </p:cNvPr>
              <p:cNvSpPr txBox="1"/>
              <p:nvPr/>
            </p:nvSpPr>
            <p:spPr>
              <a:xfrm>
                <a:off x="2075905" y="3683046"/>
                <a:ext cx="1037785"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𝐸</m:t>
                      </m:r>
                      <m:r>
                        <a:rPr lang="en-US" sz="2200" b="0" i="1" smtClean="0">
                          <a:latin typeface="Cambria Math" panose="02040503050406030204" pitchFamily="18" charset="0"/>
                        </a:rPr>
                        <m:t>[</m:t>
                      </m:r>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𝑋</m:t>
                          </m:r>
                        </m:e>
                      </m:d>
                      <m:r>
                        <a:rPr lang="en-US" sz="2200" b="0" i="1" smtClean="0">
                          <a:latin typeface="Cambria Math" panose="02040503050406030204" pitchFamily="18" charset="0"/>
                        </a:rPr>
                        <m:t>]</m:t>
                      </m:r>
                    </m:oMath>
                  </m:oMathPara>
                </a14:m>
                <a:endParaRPr lang="en-US" sz="2200" dirty="0"/>
              </a:p>
            </p:txBody>
          </p:sp>
        </mc:Choice>
        <mc:Fallback xmlns="">
          <p:sp>
            <p:nvSpPr>
              <p:cNvPr id="2" name="TextBox 1">
                <a:extLst>
                  <a:ext uri="{FF2B5EF4-FFF2-40B4-BE49-F238E27FC236}">
                    <a16:creationId xmlns:a16="http://schemas.microsoft.com/office/drawing/2014/main" id="{8F11A346-85E8-41D9-B6D5-E7726DC79148}"/>
                  </a:ext>
                </a:extLst>
              </p:cNvPr>
              <p:cNvSpPr txBox="1">
                <a:spLocks noRot="1" noChangeAspect="1" noMove="1" noResize="1" noEditPoints="1" noAdjustHandles="1" noChangeArrowheads="1" noChangeShapeType="1" noTextEdit="1"/>
              </p:cNvSpPr>
              <p:nvPr/>
            </p:nvSpPr>
            <p:spPr>
              <a:xfrm>
                <a:off x="2075905" y="3683046"/>
                <a:ext cx="1037785" cy="338554"/>
              </a:xfrm>
              <a:prstGeom prst="rect">
                <a:avLst/>
              </a:prstGeom>
              <a:blipFill>
                <a:blip r:embed="rId3"/>
                <a:stretch>
                  <a:fillRect l="-5882" t="-1786" r="-9412"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1D83E21-5B36-4E43-A2C2-1DC9F098C25B}"/>
                  </a:ext>
                </a:extLst>
              </p:cNvPr>
              <p:cNvSpPr txBox="1"/>
              <p:nvPr/>
            </p:nvSpPr>
            <p:spPr>
              <a:xfrm>
                <a:off x="8822035" y="3683046"/>
                <a:ext cx="621260"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e>
                      </m:d>
                    </m:oMath>
                  </m:oMathPara>
                </a14:m>
                <a:endParaRPr lang="en-US" sz="2200" dirty="0"/>
              </a:p>
            </p:txBody>
          </p:sp>
        </mc:Choice>
        <mc:Fallback xmlns="">
          <p:sp>
            <p:nvSpPr>
              <p:cNvPr id="23" name="TextBox 22">
                <a:extLst>
                  <a:ext uri="{FF2B5EF4-FFF2-40B4-BE49-F238E27FC236}">
                    <a16:creationId xmlns:a16="http://schemas.microsoft.com/office/drawing/2014/main" id="{91D83E21-5B36-4E43-A2C2-1DC9F098C25B}"/>
                  </a:ext>
                </a:extLst>
              </p:cNvPr>
              <p:cNvSpPr txBox="1">
                <a:spLocks noRot="1" noChangeAspect="1" noMove="1" noResize="1" noEditPoints="1" noAdjustHandles="1" noChangeArrowheads="1" noChangeShapeType="1" noTextEdit="1"/>
              </p:cNvSpPr>
              <p:nvPr/>
            </p:nvSpPr>
            <p:spPr>
              <a:xfrm>
                <a:off x="8822035" y="3683046"/>
                <a:ext cx="621260" cy="338554"/>
              </a:xfrm>
              <a:prstGeom prst="rect">
                <a:avLst/>
              </a:prstGeom>
              <a:blipFill>
                <a:blip r:embed="rId4"/>
                <a:stretch>
                  <a:fillRect l="-14706"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EA628CA-A098-4D10-9B6F-F6C1F4061201}"/>
                  </a:ext>
                </a:extLst>
              </p:cNvPr>
              <p:cNvSpPr txBox="1"/>
              <p:nvPr/>
            </p:nvSpPr>
            <p:spPr>
              <a:xfrm>
                <a:off x="575994" y="3778522"/>
                <a:ext cx="219612"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0</m:t>
                      </m:r>
                    </m:oMath>
                  </m:oMathPara>
                </a14:m>
                <a:endParaRPr lang="en-US" sz="2200" dirty="0"/>
              </a:p>
            </p:txBody>
          </p:sp>
        </mc:Choice>
        <mc:Fallback xmlns="">
          <p:sp>
            <p:nvSpPr>
              <p:cNvPr id="24" name="TextBox 23">
                <a:extLst>
                  <a:ext uri="{FF2B5EF4-FFF2-40B4-BE49-F238E27FC236}">
                    <a16:creationId xmlns:a16="http://schemas.microsoft.com/office/drawing/2014/main" id="{4EA628CA-A098-4D10-9B6F-F6C1F4061201}"/>
                  </a:ext>
                </a:extLst>
              </p:cNvPr>
              <p:cNvSpPr txBox="1">
                <a:spLocks noRot="1" noChangeAspect="1" noMove="1" noResize="1" noEditPoints="1" noAdjustHandles="1" noChangeArrowheads="1" noChangeShapeType="1" noTextEdit="1"/>
              </p:cNvSpPr>
              <p:nvPr/>
            </p:nvSpPr>
            <p:spPr>
              <a:xfrm>
                <a:off x="575994" y="3778522"/>
                <a:ext cx="219612" cy="338554"/>
              </a:xfrm>
              <a:prstGeom prst="rect">
                <a:avLst/>
              </a:prstGeom>
              <a:blipFill>
                <a:blip r:embed="rId5"/>
                <a:stretch>
                  <a:fillRect l="-29730" r="-24324" b="-7273"/>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490A53AD-0662-40A5-96D4-83FF43E2A1B5}"/>
              </a:ext>
            </a:extLst>
          </p:cNvPr>
          <p:cNvGrpSpPr/>
          <p:nvPr/>
        </p:nvGrpSpPr>
        <p:grpSpPr>
          <a:xfrm>
            <a:off x="1034287" y="4417120"/>
            <a:ext cx="172528" cy="115020"/>
            <a:chOff x="1109887" y="4408120"/>
            <a:chExt cx="172528" cy="115020"/>
          </a:xfrm>
        </p:grpSpPr>
        <p:cxnSp>
          <p:nvCxnSpPr>
            <p:cNvPr id="26" name="Straight Connector 25">
              <a:extLst>
                <a:ext uri="{FF2B5EF4-FFF2-40B4-BE49-F238E27FC236}">
                  <a16:creationId xmlns:a16="http://schemas.microsoft.com/office/drawing/2014/main" id="{B4AA384E-D080-41EE-B8F8-32E3CCCD4854}"/>
                </a:ext>
              </a:extLst>
            </p:cNvPr>
            <p:cNvCxnSpPr/>
            <p:nvPr/>
          </p:nvCxnSpPr>
          <p:spPr>
            <a:xfrm flipH="1">
              <a:off x="1138641" y="4408120"/>
              <a:ext cx="115019" cy="11501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1E48F3-70EF-4F33-B69F-7080F21399C5}"/>
                </a:ext>
              </a:extLst>
            </p:cNvPr>
            <p:cNvCxnSpPr/>
            <p:nvPr/>
          </p:nvCxnSpPr>
          <p:spPr>
            <a:xfrm flipH="1">
              <a:off x="1109887" y="4408121"/>
              <a:ext cx="115019" cy="115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0E1413-39A6-4F34-A38C-B507EEF1B043}"/>
                </a:ext>
              </a:extLst>
            </p:cNvPr>
            <p:cNvCxnSpPr/>
            <p:nvPr/>
          </p:nvCxnSpPr>
          <p:spPr>
            <a:xfrm flipH="1">
              <a:off x="1167396" y="4408121"/>
              <a:ext cx="115019" cy="115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a:extLst>
              <a:ext uri="{FF2B5EF4-FFF2-40B4-BE49-F238E27FC236}">
                <a16:creationId xmlns:a16="http://schemas.microsoft.com/office/drawing/2014/main" id="{3371CE2E-2114-45A8-A498-63ABD014A88F}"/>
              </a:ext>
            </a:extLst>
          </p:cNvPr>
          <p:cNvCxnSpPr>
            <a:cxnSpLocks/>
          </p:cNvCxnSpPr>
          <p:nvPr/>
        </p:nvCxnSpPr>
        <p:spPr>
          <a:xfrm>
            <a:off x="701039" y="4724400"/>
            <a:ext cx="1950721"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A39E03C-8773-4BE3-B544-C73842296C66}"/>
                  </a:ext>
                </a:extLst>
              </p:cNvPr>
              <p:cNvSpPr txBox="1"/>
              <p:nvPr/>
            </p:nvSpPr>
            <p:spPr>
              <a:xfrm>
                <a:off x="1489729" y="4812013"/>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0</m:t>
                          </m:r>
                        </m:sub>
                      </m:sSub>
                    </m:oMath>
                  </m:oMathPara>
                </a14:m>
                <a:endParaRPr lang="en-US" sz="2200" dirty="0">
                  <a:solidFill>
                    <a:schemeClr val="tx1"/>
                  </a:solidFill>
                </a:endParaRPr>
              </a:p>
            </p:txBody>
          </p:sp>
        </mc:Choice>
        <mc:Fallback xmlns="">
          <p:sp>
            <p:nvSpPr>
              <p:cNvPr id="29" name="TextBox 28">
                <a:extLst>
                  <a:ext uri="{FF2B5EF4-FFF2-40B4-BE49-F238E27FC236}">
                    <a16:creationId xmlns:a16="http://schemas.microsoft.com/office/drawing/2014/main" id="{1A39E03C-8773-4BE3-B544-C73842296C66}"/>
                  </a:ext>
                </a:extLst>
              </p:cNvPr>
              <p:cNvSpPr txBox="1">
                <a:spLocks noRot="1" noChangeAspect="1" noMove="1" noResize="1" noEditPoints="1" noAdjustHandles="1" noChangeArrowheads="1" noChangeShapeType="1" noTextEdit="1"/>
              </p:cNvSpPr>
              <p:nvPr/>
            </p:nvSpPr>
            <p:spPr>
              <a:xfrm>
                <a:off x="1489729" y="4812013"/>
                <a:ext cx="386836" cy="338554"/>
              </a:xfrm>
              <a:prstGeom prst="rect">
                <a:avLst/>
              </a:prstGeom>
              <a:blipFill>
                <a:blip r:embed="rId6"/>
                <a:stretch>
                  <a:fillRect l="-25000" r="-6250" b="-32143"/>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7B09019B-DC9D-4F76-8110-DBE5406373ED}"/>
              </a:ext>
            </a:extLst>
          </p:cNvPr>
          <p:cNvCxnSpPr>
            <a:cxnSpLocks/>
          </p:cNvCxnSpPr>
          <p:nvPr/>
        </p:nvCxnSpPr>
        <p:spPr>
          <a:xfrm>
            <a:off x="2651760" y="4932897"/>
            <a:ext cx="2276856"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578F0C7-F97C-45A6-9B93-23E0374825FB}"/>
                  </a:ext>
                </a:extLst>
              </p:cNvPr>
              <p:cNvSpPr txBox="1"/>
              <p:nvPr/>
            </p:nvSpPr>
            <p:spPr>
              <a:xfrm>
                <a:off x="3503958" y="5028100"/>
                <a:ext cx="380297"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1</m:t>
                          </m:r>
                        </m:sub>
                      </m:sSub>
                    </m:oMath>
                  </m:oMathPara>
                </a14:m>
                <a:endParaRPr lang="en-US" sz="2200" dirty="0">
                  <a:solidFill>
                    <a:schemeClr val="tx1"/>
                  </a:solidFill>
                </a:endParaRPr>
              </a:p>
            </p:txBody>
          </p:sp>
        </mc:Choice>
        <mc:Fallback xmlns="">
          <p:sp>
            <p:nvSpPr>
              <p:cNvPr id="36" name="TextBox 35">
                <a:extLst>
                  <a:ext uri="{FF2B5EF4-FFF2-40B4-BE49-F238E27FC236}">
                    <a16:creationId xmlns:a16="http://schemas.microsoft.com/office/drawing/2014/main" id="{D578F0C7-F97C-45A6-9B93-23E0374825FB}"/>
                  </a:ext>
                </a:extLst>
              </p:cNvPr>
              <p:cNvSpPr txBox="1">
                <a:spLocks noRot="1" noChangeAspect="1" noMove="1" noResize="1" noEditPoints="1" noAdjustHandles="1" noChangeArrowheads="1" noChangeShapeType="1" noTextEdit="1"/>
              </p:cNvSpPr>
              <p:nvPr/>
            </p:nvSpPr>
            <p:spPr>
              <a:xfrm>
                <a:off x="3503958" y="5028100"/>
                <a:ext cx="380297" cy="338554"/>
              </a:xfrm>
              <a:prstGeom prst="rect">
                <a:avLst/>
              </a:prstGeom>
              <a:blipFill>
                <a:blip r:embed="rId7"/>
                <a:stretch>
                  <a:fillRect l="-25806" r="-6452" b="-34545"/>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5E454795-E2BA-4DF9-93DF-4B349E10E52C}"/>
              </a:ext>
            </a:extLst>
          </p:cNvPr>
          <p:cNvCxnSpPr/>
          <p:nvPr/>
        </p:nvCxnSpPr>
        <p:spPr>
          <a:xfrm>
            <a:off x="4916687" y="4719099"/>
            <a:ext cx="3227832"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A79C9A7-A022-4E6F-BD59-7A1F21F8D17E}"/>
              </a:ext>
            </a:extLst>
          </p:cNvPr>
          <p:cNvCxnSpPr/>
          <p:nvPr/>
        </p:nvCxnSpPr>
        <p:spPr>
          <a:xfrm>
            <a:off x="8134378" y="4932897"/>
            <a:ext cx="1636776"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83B3E14-219A-4A60-BE6A-AF4A3BEDDB96}"/>
              </a:ext>
            </a:extLst>
          </p:cNvPr>
          <p:cNvCxnSpPr/>
          <p:nvPr/>
        </p:nvCxnSpPr>
        <p:spPr>
          <a:xfrm>
            <a:off x="9035675" y="5448242"/>
            <a:ext cx="713232" cy="0"/>
          </a:xfrm>
          <a:prstGeom prst="straightConnector1">
            <a:avLst/>
          </a:prstGeom>
          <a:ln w="44450">
            <a:solidFill>
              <a:srgbClr val="0089FA"/>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12B2776-A0CE-4DF7-8117-B5A21848B5E0}"/>
              </a:ext>
            </a:extLst>
          </p:cNvPr>
          <p:cNvCxnSpPr/>
          <p:nvPr/>
        </p:nvCxnSpPr>
        <p:spPr>
          <a:xfrm>
            <a:off x="9108589" y="5933050"/>
            <a:ext cx="27432"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D2571C3-65A2-4EF8-AF5D-A3C04AD57C91}"/>
                  </a:ext>
                </a:extLst>
              </p:cNvPr>
              <p:cNvSpPr txBox="1"/>
              <p:nvPr/>
            </p:nvSpPr>
            <p:spPr>
              <a:xfrm>
                <a:off x="6340454" y="4804221"/>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2</m:t>
                          </m:r>
                        </m:sub>
                      </m:sSub>
                    </m:oMath>
                  </m:oMathPara>
                </a14:m>
                <a:endParaRPr lang="en-US" sz="2200" dirty="0">
                  <a:solidFill>
                    <a:schemeClr val="tx1"/>
                  </a:solidFill>
                </a:endParaRPr>
              </a:p>
            </p:txBody>
          </p:sp>
        </mc:Choice>
        <mc:Fallback xmlns="">
          <p:sp>
            <p:nvSpPr>
              <p:cNvPr id="51" name="TextBox 50">
                <a:extLst>
                  <a:ext uri="{FF2B5EF4-FFF2-40B4-BE49-F238E27FC236}">
                    <a16:creationId xmlns:a16="http://schemas.microsoft.com/office/drawing/2014/main" id="{6D2571C3-65A2-4EF8-AF5D-A3C04AD57C91}"/>
                  </a:ext>
                </a:extLst>
              </p:cNvPr>
              <p:cNvSpPr txBox="1">
                <a:spLocks noRot="1" noChangeAspect="1" noMove="1" noResize="1" noEditPoints="1" noAdjustHandles="1" noChangeArrowheads="1" noChangeShapeType="1" noTextEdit="1"/>
              </p:cNvSpPr>
              <p:nvPr/>
            </p:nvSpPr>
            <p:spPr>
              <a:xfrm>
                <a:off x="6340454" y="4804221"/>
                <a:ext cx="386836" cy="338554"/>
              </a:xfrm>
              <a:prstGeom prst="rect">
                <a:avLst/>
              </a:prstGeom>
              <a:blipFill>
                <a:blip r:embed="rId8"/>
                <a:stretch>
                  <a:fillRect l="-25000" r="-6250" b="-32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6C334044-3BE0-4B8A-9A3C-B8DCC6F8A6FD}"/>
                  </a:ext>
                </a:extLst>
              </p:cNvPr>
              <p:cNvSpPr txBox="1"/>
              <p:nvPr/>
            </p:nvSpPr>
            <p:spPr>
              <a:xfrm>
                <a:off x="8768708" y="4972458"/>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3</m:t>
                          </m:r>
                        </m:sub>
                      </m:sSub>
                    </m:oMath>
                  </m:oMathPara>
                </a14:m>
                <a:endParaRPr lang="en-US" sz="2200" dirty="0">
                  <a:solidFill>
                    <a:schemeClr val="tx1"/>
                  </a:solidFill>
                </a:endParaRPr>
              </a:p>
            </p:txBody>
          </p:sp>
        </mc:Choice>
        <mc:Fallback xmlns="">
          <p:sp>
            <p:nvSpPr>
              <p:cNvPr id="52" name="TextBox 51">
                <a:extLst>
                  <a:ext uri="{FF2B5EF4-FFF2-40B4-BE49-F238E27FC236}">
                    <a16:creationId xmlns:a16="http://schemas.microsoft.com/office/drawing/2014/main" id="{6C334044-3BE0-4B8A-9A3C-B8DCC6F8A6FD}"/>
                  </a:ext>
                </a:extLst>
              </p:cNvPr>
              <p:cNvSpPr txBox="1">
                <a:spLocks noRot="1" noChangeAspect="1" noMove="1" noResize="1" noEditPoints="1" noAdjustHandles="1" noChangeArrowheads="1" noChangeShapeType="1" noTextEdit="1"/>
              </p:cNvSpPr>
              <p:nvPr/>
            </p:nvSpPr>
            <p:spPr>
              <a:xfrm>
                <a:off x="8768708" y="4972458"/>
                <a:ext cx="386836" cy="338554"/>
              </a:xfrm>
              <a:prstGeom prst="rect">
                <a:avLst/>
              </a:prstGeom>
              <a:blipFill>
                <a:blip r:embed="rId9"/>
                <a:stretch>
                  <a:fillRect l="-25000" r="-6250" b="-3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F4D06A4-9EC4-4ED9-AE0F-C0B5755C9A2A}"/>
                  </a:ext>
                </a:extLst>
              </p:cNvPr>
              <p:cNvSpPr txBox="1"/>
              <p:nvPr/>
            </p:nvSpPr>
            <p:spPr>
              <a:xfrm>
                <a:off x="8920685" y="5986023"/>
                <a:ext cx="375808"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4</m:t>
                          </m:r>
                        </m:sub>
                      </m:sSub>
                    </m:oMath>
                  </m:oMathPara>
                </a14:m>
                <a:endParaRPr lang="en-US" sz="2200" dirty="0">
                  <a:solidFill>
                    <a:schemeClr val="tx1"/>
                  </a:solidFill>
                </a:endParaRPr>
              </a:p>
            </p:txBody>
          </p:sp>
        </mc:Choice>
        <mc:Fallback xmlns="">
          <p:sp>
            <p:nvSpPr>
              <p:cNvPr id="53" name="TextBox 52">
                <a:extLst>
                  <a:ext uri="{FF2B5EF4-FFF2-40B4-BE49-F238E27FC236}">
                    <a16:creationId xmlns:a16="http://schemas.microsoft.com/office/drawing/2014/main" id="{3F4D06A4-9EC4-4ED9-AE0F-C0B5755C9A2A}"/>
                  </a:ext>
                </a:extLst>
              </p:cNvPr>
              <p:cNvSpPr txBox="1">
                <a:spLocks noRot="1" noChangeAspect="1" noMove="1" noResize="1" noEditPoints="1" noAdjustHandles="1" noChangeArrowheads="1" noChangeShapeType="1" noTextEdit="1"/>
              </p:cNvSpPr>
              <p:nvPr/>
            </p:nvSpPr>
            <p:spPr>
              <a:xfrm>
                <a:off x="8920685" y="5986023"/>
                <a:ext cx="375808" cy="338554"/>
              </a:xfrm>
              <a:prstGeom prst="rect">
                <a:avLst/>
              </a:prstGeom>
              <a:blipFill>
                <a:blip r:embed="rId10"/>
                <a:stretch>
                  <a:fillRect l="-25806" r="-4839" b="-3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3D59C04-C5A3-4910-B09C-D479D22D531C}"/>
                  </a:ext>
                </a:extLst>
              </p:cNvPr>
              <p:cNvSpPr txBox="1"/>
              <p:nvPr/>
            </p:nvSpPr>
            <p:spPr>
              <a:xfrm>
                <a:off x="9249877" y="5028100"/>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5</m:t>
                          </m:r>
                        </m:sub>
                      </m:sSub>
                    </m:oMath>
                  </m:oMathPara>
                </a14:m>
                <a:endParaRPr lang="en-US" sz="2200" dirty="0">
                  <a:solidFill>
                    <a:schemeClr val="tx1"/>
                  </a:solidFill>
                </a:endParaRPr>
              </a:p>
            </p:txBody>
          </p:sp>
        </mc:Choice>
        <mc:Fallback xmlns="">
          <p:sp>
            <p:nvSpPr>
              <p:cNvPr id="54" name="TextBox 53">
                <a:extLst>
                  <a:ext uri="{FF2B5EF4-FFF2-40B4-BE49-F238E27FC236}">
                    <a16:creationId xmlns:a16="http://schemas.microsoft.com/office/drawing/2014/main" id="{03D59C04-C5A3-4910-B09C-D479D22D531C}"/>
                  </a:ext>
                </a:extLst>
              </p:cNvPr>
              <p:cNvSpPr txBox="1">
                <a:spLocks noRot="1" noChangeAspect="1" noMove="1" noResize="1" noEditPoints="1" noAdjustHandles="1" noChangeArrowheads="1" noChangeShapeType="1" noTextEdit="1"/>
              </p:cNvSpPr>
              <p:nvPr/>
            </p:nvSpPr>
            <p:spPr>
              <a:xfrm>
                <a:off x="9249877" y="5028100"/>
                <a:ext cx="386836" cy="338554"/>
              </a:xfrm>
              <a:prstGeom prst="rect">
                <a:avLst/>
              </a:prstGeom>
              <a:blipFill>
                <a:blip r:embed="rId11"/>
                <a:stretch>
                  <a:fillRect l="-25000" r="-6250" b="-34545"/>
                </a:stretch>
              </a:blipFill>
            </p:spPr>
            <p:txBody>
              <a:bodyPr/>
              <a:lstStyle/>
              <a:p>
                <a:r>
                  <a:rPr lang="en-US">
                    <a:noFill/>
                  </a:rPr>
                  <a:t> </a:t>
                </a:r>
              </a:p>
            </p:txBody>
          </p:sp>
        </mc:Fallback>
      </mc:AlternateContent>
      <p:sp>
        <p:nvSpPr>
          <p:cNvPr id="31" name="Title 1">
            <a:extLst>
              <a:ext uri="{FF2B5EF4-FFF2-40B4-BE49-F238E27FC236}">
                <a16:creationId xmlns:a16="http://schemas.microsoft.com/office/drawing/2014/main" id="{26A205F4-E435-4691-BE94-CC5073F664E6}"/>
              </a:ext>
            </a:extLst>
          </p:cNvPr>
          <p:cNvSpPr>
            <a:spLocks noGrp="1"/>
          </p:cNvSpPr>
          <p:nvPr>
            <p:ph type="title"/>
          </p:nvPr>
        </p:nvSpPr>
        <p:spPr>
          <a:xfrm>
            <a:off x="838200" y="365125"/>
            <a:ext cx="10515600" cy="1325563"/>
          </a:xfrm>
        </p:spPr>
        <p:txBody>
          <a:bodyPr/>
          <a:lstStyle/>
          <a:p>
            <a:r>
              <a:rPr lang="en-US" dirty="0"/>
              <a:t>Shapley properties</a:t>
            </a:r>
          </a:p>
        </p:txBody>
      </p:sp>
      <p:sp>
        <p:nvSpPr>
          <p:cNvPr id="32" name="TextBox 31">
            <a:extLst>
              <a:ext uri="{FF2B5EF4-FFF2-40B4-BE49-F238E27FC236}">
                <a16:creationId xmlns:a16="http://schemas.microsoft.com/office/drawing/2014/main" id="{CD800F1D-2C92-4442-BA1B-A70D32045750}"/>
              </a:ext>
            </a:extLst>
          </p:cNvPr>
          <p:cNvSpPr txBox="1"/>
          <p:nvPr/>
        </p:nvSpPr>
        <p:spPr>
          <a:xfrm>
            <a:off x="3138376" y="1831646"/>
            <a:ext cx="8110195" cy="1569660"/>
          </a:xfrm>
          <a:prstGeom prst="rect">
            <a:avLst/>
          </a:prstGeom>
          <a:noFill/>
        </p:spPr>
        <p:txBody>
          <a:bodyPr wrap="square" rtlCol="0">
            <a:spAutoFit/>
          </a:bodyPr>
          <a:lstStyle/>
          <a:p>
            <a:r>
              <a:rPr lang="en-US" sz="2400" b="1" dirty="0">
                <a:solidFill>
                  <a:srgbClr val="0089FA"/>
                </a:solidFill>
                <a:latin typeface="Myriad Pro" panose="020B0503030403020204" pitchFamily="34" charset="0"/>
              </a:rPr>
              <a:t>Monotonicity </a:t>
            </a:r>
            <a:r>
              <a:rPr lang="en-US" sz="2400" dirty="0">
                <a:solidFill>
                  <a:srgbClr val="0089FA"/>
                </a:solidFill>
                <a:latin typeface="Myriad Pro" panose="020B0503030403020204" pitchFamily="34" charset="0"/>
              </a:rPr>
              <a:t>(consistency) </a:t>
            </a:r>
            <a:r>
              <a:rPr lang="en-US" sz="2400" dirty="0">
                <a:latin typeface="Myriad Pro" panose="020B0503030403020204" pitchFamily="34" charset="0"/>
              </a:rPr>
              <a:t>– If you change the original model such that a feature has a larger impact in every possible ordering, then that input’s attribution should not decrease.</a:t>
            </a:r>
          </a:p>
        </p:txBody>
      </p:sp>
      <p:sp>
        <p:nvSpPr>
          <p:cNvPr id="33" name="10-Point Star 25">
            <a:extLst>
              <a:ext uri="{FF2B5EF4-FFF2-40B4-BE49-F238E27FC236}">
                <a16:creationId xmlns:a16="http://schemas.microsoft.com/office/drawing/2014/main" id="{2B296ED8-F6B4-44FB-BCAC-61BBC32152F6}"/>
              </a:ext>
            </a:extLst>
          </p:cNvPr>
          <p:cNvSpPr/>
          <p:nvPr/>
        </p:nvSpPr>
        <p:spPr>
          <a:xfrm>
            <a:off x="1792263" y="1887927"/>
            <a:ext cx="1082040" cy="1082040"/>
          </a:xfrm>
          <a:prstGeom prst="star10">
            <a:avLst/>
          </a:prstGeom>
          <a:solidFill>
            <a:srgbClr val="008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a:t>2</a:t>
            </a:r>
            <a:endParaRPr lang="en-US" sz="2400" dirty="0"/>
          </a:p>
        </p:txBody>
      </p:sp>
      <p:sp>
        <p:nvSpPr>
          <p:cNvPr id="34" name="TextBox 33">
            <a:extLst>
              <a:ext uri="{FF2B5EF4-FFF2-40B4-BE49-F238E27FC236}">
                <a16:creationId xmlns:a16="http://schemas.microsoft.com/office/drawing/2014/main" id="{73A52C05-7CD5-4AFB-A1CA-26FF45B0B630}"/>
              </a:ext>
            </a:extLst>
          </p:cNvPr>
          <p:cNvSpPr txBox="1"/>
          <p:nvPr/>
        </p:nvSpPr>
        <p:spPr>
          <a:xfrm>
            <a:off x="2295132" y="3649066"/>
            <a:ext cx="7799892" cy="1631216"/>
          </a:xfrm>
          <a:prstGeom prst="rect">
            <a:avLst/>
          </a:prstGeom>
          <a:solidFill>
            <a:schemeClr val="bg1"/>
          </a:solidFill>
          <a:ln>
            <a:solidFill>
              <a:schemeClr val="tx1"/>
            </a:solidFill>
          </a:ln>
        </p:spPr>
        <p:txBody>
          <a:bodyPr wrap="none" rtlCol="0">
            <a:spAutoFit/>
          </a:bodyPr>
          <a:lstStyle/>
          <a:p>
            <a:pPr algn="ctr"/>
            <a:endParaRPr lang="en-US" sz="1400" dirty="0">
              <a:solidFill>
                <a:srgbClr val="FF0000"/>
              </a:solidFill>
            </a:endParaRPr>
          </a:p>
          <a:p>
            <a:pPr algn="ctr"/>
            <a:r>
              <a:rPr lang="en-US" sz="2400" dirty="0">
                <a:solidFill>
                  <a:srgbClr val="FF0000"/>
                </a:solidFill>
              </a:rPr>
              <a:t>Violating consistency means you can’t trust feature orderings</a:t>
            </a:r>
          </a:p>
          <a:p>
            <a:pPr algn="ctr"/>
            <a:r>
              <a:rPr lang="en-US" sz="2400" dirty="0">
                <a:solidFill>
                  <a:srgbClr val="FF0000"/>
                </a:solidFill>
              </a:rPr>
              <a:t>based on your attributions.</a:t>
            </a:r>
          </a:p>
          <a:p>
            <a:pPr algn="ctr"/>
            <a:r>
              <a:rPr lang="en-US" sz="2400" dirty="0">
                <a:solidFill>
                  <a:srgbClr val="FF0000"/>
                </a:solidFill>
              </a:rPr>
              <a:t>…even within the same model!</a:t>
            </a:r>
          </a:p>
          <a:p>
            <a:pPr algn="ctr"/>
            <a:endParaRPr lang="en-US" sz="1400" dirty="0">
              <a:solidFill>
                <a:srgbClr val="FF0000"/>
              </a:solidFill>
            </a:endParaRPr>
          </a:p>
        </p:txBody>
      </p:sp>
    </p:spTree>
    <p:extLst>
      <p:ext uri="{BB962C8B-B14F-4D97-AF65-F5344CB8AC3E}">
        <p14:creationId xmlns:p14="http://schemas.microsoft.com/office/powerpoint/2010/main" val="364257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364FD863-39F2-0244-B8C2-644E5D96AAF3}" type="slidenum">
              <a:rPr lang="en-US" smtClean="0"/>
              <a:t>11</a:t>
            </a:fld>
            <a:endParaRPr lang="en-US" dirty="0"/>
          </a:p>
        </p:txBody>
      </p:sp>
      <p:sp>
        <p:nvSpPr>
          <p:cNvPr id="18" name="Rectangle 17"/>
          <p:cNvSpPr/>
          <p:nvPr/>
        </p:nvSpPr>
        <p:spPr>
          <a:xfrm>
            <a:off x="8259077" y="5197377"/>
            <a:ext cx="703049" cy="384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1" name="Straight Arrow Connector 10"/>
          <p:cNvCxnSpPr/>
          <p:nvPr/>
        </p:nvCxnSpPr>
        <p:spPr>
          <a:xfrm>
            <a:off x="2633446"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448056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85800"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132812"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F11A346-85E8-41D9-B6D5-E7726DC79148}"/>
                  </a:ext>
                </a:extLst>
              </p:cNvPr>
              <p:cNvSpPr txBox="1"/>
              <p:nvPr/>
            </p:nvSpPr>
            <p:spPr>
              <a:xfrm>
                <a:off x="2075905" y="3683046"/>
                <a:ext cx="1037785"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𝐸</m:t>
                      </m:r>
                      <m:r>
                        <a:rPr lang="en-US" sz="2200" b="0" i="1" smtClean="0">
                          <a:latin typeface="Cambria Math" panose="02040503050406030204" pitchFamily="18" charset="0"/>
                        </a:rPr>
                        <m:t>[</m:t>
                      </m:r>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𝑋</m:t>
                          </m:r>
                        </m:e>
                      </m:d>
                      <m:r>
                        <a:rPr lang="en-US" sz="2200" b="0" i="1" smtClean="0">
                          <a:latin typeface="Cambria Math" panose="02040503050406030204" pitchFamily="18" charset="0"/>
                        </a:rPr>
                        <m:t>]</m:t>
                      </m:r>
                    </m:oMath>
                  </m:oMathPara>
                </a14:m>
                <a:endParaRPr lang="en-US" sz="2200" dirty="0"/>
              </a:p>
            </p:txBody>
          </p:sp>
        </mc:Choice>
        <mc:Fallback xmlns="">
          <p:sp>
            <p:nvSpPr>
              <p:cNvPr id="2" name="TextBox 1">
                <a:extLst>
                  <a:ext uri="{FF2B5EF4-FFF2-40B4-BE49-F238E27FC236}">
                    <a16:creationId xmlns:a16="http://schemas.microsoft.com/office/drawing/2014/main" id="{8F11A346-85E8-41D9-B6D5-E7726DC79148}"/>
                  </a:ext>
                </a:extLst>
              </p:cNvPr>
              <p:cNvSpPr txBox="1">
                <a:spLocks noRot="1" noChangeAspect="1" noMove="1" noResize="1" noEditPoints="1" noAdjustHandles="1" noChangeArrowheads="1" noChangeShapeType="1" noTextEdit="1"/>
              </p:cNvSpPr>
              <p:nvPr/>
            </p:nvSpPr>
            <p:spPr>
              <a:xfrm>
                <a:off x="2075905" y="3683046"/>
                <a:ext cx="1037785" cy="338554"/>
              </a:xfrm>
              <a:prstGeom prst="rect">
                <a:avLst/>
              </a:prstGeom>
              <a:blipFill>
                <a:blip r:embed="rId3"/>
                <a:stretch>
                  <a:fillRect l="-5882" t="-1786" r="-9412"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1D83E21-5B36-4E43-A2C2-1DC9F098C25B}"/>
                  </a:ext>
                </a:extLst>
              </p:cNvPr>
              <p:cNvSpPr txBox="1"/>
              <p:nvPr/>
            </p:nvSpPr>
            <p:spPr>
              <a:xfrm>
                <a:off x="8822035" y="3683046"/>
                <a:ext cx="621260"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e>
                      </m:d>
                    </m:oMath>
                  </m:oMathPara>
                </a14:m>
                <a:endParaRPr lang="en-US" sz="2200" dirty="0"/>
              </a:p>
            </p:txBody>
          </p:sp>
        </mc:Choice>
        <mc:Fallback xmlns="">
          <p:sp>
            <p:nvSpPr>
              <p:cNvPr id="23" name="TextBox 22">
                <a:extLst>
                  <a:ext uri="{FF2B5EF4-FFF2-40B4-BE49-F238E27FC236}">
                    <a16:creationId xmlns:a16="http://schemas.microsoft.com/office/drawing/2014/main" id="{91D83E21-5B36-4E43-A2C2-1DC9F098C25B}"/>
                  </a:ext>
                </a:extLst>
              </p:cNvPr>
              <p:cNvSpPr txBox="1">
                <a:spLocks noRot="1" noChangeAspect="1" noMove="1" noResize="1" noEditPoints="1" noAdjustHandles="1" noChangeArrowheads="1" noChangeShapeType="1" noTextEdit="1"/>
              </p:cNvSpPr>
              <p:nvPr/>
            </p:nvSpPr>
            <p:spPr>
              <a:xfrm>
                <a:off x="8822035" y="3683046"/>
                <a:ext cx="621260" cy="338554"/>
              </a:xfrm>
              <a:prstGeom prst="rect">
                <a:avLst/>
              </a:prstGeom>
              <a:blipFill>
                <a:blip r:embed="rId4"/>
                <a:stretch>
                  <a:fillRect l="-14706"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EA628CA-A098-4D10-9B6F-F6C1F4061201}"/>
                  </a:ext>
                </a:extLst>
              </p:cNvPr>
              <p:cNvSpPr txBox="1"/>
              <p:nvPr/>
            </p:nvSpPr>
            <p:spPr>
              <a:xfrm>
                <a:off x="575994" y="3778522"/>
                <a:ext cx="219612"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0</m:t>
                      </m:r>
                    </m:oMath>
                  </m:oMathPara>
                </a14:m>
                <a:endParaRPr lang="en-US" sz="2200" dirty="0"/>
              </a:p>
            </p:txBody>
          </p:sp>
        </mc:Choice>
        <mc:Fallback xmlns="">
          <p:sp>
            <p:nvSpPr>
              <p:cNvPr id="24" name="TextBox 23">
                <a:extLst>
                  <a:ext uri="{FF2B5EF4-FFF2-40B4-BE49-F238E27FC236}">
                    <a16:creationId xmlns:a16="http://schemas.microsoft.com/office/drawing/2014/main" id="{4EA628CA-A098-4D10-9B6F-F6C1F4061201}"/>
                  </a:ext>
                </a:extLst>
              </p:cNvPr>
              <p:cNvSpPr txBox="1">
                <a:spLocks noRot="1" noChangeAspect="1" noMove="1" noResize="1" noEditPoints="1" noAdjustHandles="1" noChangeArrowheads="1" noChangeShapeType="1" noTextEdit="1"/>
              </p:cNvSpPr>
              <p:nvPr/>
            </p:nvSpPr>
            <p:spPr>
              <a:xfrm>
                <a:off x="575994" y="3778522"/>
                <a:ext cx="219612" cy="338554"/>
              </a:xfrm>
              <a:prstGeom prst="rect">
                <a:avLst/>
              </a:prstGeom>
              <a:blipFill>
                <a:blip r:embed="rId5"/>
                <a:stretch>
                  <a:fillRect l="-29730" r="-24324" b="-7273"/>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490A53AD-0662-40A5-96D4-83FF43E2A1B5}"/>
              </a:ext>
            </a:extLst>
          </p:cNvPr>
          <p:cNvGrpSpPr/>
          <p:nvPr/>
        </p:nvGrpSpPr>
        <p:grpSpPr>
          <a:xfrm>
            <a:off x="1034287" y="4417120"/>
            <a:ext cx="172528" cy="115020"/>
            <a:chOff x="1109887" y="4408120"/>
            <a:chExt cx="172528" cy="115020"/>
          </a:xfrm>
        </p:grpSpPr>
        <p:cxnSp>
          <p:nvCxnSpPr>
            <p:cNvPr id="26" name="Straight Connector 25">
              <a:extLst>
                <a:ext uri="{FF2B5EF4-FFF2-40B4-BE49-F238E27FC236}">
                  <a16:creationId xmlns:a16="http://schemas.microsoft.com/office/drawing/2014/main" id="{B4AA384E-D080-41EE-B8F8-32E3CCCD4854}"/>
                </a:ext>
              </a:extLst>
            </p:cNvPr>
            <p:cNvCxnSpPr/>
            <p:nvPr/>
          </p:nvCxnSpPr>
          <p:spPr>
            <a:xfrm flipH="1">
              <a:off x="1138641" y="4408120"/>
              <a:ext cx="115019" cy="11501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1E48F3-70EF-4F33-B69F-7080F21399C5}"/>
                </a:ext>
              </a:extLst>
            </p:cNvPr>
            <p:cNvCxnSpPr/>
            <p:nvPr/>
          </p:nvCxnSpPr>
          <p:spPr>
            <a:xfrm flipH="1">
              <a:off x="1109887" y="4408121"/>
              <a:ext cx="115019" cy="115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0E1413-39A6-4F34-A38C-B507EEF1B043}"/>
                </a:ext>
              </a:extLst>
            </p:cNvPr>
            <p:cNvCxnSpPr/>
            <p:nvPr/>
          </p:nvCxnSpPr>
          <p:spPr>
            <a:xfrm flipH="1">
              <a:off x="1167396" y="4408121"/>
              <a:ext cx="115019" cy="115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a:extLst>
              <a:ext uri="{FF2B5EF4-FFF2-40B4-BE49-F238E27FC236}">
                <a16:creationId xmlns:a16="http://schemas.microsoft.com/office/drawing/2014/main" id="{3371CE2E-2114-45A8-A498-63ABD014A88F}"/>
              </a:ext>
            </a:extLst>
          </p:cNvPr>
          <p:cNvCxnSpPr>
            <a:cxnSpLocks/>
          </p:cNvCxnSpPr>
          <p:nvPr/>
        </p:nvCxnSpPr>
        <p:spPr>
          <a:xfrm>
            <a:off x="701039" y="4724400"/>
            <a:ext cx="1950721"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A39E03C-8773-4BE3-B544-C73842296C66}"/>
                  </a:ext>
                </a:extLst>
              </p:cNvPr>
              <p:cNvSpPr txBox="1"/>
              <p:nvPr/>
            </p:nvSpPr>
            <p:spPr>
              <a:xfrm>
                <a:off x="1489729" y="4812013"/>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0</m:t>
                          </m:r>
                        </m:sub>
                      </m:sSub>
                    </m:oMath>
                  </m:oMathPara>
                </a14:m>
                <a:endParaRPr lang="en-US" sz="2200" dirty="0">
                  <a:solidFill>
                    <a:schemeClr val="tx1"/>
                  </a:solidFill>
                </a:endParaRPr>
              </a:p>
            </p:txBody>
          </p:sp>
        </mc:Choice>
        <mc:Fallback xmlns="">
          <p:sp>
            <p:nvSpPr>
              <p:cNvPr id="29" name="TextBox 28">
                <a:extLst>
                  <a:ext uri="{FF2B5EF4-FFF2-40B4-BE49-F238E27FC236}">
                    <a16:creationId xmlns:a16="http://schemas.microsoft.com/office/drawing/2014/main" id="{1A39E03C-8773-4BE3-B544-C73842296C66}"/>
                  </a:ext>
                </a:extLst>
              </p:cNvPr>
              <p:cNvSpPr txBox="1">
                <a:spLocks noRot="1" noChangeAspect="1" noMove="1" noResize="1" noEditPoints="1" noAdjustHandles="1" noChangeArrowheads="1" noChangeShapeType="1" noTextEdit="1"/>
              </p:cNvSpPr>
              <p:nvPr/>
            </p:nvSpPr>
            <p:spPr>
              <a:xfrm>
                <a:off x="1489729" y="4812013"/>
                <a:ext cx="386836" cy="338554"/>
              </a:xfrm>
              <a:prstGeom prst="rect">
                <a:avLst/>
              </a:prstGeom>
              <a:blipFill>
                <a:blip r:embed="rId6"/>
                <a:stretch>
                  <a:fillRect l="-25000" r="-6250" b="-32143"/>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7B09019B-DC9D-4F76-8110-DBE5406373ED}"/>
              </a:ext>
            </a:extLst>
          </p:cNvPr>
          <p:cNvCxnSpPr>
            <a:cxnSpLocks/>
          </p:cNvCxnSpPr>
          <p:nvPr/>
        </p:nvCxnSpPr>
        <p:spPr>
          <a:xfrm>
            <a:off x="2651760" y="4932897"/>
            <a:ext cx="2276856"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578F0C7-F97C-45A6-9B93-23E0374825FB}"/>
                  </a:ext>
                </a:extLst>
              </p:cNvPr>
              <p:cNvSpPr txBox="1"/>
              <p:nvPr/>
            </p:nvSpPr>
            <p:spPr>
              <a:xfrm>
                <a:off x="3503958" y="5028100"/>
                <a:ext cx="380297"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1</m:t>
                          </m:r>
                        </m:sub>
                      </m:sSub>
                    </m:oMath>
                  </m:oMathPara>
                </a14:m>
                <a:endParaRPr lang="en-US" sz="2200" dirty="0">
                  <a:solidFill>
                    <a:schemeClr val="tx1"/>
                  </a:solidFill>
                </a:endParaRPr>
              </a:p>
            </p:txBody>
          </p:sp>
        </mc:Choice>
        <mc:Fallback xmlns="">
          <p:sp>
            <p:nvSpPr>
              <p:cNvPr id="36" name="TextBox 35">
                <a:extLst>
                  <a:ext uri="{FF2B5EF4-FFF2-40B4-BE49-F238E27FC236}">
                    <a16:creationId xmlns:a16="http://schemas.microsoft.com/office/drawing/2014/main" id="{D578F0C7-F97C-45A6-9B93-23E0374825FB}"/>
                  </a:ext>
                </a:extLst>
              </p:cNvPr>
              <p:cNvSpPr txBox="1">
                <a:spLocks noRot="1" noChangeAspect="1" noMove="1" noResize="1" noEditPoints="1" noAdjustHandles="1" noChangeArrowheads="1" noChangeShapeType="1" noTextEdit="1"/>
              </p:cNvSpPr>
              <p:nvPr/>
            </p:nvSpPr>
            <p:spPr>
              <a:xfrm>
                <a:off x="3503958" y="5028100"/>
                <a:ext cx="380297" cy="338554"/>
              </a:xfrm>
              <a:prstGeom prst="rect">
                <a:avLst/>
              </a:prstGeom>
              <a:blipFill>
                <a:blip r:embed="rId7"/>
                <a:stretch>
                  <a:fillRect l="-25806" r="-6452" b="-34545"/>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5E454795-E2BA-4DF9-93DF-4B349E10E52C}"/>
              </a:ext>
            </a:extLst>
          </p:cNvPr>
          <p:cNvCxnSpPr/>
          <p:nvPr/>
        </p:nvCxnSpPr>
        <p:spPr>
          <a:xfrm>
            <a:off x="4916687" y="4719099"/>
            <a:ext cx="3227832"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A79C9A7-A022-4E6F-BD59-7A1F21F8D17E}"/>
              </a:ext>
            </a:extLst>
          </p:cNvPr>
          <p:cNvCxnSpPr/>
          <p:nvPr/>
        </p:nvCxnSpPr>
        <p:spPr>
          <a:xfrm>
            <a:off x="8134378" y="4932897"/>
            <a:ext cx="1636776"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83B3E14-219A-4A60-BE6A-AF4A3BEDDB96}"/>
              </a:ext>
            </a:extLst>
          </p:cNvPr>
          <p:cNvCxnSpPr/>
          <p:nvPr/>
        </p:nvCxnSpPr>
        <p:spPr>
          <a:xfrm>
            <a:off x="9035675" y="5448242"/>
            <a:ext cx="713232" cy="0"/>
          </a:xfrm>
          <a:prstGeom prst="straightConnector1">
            <a:avLst/>
          </a:prstGeom>
          <a:ln w="44450">
            <a:solidFill>
              <a:srgbClr val="0089FA"/>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12B2776-A0CE-4DF7-8117-B5A21848B5E0}"/>
              </a:ext>
            </a:extLst>
          </p:cNvPr>
          <p:cNvCxnSpPr/>
          <p:nvPr/>
        </p:nvCxnSpPr>
        <p:spPr>
          <a:xfrm>
            <a:off x="9108589" y="5933050"/>
            <a:ext cx="27432"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D2571C3-65A2-4EF8-AF5D-A3C04AD57C91}"/>
                  </a:ext>
                </a:extLst>
              </p:cNvPr>
              <p:cNvSpPr txBox="1"/>
              <p:nvPr/>
            </p:nvSpPr>
            <p:spPr>
              <a:xfrm>
                <a:off x="6340454" y="4804221"/>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2</m:t>
                          </m:r>
                        </m:sub>
                      </m:sSub>
                    </m:oMath>
                  </m:oMathPara>
                </a14:m>
                <a:endParaRPr lang="en-US" sz="2200" dirty="0">
                  <a:solidFill>
                    <a:schemeClr val="tx1"/>
                  </a:solidFill>
                </a:endParaRPr>
              </a:p>
            </p:txBody>
          </p:sp>
        </mc:Choice>
        <mc:Fallback xmlns="">
          <p:sp>
            <p:nvSpPr>
              <p:cNvPr id="51" name="TextBox 50">
                <a:extLst>
                  <a:ext uri="{FF2B5EF4-FFF2-40B4-BE49-F238E27FC236}">
                    <a16:creationId xmlns:a16="http://schemas.microsoft.com/office/drawing/2014/main" id="{6D2571C3-65A2-4EF8-AF5D-A3C04AD57C91}"/>
                  </a:ext>
                </a:extLst>
              </p:cNvPr>
              <p:cNvSpPr txBox="1">
                <a:spLocks noRot="1" noChangeAspect="1" noMove="1" noResize="1" noEditPoints="1" noAdjustHandles="1" noChangeArrowheads="1" noChangeShapeType="1" noTextEdit="1"/>
              </p:cNvSpPr>
              <p:nvPr/>
            </p:nvSpPr>
            <p:spPr>
              <a:xfrm>
                <a:off x="6340454" y="4804221"/>
                <a:ext cx="386836" cy="338554"/>
              </a:xfrm>
              <a:prstGeom prst="rect">
                <a:avLst/>
              </a:prstGeom>
              <a:blipFill>
                <a:blip r:embed="rId8"/>
                <a:stretch>
                  <a:fillRect l="-25000" r="-6250" b="-32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6C334044-3BE0-4B8A-9A3C-B8DCC6F8A6FD}"/>
                  </a:ext>
                </a:extLst>
              </p:cNvPr>
              <p:cNvSpPr txBox="1"/>
              <p:nvPr/>
            </p:nvSpPr>
            <p:spPr>
              <a:xfrm>
                <a:off x="8768708" y="4972458"/>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3</m:t>
                          </m:r>
                        </m:sub>
                      </m:sSub>
                    </m:oMath>
                  </m:oMathPara>
                </a14:m>
                <a:endParaRPr lang="en-US" sz="2200" dirty="0">
                  <a:solidFill>
                    <a:schemeClr val="tx1"/>
                  </a:solidFill>
                </a:endParaRPr>
              </a:p>
            </p:txBody>
          </p:sp>
        </mc:Choice>
        <mc:Fallback xmlns="">
          <p:sp>
            <p:nvSpPr>
              <p:cNvPr id="52" name="TextBox 51">
                <a:extLst>
                  <a:ext uri="{FF2B5EF4-FFF2-40B4-BE49-F238E27FC236}">
                    <a16:creationId xmlns:a16="http://schemas.microsoft.com/office/drawing/2014/main" id="{6C334044-3BE0-4B8A-9A3C-B8DCC6F8A6FD}"/>
                  </a:ext>
                </a:extLst>
              </p:cNvPr>
              <p:cNvSpPr txBox="1">
                <a:spLocks noRot="1" noChangeAspect="1" noMove="1" noResize="1" noEditPoints="1" noAdjustHandles="1" noChangeArrowheads="1" noChangeShapeType="1" noTextEdit="1"/>
              </p:cNvSpPr>
              <p:nvPr/>
            </p:nvSpPr>
            <p:spPr>
              <a:xfrm>
                <a:off x="8768708" y="4972458"/>
                <a:ext cx="386836" cy="338554"/>
              </a:xfrm>
              <a:prstGeom prst="rect">
                <a:avLst/>
              </a:prstGeom>
              <a:blipFill>
                <a:blip r:embed="rId9"/>
                <a:stretch>
                  <a:fillRect l="-25000" r="-6250" b="-3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F4D06A4-9EC4-4ED9-AE0F-C0B5755C9A2A}"/>
                  </a:ext>
                </a:extLst>
              </p:cNvPr>
              <p:cNvSpPr txBox="1"/>
              <p:nvPr/>
            </p:nvSpPr>
            <p:spPr>
              <a:xfrm>
                <a:off x="8920685" y="5986023"/>
                <a:ext cx="375808"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4</m:t>
                          </m:r>
                        </m:sub>
                      </m:sSub>
                    </m:oMath>
                  </m:oMathPara>
                </a14:m>
                <a:endParaRPr lang="en-US" sz="2200" dirty="0">
                  <a:solidFill>
                    <a:schemeClr val="tx1"/>
                  </a:solidFill>
                </a:endParaRPr>
              </a:p>
            </p:txBody>
          </p:sp>
        </mc:Choice>
        <mc:Fallback xmlns="">
          <p:sp>
            <p:nvSpPr>
              <p:cNvPr id="53" name="TextBox 52">
                <a:extLst>
                  <a:ext uri="{FF2B5EF4-FFF2-40B4-BE49-F238E27FC236}">
                    <a16:creationId xmlns:a16="http://schemas.microsoft.com/office/drawing/2014/main" id="{3F4D06A4-9EC4-4ED9-AE0F-C0B5755C9A2A}"/>
                  </a:ext>
                </a:extLst>
              </p:cNvPr>
              <p:cNvSpPr txBox="1">
                <a:spLocks noRot="1" noChangeAspect="1" noMove="1" noResize="1" noEditPoints="1" noAdjustHandles="1" noChangeArrowheads="1" noChangeShapeType="1" noTextEdit="1"/>
              </p:cNvSpPr>
              <p:nvPr/>
            </p:nvSpPr>
            <p:spPr>
              <a:xfrm>
                <a:off x="8920685" y="5986023"/>
                <a:ext cx="375808" cy="338554"/>
              </a:xfrm>
              <a:prstGeom prst="rect">
                <a:avLst/>
              </a:prstGeom>
              <a:blipFill>
                <a:blip r:embed="rId10"/>
                <a:stretch>
                  <a:fillRect l="-25806" r="-4839" b="-3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3D59C04-C5A3-4910-B09C-D479D22D531C}"/>
                  </a:ext>
                </a:extLst>
              </p:cNvPr>
              <p:cNvSpPr txBox="1"/>
              <p:nvPr/>
            </p:nvSpPr>
            <p:spPr>
              <a:xfrm>
                <a:off x="9249877" y="5028100"/>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5</m:t>
                          </m:r>
                        </m:sub>
                      </m:sSub>
                    </m:oMath>
                  </m:oMathPara>
                </a14:m>
                <a:endParaRPr lang="en-US" sz="2200" dirty="0">
                  <a:solidFill>
                    <a:schemeClr val="tx1"/>
                  </a:solidFill>
                </a:endParaRPr>
              </a:p>
            </p:txBody>
          </p:sp>
        </mc:Choice>
        <mc:Fallback xmlns="">
          <p:sp>
            <p:nvSpPr>
              <p:cNvPr id="54" name="TextBox 53">
                <a:extLst>
                  <a:ext uri="{FF2B5EF4-FFF2-40B4-BE49-F238E27FC236}">
                    <a16:creationId xmlns:a16="http://schemas.microsoft.com/office/drawing/2014/main" id="{03D59C04-C5A3-4910-B09C-D479D22D531C}"/>
                  </a:ext>
                </a:extLst>
              </p:cNvPr>
              <p:cNvSpPr txBox="1">
                <a:spLocks noRot="1" noChangeAspect="1" noMove="1" noResize="1" noEditPoints="1" noAdjustHandles="1" noChangeArrowheads="1" noChangeShapeType="1" noTextEdit="1"/>
              </p:cNvSpPr>
              <p:nvPr/>
            </p:nvSpPr>
            <p:spPr>
              <a:xfrm>
                <a:off x="9249877" y="5028100"/>
                <a:ext cx="386836" cy="338554"/>
              </a:xfrm>
              <a:prstGeom prst="rect">
                <a:avLst/>
              </a:prstGeom>
              <a:blipFill>
                <a:blip r:embed="rId11"/>
                <a:stretch>
                  <a:fillRect l="-25000" r="-6250" b="-34545"/>
                </a:stretch>
              </a:blipFill>
            </p:spPr>
            <p:txBody>
              <a:bodyPr/>
              <a:lstStyle/>
              <a:p>
                <a:r>
                  <a:rPr lang="en-US">
                    <a:noFill/>
                  </a:rPr>
                  <a:t> </a:t>
                </a:r>
              </a:p>
            </p:txBody>
          </p:sp>
        </mc:Fallback>
      </mc:AlternateContent>
      <p:sp>
        <p:nvSpPr>
          <p:cNvPr id="42" name="Rectangle 41">
            <a:extLst>
              <a:ext uri="{FF2B5EF4-FFF2-40B4-BE49-F238E27FC236}">
                <a16:creationId xmlns:a16="http://schemas.microsoft.com/office/drawing/2014/main" id="{D35C4052-E72B-4067-948C-41E179DF2AF8}"/>
              </a:ext>
            </a:extLst>
          </p:cNvPr>
          <p:cNvSpPr/>
          <p:nvPr/>
        </p:nvSpPr>
        <p:spPr>
          <a:xfrm>
            <a:off x="1073534" y="1755524"/>
            <a:ext cx="10044929" cy="523220"/>
          </a:xfrm>
          <a:prstGeom prst="rect">
            <a:avLst/>
          </a:prstGeom>
        </p:spPr>
        <p:txBody>
          <a:bodyPr wrap="none">
            <a:spAutoFit/>
          </a:bodyPr>
          <a:lstStyle/>
          <a:p>
            <a:pPr algn="ctr"/>
            <a:r>
              <a:rPr lang="en-US" sz="2800" dirty="0"/>
              <a:t>Shapley values result from </a:t>
            </a:r>
            <a:r>
              <a:rPr lang="en-US" sz="2800" b="1" dirty="0"/>
              <a:t>averaging over all N! possible orderings</a:t>
            </a:r>
            <a:r>
              <a:rPr lang="en-US" sz="2800" dirty="0"/>
              <a:t>.</a:t>
            </a:r>
          </a:p>
        </p:txBody>
      </p:sp>
      <p:sp>
        <p:nvSpPr>
          <p:cNvPr id="43" name="TextBox 42">
            <a:extLst>
              <a:ext uri="{FF2B5EF4-FFF2-40B4-BE49-F238E27FC236}">
                <a16:creationId xmlns:a16="http://schemas.microsoft.com/office/drawing/2014/main" id="{2971E91A-3DCF-4DE5-B468-EEDA3FF46BBE}"/>
              </a:ext>
            </a:extLst>
          </p:cNvPr>
          <p:cNvSpPr txBox="1"/>
          <p:nvPr/>
        </p:nvSpPr>
        <p:spPr>
          <a:xfrm>
            <a:off x="5300555" y="2856432"/>
            <a:ext cx="1590885" cy="523220"/>
          </a:xfrm>
          <a:prstGeom prst="rect">
            <a:avLst/>
          </a:prstGeom>
          <a:noFill/>
        </p:spPr>
        <p:txBody>
          <a:bodyPr wrap="none" rtlCol="0">
            <a:spAutoFit/>
          </a:bodyPr>
          <a:lstStyle/>
          <a:p>
            <a:pPr algn="ctr"/>
            <a:r>
              <a:rPr lang="en-US" sz="2800" dirty="0"/>
              <a:t>(NP-hard)</a:t>
            </a:r>
          </a:p>
        </p:txBody>
      </p:sp>
      <p:pic>
        <p:nvPicPr>
          <p:cNvPr id="31" name="Picture 30">
            <a:extLst>
              <a:ext uri="{FF2B5EF4-FFF2-40B4-BE49-F238E27FC236}">
                <a16:creationId xmlns:a16="http://schemas.microsoft.com/office/drawing/2014/main" id="{5286C3D0-1A89-4FC6-9CED-96B13E434FD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flipH="1">
            <a:off x="9823961" y="4578682"/>
            <a:ext cx="1504616" cy="1916135"/>
          </a:xfrm>
          <a:prstGeom prst="rect">
            <a:avLst/>
          </a:prstGeom>
        </p:spPr>
      </p:pic>
    </p:spTree>
    <p:extLst>
      <p:ext uri="{BB962C8B-B14F-4D97-AF65-F5344CB8AC3E}">
        <p14:creationId xmlns:p14="http://schemas.microsoft.com/office/powerpoint/2010/main" val="414257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FE11D3-4CD4-4935-8F3E-A6D4A438D93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9823961" y="4578682"/>
            <a:ext cx="1504616" cy="1916135"/>
          </a:xfrm>
          <a:prstGeom prst="rect">
            <a:avLst/>
          </a:prstGeom>
        </p:spPr>
      </p:pic>
    </p:spTree>
    <p:extLst>
      <p:ext uri="{BB962C8B-B14F-4D97-AF65-F5344CB8AC3E}">
        <p14:creationId xmlns:p14="http://schemas.microsoft.com/office/powerpoint/2010/main" val="381425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FE11D3-4CD4-4935-8F3E-A6D4A438D93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9823961" y="4578682"/>
            <a:ext cx="1504616" cy="191613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A1880387-66E3-473B-AD53-C58867BFD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273" y="2438195"/>
            <a:ext cx="13406203" cy="1817039"/>
          </a:xfrm>
          <a:prstGeom prst="rect">
            <a:avLst/>
          </a:prstGeom>
        </p:spPr>
      </p:pic>
      <p:sp>
        <p:nvSpPr>
          <p:cNvPr id="7" name="TextBox 6">
            <a:extLst>
              <a:ext uri="{FF2B5EF4-FFF2-40B4-BE49-F238E27FC236}">
                <a16:creationId xmlns:a16="http://schemas.microsoft.com/office/drawing/2014/main" id="{CD443F83-38AA-428F-AB5B-C1EF82E34AFA}"/>
              </a:ext>
            </a:extLst>
          </p:cNvPr>
          <p:cNvSpPr txBox="1"/>
          <p:nvPr/>
        </p:nvSpPr>
        <p:spPr>
          <a:xfrm>
            <a:off x="696124" y="599607"/>
            <a:ext cx="11213326" cy="923330"/>
          </a:xfrm>
          <a:prstGeom prst="rect">
            <a:avLst/>
          </a:prstGeom>
          <a:solidFill>
            <a:schemeClr val="bg1">
              <a:lumMod val="95000"/>
            </a:schemeClr>
          </a:solidFill>
        </p:spPr>
        <p:txBody>
          <a:bodyPr wrap="none" rtlCol="0">
            <a:spAutoFit/>
          </a:bodyPr>
          <a:lstStyle/>
          <a:p>
            <a:r>
              <a:rPr lang="en-US" dirty="0">
                <a:latin typeface="Miriam Fixed" panose="020B0509050101010101" pitchFamily="49" charset="-79"/>
                <a:cs typeface="Miriam Fixed" panose="020B0509050101010101" pitchFamily="49" charset="-79"/>
              </a:rPr>
              <a:t>ex = </a:t>
            </a:r>
            <a:r>
              <a:rPr lang="en-US" dirty="0" err="1">
                <a:latin typeface="Miriam Fixed" panose="020B0509050101010101" pitchFamily="49" charset="-79"/>
                <a:cs typeface="Miriam Fixed" panose="020B0509050101010101" pitchFamily="49" charset="-79"/>
              </a:rPr>
              <a:t>shap.TreeExplainer</a:t>
            </a:r>
            <a:r>
              <a:rPr lang="en-US" dirty="0">
                <a:latin typeface="Miriam Fixed" panose="020B0509050101010101" pitchFamily="49" charset="-79"/>
                <a:cs typeface="Miriam Fixed" panose="020B0509050101010101" pitchFamily="49" charset="-79"/>
              </a:rPr>
              <a:t>(model, …)</a:t>
            </a:r>
          </a:p>
          <a:p>
            <a:r>
              <a:rPr lang="en-US" dirty="0" err="1">
                <a:latin typeface="Miriam Fixed" panose="020B0509050101010101" pitchFamily="49" charset="-79"/>
                <a:cs typeface="Miriam Fixed" panose="020B0509050101010101" pitchFamily="49" charset="-79"/>
              </a:rPr>
              <a:t>shap_values</a:t>
            </a:r>
            <a:r>
              <a:rPr lang="en-US" dirty="0">
                <a:latin typeface="Miriam Fixed" panose="020B0509050101010101" pitchFamily="49" charset="-79"/>
                <a:cs typeface="Miriam Fixed" panose="020B0509050101010101" pitchFamily="49" charset="-79"/>
              </a:rPr>
              <a:t> = </a:t>
            </a:r>
            <a:r>
              <a:rPr lang="en-US" dirty="0" err="1">
                <a:latin typeface="Miriam Fixed" panose="020B0509050101010101" pitchFamily="49" charset="-79"/>
                <a:cs typeface="Miriam Fixed" panose="020B0509050101010101" pitchFamily="49" charset="-79"/>
              </a:rPr>
              <a:t>ex.shap_values</a:t>
            </a:r>
            <a:r>
              <a:rPr lang="en-US" dirty="0">
                <a:latin typeface="Miriam Fixed" panose="020B0509050101010101" pitchFamily="49" charset="-79"/>
                <a:cs typeface="Miriam Fixed" panose="020B0509050101010101" pitchFamily="49" charset="-79"/>
              </a:rPr>
              <a:t>(X)</a:t>
            </a:r>
          </a:p>
          <a:p>
            <a:r>
              <a:rPr lang="en-US" dirty="0" err="1">
                <a:latin typeface="Miriam Fixed" panose="020B0509050101010101" pitchFamily="49" charset="-79"/>
                <a:cs typeface="Miriam Fixed" panose="020B0509050101010101" pitchFamily="49" charset="-79"/>
              </a:rPr>
              <a:t>shap.force_plot</a:t>
            </a:r>
            <a:r>
              <a:rPr lang="en-US" dirty="0">
                <a:latin typeface="Miriam Fixed" panose="020B0509050101010101" pitchFamily="49" charset="-79"/>
                <a:cs typeface="Miriam Fixed" panose="020B0509050101010101" pitchFamily="49" charset="-79"/>
              </a:rPr>
              <a:t>(</a:t>
            </a:r>
            <a:r>
              <a:rPr lang="en-US" dirty="0" err="1">
                <a:latin typeface="Miriam Fixed" panose="020B0509050101010101" pitchFamily="49" charset="-79"/>
                <a:cs typeface="Miriam Fixed" panose="020B0509050101010101" pitchFamily="49" charset="-79"/>
              </a:rPr>
              <a:t>ex.expected_value</a:t>
            </a:r>
            <a:r>
              <a:rPr lang="en-US" dirty="0">
                <a:latin typeface="Miriam Fixed" panose="020B0509050101010101" pitchFamily="49" charset="-79"/>
                <a:cs typeface="Miriam Fixed" panose="020B0509050101010101" pitchFamily="49" charset="-79"/>
              </a:rPr>
              <a:t>, </a:t>
            </a:r>
            <a:r>
              <a:rPr lang="en-US" dirty="0" err="1">
                <a:latin typeface="Miriam Fixed" panose="020B0509050101010101" pitchFamily="49" charset="-79"/>
                <a:cs typeface="Miriam Fixed" panose="020B0509050101010101" pitchFamily="49" charset="-79"/>
              </a:rPr>
              <a:t>shap_values</a:t>
            </a:r>
            <a:r>
              <a:rPr lang="en-US" dirty="0">
                <a:latin typeface="Miriam Fixed" panose="020B0509050101010101" pitchFamily="49" charset="-79"/>
                <a:cs typeface="Miriam Fixed" panose="020B0509050101010101" pitchFamily="49" charset="-79"/>
              </a:rPr>
              <a:t>[</a:t>
            </a:r>
            <a:r>
              <a:rPr lang="en-US" dirty="0" err="1">
                <a:latin typeface="Miriam Fixed" panose="020B0509050101010101" pitchFamily="49" charset="-79"/>
                <a:cs typeface="Miriam Fixed" panose="020B0509050101010101" pitchFamily="49" charset="-79"/>
              </a:rPr>
              <a:t>john_ind</a:t>
            </a:r>
            <a:r>
              <a:rPr lang="en-US" dirty="0">
                <a:latin typeface="Miriam Fixed" panose="020B0509050101010101" pitchFamily="49" charset="-79"/>
                <a:cs typeface="Miriam Fixed" panose="020B0509050101010101" pitchFamily="49" charset="-79"/>
              </a:rPr>
              <a:t>,:], </a:t>
            </a:r>
            <a:r>
              <a:rPr lang="en-US" dirty="0" err="1">
                <a:latin typeface="Miriam Fixed" panose="020B0509050101010101" pitchFamily="49" charset="-79"/>
                <a:cs typeface="Miriam Fixed" panose="020B0509050101010101" pitchFamily="49" charset="-79"/>
              </a:rPr>
              <a:t>X.iloc</a:t>
            </a:r>
            <a:r>
              <a:rPr lang="en-US" dirty="0">
                <a:latin typeface="Miriam Fixed" panose="020B0509050101010101" pitchFamily="49" charset="-79"/>
                <a:cs typeface="Miriam Fixed" panose="020B0509050101010101" pitchFamily="49" charset="-79"/>
              </a:rPr>
              <a:t>[</a:t>
            </a:r>
            <a:r>
              <a:rPr lang="en-US" dirty="0" err="1">
                <a:latin typeface="Miriam Fixed" panose="020B0509050101010101" pitchFamily="49" charset="-79"/>
                <a:cs typeface="Miriam Fixed" panose="020B0509050101010101" pitchFamily="49" charset="-79"/>
              </a:rPr>
              <a:t>john_ind</a:t>
            </a:r>
            <a:r>
              <a:rPr lang="en-US" dirty="0">
                <a:latin typeface="Miriam Fixed" panose="020B0509050101010101" pitchFamily="49" charset="-79"/>
                <a:cs typeface="Miriam Fixed" panose="020B0509050101010101" pitchFamily="49" charset="-79"/>
              </a:rPr>
              <a:t>,:]) </a:t>
            </a:r>
          </a:p>
        </p:txBody>
      </p:sp>
      <p:sp>
        <p:nvSpPr>
          <p:cNvPr id="5" name="Rectangle 4">
            <a:extLst>
              <a:ext uri="{FF2B5EF4-FFF2-40B4-BE49-F238E27FC236}">
                <a16:creationId xmlns:a16="http://schemas.microsoft.com/office/drawing/2014/main" id="{036BBA08-E20B-4729-A448-C1FF0A53C35A}"/>
              </a:ext>
            </a:extLst>
          </p:cNvPr>
          <p:cNvSpPr/>
          <p:nvPr/>
        </p:nvSpPr>
        <p:spPr>
          <a:xfrm>
            <a:off x="2644370" y="3429000"/>
            <a:ext cx="3036902" cy="612652"/>
          </a:xfrm>
          <a:prstGeom prst="rect">
            <a:avLst/>
          </a:prstGeom>
          <a:noFill/>
          <a:ln w="50800">
            <a:solidFill>
              <a:srgbClr val="F70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560F8C-0E63-46A1-B91A-45246F8535AC}"/>
              </a:ext>
            </a:extLst>
          </p:cNvPr>
          <p:cNvSpPr txBox="1"/>
          <p:nvPr/>
        </p:nvSpPr>
        <p:spPr>
          <a:xfrm>
            <a:off x="488500" y="4370335"/>
            <a:ext cx="6999087" cy="954107"/>
          </a:xfrm>
          <a:prstGeom prst="rect">
            <a:avLst/>
          </a:prstGeom>
          <a:noFill/>
        </p:spPr>
        <p:txBody>
          <a:bodyPr wrap="square" rtlCol="0">
            <a:spAutoFit/>
          </a:bodyPr>
          <a:lstStyle/>
          <a:p>
            <a:pPr algn="ctr"/>
            <a:r>
              <a:rPr lang="en-US" sz="2800" dirty="0">
                <a:solidFill>
                  <a:srgbClr val="F7004B"/>
                </a:solidFill>
              </a:rPr>
              <a:t>Why does 46 years of credit history increase the risk of payment problems?</a:t>
            </a:r>
          </a:p>
        </p:txBody>
      </p:sp>
      <p:sp>
        <p:nvSpPr>
          <p:cNvPr id="2" name="Rectangle 1">
            <a:extLst>
              <a:ext uri="{FF2B5EF4-FFF2-40B4-BE49-F238E27FC236}">
                <a16:creationId xmlns:a16="http://schemas.microsoft.com/office/drawing/2014/main" id="{904C3149-8A0B-4C7C-9A3C-25699F6DDE80}"/>
              </a:ext>
            </a:extLst>
          </p:cNvPr>
          <p:cNvSpPr/>
          <p:nvPr/>
        </p:nvSpPr>
        <p:spPr>
          <a:xfrm>
            <a:off x="2953061" y="1224267"/>
            <a:ext cx="2503359" cy="2297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62E969-30BD-41A2-ABAB-18765F7EA676}"/>
              </a:ext>
            </a:extLst>
          </p:cNvPr>
          <p:cNvSpPr/>
          <p:nvPr/>
        </p:nvSpPr>
        <p:spPr>
          <a:xfrm>
            <a:off x="5483902" y="1154243"/>
            <a:ext cx="3337809" cy="2998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14D57B1-EDC8-433F-A2A3-DE40B804B282}"/>
              </a:ext>
            </a:extLst>
          </p:cNvPr>
          <p:cNvSpPr/>
          <p:nvPr/>
        </p:nvSpPr>
        <p:spPr>
          <a:xfrm>
            <a:off x="8951628" y="1224267"/>
            <a:ext cx="2455887" cy="2297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75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2"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DCDD41-FC6B-499E-A6B6-B99C18CEC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48" y="1089396"/>
            <a:ext cx="8424652" cy="4944904"/>
          </a:xfrm>
          <a:prstGeom prst="rect">
            <a:avLst/>
          </a:prstGeom>
        </p:spPr>
      </p:pic>
      <p:sp>
        <p:nvSpPr>
          <p:cNvPr id="6" name="Rectangle 5">
            <a:extLst>
              <a:ext uri="{FF2B5EF4-FFF2-40B4-BE49-F238E27FC236}">
                <a16:creationId xmlns:a16="http://schemas.microsoft.com/office/drawing/2014/main" id="{759A9013-BB6D-470B-BA74-83B0D21BD213}"/>
              </a:ext>
            </a:extLst>
          </p:cNvPr>
          <p:cNvSpPr/>
          <p:nvPr/>
        </p:nvSpPr>
        <p:spPr>
          <a:xfrm>
            <a:off x="3351112" y="945570"/>
            <a:ext cx="4892572" cy="4426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DA18079-FBF1-4FCC-A2CA-E3290F75FD8C}"/>
              </a:ext>
            </a:extLst>
          </p:cNvPr>
          <p:cNvSpPr/>
          <p:nvPr/>
        </p:nvSpPr>
        <p:spPr>
          <a:xfrm>
            <a:off x="1610314" y="1044426"/>
            <a:ext cx="1694003" cy="4426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9A8449-B3DF-47EB-8806-14AB8EF6F409}"/>
              </a:ext>
            </a:extLst>
          </p:cNvPr>
          <p:cNvSpPr/>
          <p:nvPr/>
        </p:nvSpPr>
        <p:spPr>
          <a:xfrm>
            <a:off x="8517740" y="1044426"/>
            <a:ext cx="2078936" cy="4635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3691D1B-DF4F-4861-A030-4807889ED4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823961" y="4578682"/>
            <a:ext cx="1504616" cy="1916135"/>
          </a:xfrm>
          <a:prstGeom prst="rect">
            <a:avLst/>
          </a:prstGeom>
        </p:spPr>
      </p:pic>
      <p:sp>
        <p:nvSpPr>
          <p:cNvPr id="10" name="TextBox 9">
            <a:extLst>
              <a:ext uri="{FF2B5EF4-FFF2-40B4-BE49-F238E27FC236}">
                <a16:creationId xmlns:a16="http://schemas.microsoft.com/office/drawing/2014/main" id="{9AF4FAF9-9DA5-4523-AD55-BE0424CB40E1}"/>
              </a:ext>
            </a:extLst>
          </p:cNvPr>
          <p:cNvSpPr txBox="1"/>
          <p:nvPr/>
        </p:nvSpPr>
        <p:spPr>
          <a:xfrm>
            <a:off x="553718" y="375936"/>
            <a:ext cx="9007594" cy="369332"/>
          </a:xfrm>
          <a:prstGeom prst="rect">
            <a:avLst/>
          </a:prstGeom>
          <a:solidFill>
            <a:schemeClr val="bg1">
              <a:lumMod val="95000"/>
            </a:schemeClr>
          </a:solidFill>
        </p:spPr>
        <p:txBody>
          <a:bodyPr wrap="none" rtlCol="0">
            <a:spAutoFit/>
          </a:bodyPr>
          <a:lstStyle/>
          <a:p>
            <a:r>
              <a:rPr lang="en-US" dirty="0" err="1">
                <a:latin typeface="Miriam Fixed" panose="020B0509050101010101" pitchFamily="49" charset="-79"/>
                <a:cs typeface="Miriam Fixed" panose="020B0509050101010101" pitchFamily="49" charset="-79"/>
              </a:rPr>
              <a:t>shap.dependence_plot</a:t>
            </a:r>
            <a:r>
              <a:rPr lang="en-US" dirty="0">
                <a:latin typeface="Miriam Fixed" panose="020B0509050101010101" pitchFamily="49" charset="-79"/>
                <a:cs typeface="Miriam Fixed" panose="020B0509050101010101" pitchFamily="49" charset="-79"/>
              </a:rPr>
              <a:t>(“Months of credit history”, </a:t>
            </a:r>
            <a:r>
              <a:rPr lang="en-US" dirty="0" err="1">
                <a:latin typeface="Miriam Fixed" panose="020B0509050101010101" pitchFamily="49" charset="-79"/>
                <a:cs typeface="Miriam Fixed" panose="020B0509050101010101" pitchFamily="49" charset="-79"/>
              </a:rPr>
              <a:t>shap_values</a:t>
            </a:r>
            <a:r>
              <a:rPr lang="en-US" dirty="0">
                <a:latin typeface="Miriam Fixed" panose="020B0509050101010101" pitchFamily="49" charset="-79"/>
                <a:cs typeface="Miriam Fixed" panose="020B0509050101010101" pitchFamily="49" charset="-79"/>
              </a:rPr>
              <a:t>, X)</a:t>
            </a:r>
          </a:p>
        </p:txBody>
      </p:sp>
      <p:sp>
        <p:nvSpPr>
          <p:cNvPr id="11" name="Rectangle 10">
            <a:extLst>
              <a:ext uri="{FF2B5EF4-FFF2-40B4-BE49-F238E27FC236}">
                <a16:creationId xmlns:a16="http://schemas.microsoft.com/office/drawing/2014/main" id="{5D8613B5-007D-45F3-A13C-83818ADD262F}"/>
              </a:ext>
            </a:extLst>
          </p:cNvPr>
          <p:cNvSpPr/>
          <p:nvPr/>
        </p:nvSpPr>
        <p:spPr>
          <a:xfrm>
            <a:off x="3477717" y="429080"/>
            <a:ext cx="3762532" cy="2529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958D0E-DE58-496B-A6FB-CEBAC5BED7A7}"/>
              </a:ext>
            </a:extLst>
          </p:cNvPr>
          <p:cNvSpPr/>
          <p:nvPr/>
        </p:nvSpPr>
        <p:spPr>
          <a:xfrm>
            <a:off x="7240249" y="429080"/>
            <a:ext cx="1761344" cy="2614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38B18B-5675-48B6-9B7C-5FD2C6E10560}"/>
              </a:ext>
            </a:extLst>
          </p:cNvPr>
          <p:cNvSpPr/>
          <p:nvPr/>
        </p:nvSpPr>
        <p:spPr>
          <a:xfrm>
            <a:off x="9091534" y="424860"/>
            <a:ext cx="189918" cy="2040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503BFA-E490-458A-9975-A95B9034BFFA}"/>
              </a:ext>
            </a:extLst>
          </p:cNvPr>
          <p:cNvSpPr/>
          <p:nvPr/>
        </p:nvSpPr>
        <p:spPr>
          <a:xfrm>
            <a:off x="2748440" y="3698938"/>
            <a:ext cx="6125737" cy="2795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37F92D6-0E96-4E0D-BADD-110B51DCD598}"/>
              </a:ext>
            </a:extLst>
          </p:cNvPr>
          <p:cNvSpPr/>
          <p:nvPr/>
        </p:nvSpPr>
        <p:spPr>
          <a:xfrm>
            <a:off x="6931556" y="3473852"/>
            <a:ext cx="481079" cy="447760"/>
          </a:xfrm>
          <a:prstGeom prst="rect">
            <a:avLst/>
          </a:prstGeom>
          <a:noFill/>
          <a:ln w="38100">
            <a:solidFill>
              <a:srgbClr val="008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E38905E-B1ED-4EEA-B424-0148655A7CCA}"/>
              </a:ext>
            </a:extLst>
          </p:cNvPr>
          <p:cNvSpPr/>
          <p:nvPr/>
        </p:nvSpPr>
        <p:spPr>
          <a:xfrm>
            <a:off x="6248401" y="2647950"/>
            <a:ext cx="2269340" cy="2009775"/>
          </a:xfrm>
          <a:prstGeom prst="rect">
            <a:avLst/>
          </a:prstGeom>
          <a:noFill/>
          <a:ln w="38100">
            <a:solidFill>
              <a:srgbClr val="008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C4CB723-7F33-4A98-B08B-AA7A5FF6F1FA}"/>
              </a:ext>
            </a:extLst>
          </p:cNvPr>
          <p:cNvSpPr txBox="1"/>
          <p:nvPr/>
        </p:nvSpPr>
        <p:spPr>
          <a:xfrm>
            <a:off x="4276921" y="1332956"/>
            <a:ext cx="4457137" cy="1200329"/>
          </a:xfrm>
          <a:prstGeom prst="rect">
            <a:avLst/>
          </a:prstGeom>
          <a:noFill/>
        </p:spPr>
        <p:txBody>
          <a:bodyPr wrap="square" rtlCol="0">
            <a:spAutoFit/>
          </a:bodyPr>
          <a:lstStyle/>
          <a:p>
            <a:pPr algn="ctr"/>
            <a:r>
              <a:rPr lang="en-US" sz="2400" dirty="0">
                <a:solidFill>
                  <a:srgbClr val="0089FA"/>
                </a:solidFill>
              </a:rPr>
              <a:t>The model is identifying retirement-age individuals based on their long credit histories!</a:t>
            </a:r>
          </a:p>
        </p:txBody>
      </p:sp>
      <p:sp>
        <p:nvSpPr>
          <p:cNvPr id="18" name="Oval Callout 20">
            <a:extLst>
              <a:ext uri="{FF2B5EF4-FFF2-40B4-BE49-F238E27FC236}">
                <a16:creationId xmlns:a16="http://schemas.microsoft.com/office/drawing/2014/main" id="{C3662330-0306-4B8D-B883-361DF1CC95E8}"/>
              </a:ext>
            </a:extLst>
          </p:cNvPr>
          <p:cNvSpPr/>
          <p:nvPr/>
        </p:nvSpPr>
        <p:spPr>
          <a:xfrm>
            <a:off x="6715125" y="3781426"/>
            <a:ext cx="3018475" cy="1361402"/>
          </a:xfrm>
          <a:prstGeom prst="wedgeEllipseCallout">
            <a:avLst>
              <a:gd name="adj1" fmla="val 48906"/>
              <a:gd name="adj2" fmla="val 5400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1A8B93A2-A89D-474E-BF3B-89DDC4F23184}"/>
              </a:ext>
            </a:extLst>
          </p:cNvPr>
          <p:cNvSpPr txBox="1"/>
          <p:nvPr/>
        </p:nvSpPr>
        <p:spPr>
          <a:xfrm>
            <a:off x="6883254" y="4003696"/>
            <a:ext cx="2688172" cy="830997"/>
          </a:xfrm>
          <a:prstGeom prst="rect">
            <a:avLst/>
          </a:prstGeom>
          <a:noFill/>
        </p:spPr>
        <p:txBody>
          <a:bodyPr wrap="none" rtlCol="0">
            <a:spAutoFit/>
          </a:bodyPr>
          <a:lstStyle/>
          <a:p>
            <a:pPr algn="ctr"/>
            <a:r>
              <a:rPr lang="en-US" sz="2400" dirty="0"/>
              <a:t>Explain and</a:t>
            </a:r>
          </a:p>
          <a:p>
            <a:pPr algn="ctr"/>
            <a:r>
              <a:rPr lang="en-US" sz="2400" dirty="0"/>
              <a:t>debug your models!</a:t>
            </a:r>
          </a:p>
        </p:txBody>
      </p:sp>
    </p:spTree>
    <p:extLst>
      <p:ext uri="{BB962C8B-B14F-4D97-AF65-F5344CB8AC3E}">
        <p14:creationId xmlns:p14="http://schemas.microsoft.com/office/powerpoint/2010/main" val="383159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P spid="14" grpId="0" animBg="1"/>
      <p:bldP spid="15" grpId="0" animBg="1"/>
      <p:bldP spid="15" grpId="1" animBg="1"/>
      <p:bldP spid="16" grpId="0" animBg="1"/>
      <p:bldP spid="17" grpId="0"/>
      <p:bldP spid="18"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EF09D5F9-97D0-A54B-8713-ED57BFB63CCB}"/>
              </a:ext>
            </a:extLst>
          </p:cNvPr>
          <p:cNvSpPr/>
          <p:nvPr/>
        </p:nvSpPr>
        <p:spPr>
          <a:xfrm>
            <a:off x="242405" y="1702061"/>
            <a:ext cx="2733752" cy="4935399"/>
          </a:xfrm>
          <a:prstGeom prst="roundRect">
            <a:avLst>
              <a:gd name="adj" fmla="val 858"/>
            </a:avLst>
          </a:prstGeom>
          <a:solidFill>
            <a:srgbClr val="FAD6D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81DD7A-9232-1543-A3B0-E09A8DC8D1B7}"/>
              </a:ext>
            </a:extLst>
          </p:cNvPr>
          <p:cNvSpPr>
            <a:spLocks noGrp="1"/>
          </p:cNvSpPr>
          <p:nvPr>
            <p:ph type="title"/>
          </p:nvPr>
        </p:nvSpPr>
        <p:spPr>
          <a:xfrm>
            <a:off x="838200" y="209166"/>
            <a:ext cx="10515600" cy="1325563"/>
          </a:xfrm>
        </p:spPr>
        <p:txBody>
          <a:bodyPr>
            <a:normAutofit/>
          </a:bodyPr>
          <a:lstStyle/>
          <a:p>
            <a:pPr algn="ctr"/>
            <a:r>
              <a:rPr lang="en-US" dirty="0"/>
              <a:t>Explainable AI in practice</a:t>
            </a:r>
          </a:p>
        </p:txBody>
      </p:sp>
      <p:sp>
        <p:nvSpPr>
          <p:cNvPr id="12" name="Rectangle 11">
            <a:extLst>
              <a:ext uri="{FF2B5EF4-FFF2-40B4-BE49-F238E27FC236}">
                <a16:creationId xmlns:a16="http://schemas.microsoft.com/office/drawing/2014/main" id="{430D3D7C-1539-2E44-86FE-579AB05EC05A}"/>
              </a:ext>
            </a:extLst>
          </p:cNvPr>
          <p:cNvSpPr/>
          <p:nvPr/>
        </p:nvSpPr>
        <p:spPr>
          <a:xfrm>
            <a:off x="363377" y="1837227"/>
            <a:ext cx="2500284" cy="830997"/>
          </a:xfrm>
          <a:prstGeom prst="rect">
            <a:avLst/>
          </a:prstGeom>
        </p:spPr>
        <p:txBody>
          <a:bodyPr wrap="square">
            <a:spAutoFit/>
          </a:bodyPr>
          <a:lstStyle/>
          <a:p>
            <a:pPr algn="ctr"/>
            <a:r>
              <a:rPr lang="en-US" sz="2400" dirty="0">
                <a:solidFill>
                  <a:srgbClr val="FF0051"/>
                </a:solidFill>
              </a:rPr>
              <a:t>Model development</a:t>
            </a:r>
          </a:p>
        </p:txBody>
      </p:sp>
      <p:sp>
        <p:nvSpPr>
          <p:cNvPr id="3" name="TextBox 2">
            <a:extLst>
              <a:ext uri="{FF2B5EF4-FFF2-40B4-BE49-F238E27FC236}">
                <a16:creationId xmlns:a16="http://schemas.microsoft.com/office/drawing/2014/main" id="{9F83005B-2397-2C43-9F3E-B10A45CF067A}"/>
              </a:ext>
            </a:extLst>
          </p:cNvPr>
          <p:cNvSpPr txBox="1"/>
          <p:nvPr/>
        </p:nvSpPr>
        <p:spPr>
          <a:xfrm>
            <a:off x="319680" y="3442826"/>
            <a:ext cx="2584554" cy="400110"/>
          </a:xfrm>
          <a:prstGeom prst="rect">
            <a:avLst/>
          </a:prstGeom>
          <a:noFill/>
        </p:spPr>
        <p:txBody>
          <a:bodyPr wrap="none" rtlCol="0">
            <a:spAutoFit/>
          </a:bodyPr>
          <a:lstStyle/>
          <a:p>
            <a:pPr algn="ctr"/>
            <a:r>
              <a:rPr lang="en-US" sz="2000" dirty="0">
                <a:solidFill>
                  <a:srgbClr val="FF0051"/>
                </a:solidFill>
              </a:rPr>
              <a:t>Debugging/exploration</a:t>
            </a:r>
          </a:p>
        </p:txBody>
      </p:sp>
      <p:sp>
        <p:nvSpPr>
          <p:cNvPr id="21" name="TextBox 20">
            <a:extLst>
              <a:ext uri="{FF2B5EF4-FFF2-40B4-BE49-F238E27FC236}">
                <a16:creationId xmlns:a16="http://schemas.microsoft.com/office/drawing/2014/main" id="{1D4CA7B7-1068-4A3F-BC5F-FC2B2C1F98B6}"/>
              </a:ext>
            </a:extLst>
          </p:cNvPr>
          <p:cNvSpPr txBox="1"/>
          <p:nvPr/>
        </p:nvSpPr>
        <p:spPr>
          <a:xfrm>
            <a:off x="895089" y="4697593"/>
            <a:ext cx="1355564" cy="400110"/>
          </a:xfrm>
          <a:prstGeom prst="rect">
            <a:avLst/>
          </a:prstGeom>
          <a:noFill/>
        </p:spPr>
        <p:txBody>
          <a:bodyPr wrap="none" rtlCol="0">
            <a:spAutoFit/>
          </a:bodyPr>
          <a:lstStyle/>
          <a:p>
            <a:pPr algn="ctr"/>
            <a:r>
              <a:rPr lang="en-US" sz="2000" dirty="0">
                <a:solidFill>
                  <a:srgbClr val="FF0051"/>
                </a:solidFill>
              </a:rPr>
              <a:t>Monitoring</a:t>
            </a:r>
          </a:p>
        </p:txBody>
      </p:sp>
      <p:pic>
        <p:nvPicPr>
          <p:cNvPr id="22" name="Picture 21">
            <a:extLst>
              <a:ext uri="{FF2B5EF4-FFF2-40B4-BE49-F238E27FC236}">
                <a16:creationId xmlns:a16="http://schemas.microsoft.com/office/drawing/2014/main" id="{27DCEFA6-3F74-4581-90FA-1763B896CC8D}"/>
              </a:ext>
            </a:extLst>
          </p:cNvPr>
          <p:cNvPicPr>
            <a:picLocks noChangeAspect="1"/>
          </p:cNvPicPr>
          <p:nvPr/>
        </p:nvPicPr>
        <p:blipFill>
          <a:blip r:embed="rId3"/>
          <a:stretch>
            <a:fillRect/>
          </a:stretch>
        </p:blipFill>
        <p:spPr>
          <a:xfrm>
            <a:off x="1360259" y="2841596"/>
            <a:ext cx="457200" cy="457200"/>
          </a:xfrm>
          <a:prstGeom prst="rect">
            <a:avLst/>
          </a:prstGeom>
        </p:spPr>
      </p:pic>
      <p:pic>
        <p:nvPicPr>
          <p:cNvPr id="6" name="Graphic 5" descr="Upward trend">
            <a:extLst>
              <a:ext uri="{FF2B5EF4-FFF2-40B4-BE49-F238E27FC236}">
                <a16:creationId xmlns:a16="http://schemas.microsoft.com/office/drawing/2014/main" id="{B1AD4891-4279-43B1-9E63-C2062E02B4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0095" y="4168311"/>
            <a:ext cx="457200" cy="457200"/>
          </a:xfrm>
          <a:prstGeom prst="rect">
            <a:avLst/>
          </a:prstGeom>
        </p:spPr>
      </p:pic>
    </p:spTree>
    <p:extLst>
      <p:ext uri="{BB962C8B-B14F-4D97-AF65-F5344CB8AC3E}">
        <p14:creationId xmlns:p14="http://schemas.microsoft.com/office/powerpoint/2010/main" val="8441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85766C7-1DA1-C44B-9B88-BE5B92EFEBB2}"/>
              </a:ext>
            </a:extLst>
          </p:cNvPr>
          <p:cNvSpPr>
            <a:spLocks noGrp="1"/>
          </p:cNvSpPr>
          <p:nvPr>
            <p:ph type="title"/>
          </p:nvPr>
        </p:nvSpPr>
        <p:spPr>
          <a:xfrm>
            <a:off x="838200" y="209166"/>
            <a:ext cx="9275681" cy="1325563"/>
          </a:xfrm>
        </p:spPr>
        <p:txBody>
          <a:bodyPr>
            <a:normAutofit/>
          </a:bodyPr>
          <a:lstStyle/>
          <a:p>
            <a:r>
              <a:rPr lang="en-US" sz="4000" dirty="0"/>
              <a:t>Model monitoring</a:t>
            </a:r>
          </a:p>
        </p:txBody>
      </p:sp>
      <p:pic>
        <p:nvPicPr>
          <p:cNvPr id="2" name="Picture 1">
            <a:extLst>
              <a:ext uri="{FF2B5EF4-FFF2-40B4-BE49-F238E27FC236}">
                <a16:creationId xmlns:a16="http://schemas.microsoft.com/office/drawing/2014/main" id="{2E1173C1-A40A-5144-93FA-B9644AA66746}"/>
              </a:ext>
            </a:extLst>
          </p:cNvPr>
          <p:cNvPicPr>
            <a:picLocks noChangeAspect="1"/>
          </p:cNvPicPr>
          <p:nvPr/>
        </p:nvPicPr>
        <p:blipFill>
          <a:blip r:embed="rId3"/>
          <a:stretch>
            <a:fillRect/>
          </a:stretch>
        </p:blipFill>
        <p:spPr>
          <a:xfrm>
            <a:off x="1014612" y="1103086"/>
            <a:ext cx="10339188" cy="8280400"/>
          </a:xfrm>
          <a:prstGeom prst="rect">
            <a:avLst/>
          </a:prstGeom>
        </p:spPr>
      </p:pic>
      <p:sp>
        <p:nvSpPr>
          <p:cNvPr id="6" name="Rectangle 5">
            <a:extLst>
              <a:ext uri="{FF2B5EF4-FFF2-40B4-BE49-F238E27FC236}">
                <a16:creationId xmlns:a16="http://schemas.microsoft.com/office/drawing/2014/main" id="{AFBA850D-82E0-CC42-AC30-6DB9329EDCF0}"/>
              </a:ext>
            </a:extLst>
          </p:cNvPr>
          <p:cNvSpPr/>
          <p:nvPr/>
        </p:nvSpPr>
        <p:spPr>
          <a:xfrm>
            <a:off x="682171" y="3471571"/>
            <a:ext cx="10671629" cy="4856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22FDB43-27F1-D64B-82AD-DAD039B3F6F4}"/>
              </a:ext>
            </a:extLst>
          </p:cNvPr>
          <p:cNvSpPr txBox="1"/>
          <p:nvPr/>
        </p:nvSpPr>
        <p:spPr>
          <a:xfrm>
            <a:off x="4685000" y="3580512"/>
            <a:ext cx="805029" cy="461665"/>
          </a:xfrm>
          <a:prstGeom prst="rect">
            <a:avLst/>
          </a:prstGeom>
          <a:noFill/>
        </p:spPr>
        <p:txBody>
          <a:bodyPr wrap="none" rtlCol="0">
            <a:spAutoFit/>
          </a:bodyPr>
          <a:lstStyle/>
          <a:p>
            <a:r>
              <a:rPr lang="en-US" sz="2400" dirty="0"/>
              <a:t>Time</a:t>
            </a:r>
          </a:p>
        </p:txBody>
      </p:sp>
      <p:cxnSp>
        <p:nvCxnSpPr>
          <p:cNvPr id="9" name="Straight Arrow Connector 8">
            <a:extLst>
              <a:ext uri="{FF2B5EF4-FFF2-40B4-BE49-F238E27FC236}">
                <a16:creationId xmlns:a16="http://schemas.microsoft.com/office/drawing/2014/main" id="{0FC8956F-A96F-EF4D-A86E-105D798CD41E}"/>
              </a:ext>
            </a:extLst>
          </p:cNvPr>
          <p:cNvCxnSpPr/>
          <p:nvPr/>
        </p:nvCxnSpPr>
        <p:spPr>
          <a:xfrm>
            <a:off x="5646058" y="3852615"/>
            <a:ext cx="384628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A7E03F8-6940-504E-9A84-F22A46D5AAA9}"/>
              </a:ext>
            </a:extLst>
          </p:cNvPr>
          <p:cNvSpPr/>
          <p:nvPr/>
        </p:nvSpPr>
        <p:spPr>
          <a:xfrm>
            <a:off x="2699657" y="1541986"/>
            <a:ext cx="1698172" cy="2717957"/>
          </a:xfrm>
          <a:prstGeom prst="rect">
            <a:avLst/>
          </a:prstGeom>
          <a:noFill/>
          <a:ln w="38100">
            <a:solidFill>
              <a:srgbClr val="008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64E6195-46EB-534E-B259-668C73526B27}"/>
              </a:ext>
            </a:extLst>
          </p:cNvPr>
          <p:cNvSpPr txBox="1"/>
          <p:nvPr/>
        </p:nvSpPr>
        <p:spPr>
          <a:xfrm>
            <a:off x="2339566" y="4327783"/>
            <a:ext cx="2418354" cy="400110"/>
          </a:xfrm>
          <a:prstGeom prst="rect">
            <a:avLst/>
          </a:prstGeom>
          <a:noFill/>
        </p:spPr>
        <p:txBody>
          <a:bodyPr wrap="none" rtlCol="0">
            <a:spAutoFit/>
          </a:bodyPr>
          <a:lstStyle/>
          <a:p>
            <a:pPr algn="ctr"/>
            <a:r>
              <a:rPr lang="en-US" sz="2000" dirty="0">
                <a:solidFill>
                  <a:srgbClr val="0089FA"/>
                </a:solidFill>
              </a:rPr>
              <a:t>Training performance</a:t>
            </a:r>
          </a:p>
        </p:txBody>
      </p:sp>
      <p:sp>
        <p:nvSpPr>
          <p:cNvPr id="12" name="Rectangle 11">
            <a:extLst>
              <a:ext uri="{FF2B5EF4-FFF2-40B4-BE49-F238E27FC236}">
                <a16:creationId xmlns:a16="http://schemas.microsoft.com/office/drawing/2014/main" id="{B10707CA-576D-2F4A-A159-D93ED0E4FE7F}"/>
              </a:ext>
            </a:extLst>
          </p:cNvPr>
          <p:cNvSpPr/>
          <p:nvPr/>
        </p:nvSpPr>
        <p:spPr>
          <a:xfrm>
            <a:off x="4397829" y="1541986"/>
            <a:ext cx="6516914" cy="2717957"/>
          </a:xfrm>
          <a:prstGeom prst="rect">
            <a:avLst/>
          </a:prstGeom>
          <a:noFill/>
          <a:ln w="38100">
            <a:solidFill>
              <a:srgbClr val="008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E344C02-B0B7-6746-A9E4-6B29566AA5F8}"/>
              </a:ext>
            </a:extLst>
          </p:cNvPr>
          <p:cNvSpPr txBox="1"/>
          <p:nvPr/>
        </p:nvSpPr>
        <p:spPr>
          <a:xfrm>
            <a:off x="6565047" y="4327783"/>
            <a:ext cx="2008307" cy="400110"/>
          </a:xfrm>
          <a:prstGeom prst="rect">
            <a:avLst/>
          </a:prstGeom>
          <a:noFill/>
        </p:spPr>
        <p:txBody>
          <a:bodyPr wrap="none" rtlCol="0">
            <a:spAutoFit/>
          </a:bodyPr>
          <a:lstStyle/>
          <a:p>
            <a:pPr algn="ctr"/>
            <a:r>
              <a:rPr lang="en-US" sz="2000" dirty="0">
                <a:solidFill>
                  <a:srgbClr val="0089FA"/>
                </a:solidFill>
              </a:rPr>
              <a:t>Test performance</a:t>
            </a:r>
          </a:p>
        </p:txBody>
      </p:sp>
      <p:sp>
        <p:nvSpPr>
          <p:cNvPr id="14" name="TextBox 13">
            <a:extLst>
              <a:ext uri="{FF2B5EF4-FFF2-40B4-BE49-F238E27FC236}">
                <a16:creationId xmlns:a16="http://schemas.microsoft.com/office/drawing/2014/main" id="{E0281EFE-F71B-644D-A0CA-BC81F4F3F42A}"/>
              </a:ext>
            </a:extLst>
          </p:cNvPr>
          <p:cNvSpPr txBox="1"/>
          <p:nvPr/>
        </p:nvSpPr>
        <p:spPr>
          <a:xfrm>
            <a:off x="3961639" y="5233085"/>
            <a:ext cx="5646097" cy="461665"/>
          </a:xfrm>
          <a:prstGeom prst="rect">
            <a:avLst/>
          </a:prstGeom>
          <a:noFill/>
        </p:spPr>
        <p:txBody>
          <a:bodyPr wrap="none" rtlCol="0">
            <a:spAutoFit/>
          </a:bodyPr>
          <a:lstStyle/>
          <a:p>
            <a:pPr algn="ctr"/>
            <a:r>
              <a:rPr lang="en-US" sz="2400" dirty="0">
                <a:solidFill>
                  <a:srgbClr val="0089FA"/>
                </a:solidFill>
              </a:rPr>
              <a:t>Can you find where we introduced the bug?</a:t>
            </a:r>
          </a:p>
        </p:txBody>
      </p:sp>
      <p:sp>
        <p:nvSpPr>
          <p:cNvPr id="20" name="Slide Number Placeholder 23">
            <a:extLst>
              <a:ext uri="{FF2B5EF4-FFF2-40B4-BE49-F238E27FC236}">
                <a16:creationId xmlns:a16="http://schemas.microsoft.com/office/drawing/2014/main" id="{F3D545A8-A421-2A43-94CF-CAE7ADDF13F6}"/>
              </a:ext>
            </a:extLst>
          </p:cNvPr>
          <p:cNvSpPr>
            <a:spLocks noGrp="1"/>
          </p:cNvSpPr>
          <p:nvPr>
            <p:ph type="sldNum" sz="quarter" idx="12"/>
          </p:nvPr>
        </p:nvSpPr>
        <p:spPr>
          <a:xfrm>
            <a:off x="8610600" y="6356350"/>
            <a:ext cx="2743200" cy="365125"/>
          </a:xfrm>
        </p:spPr>
        <p:txBody>
          <a:bodyPr/>
          <a:lstStyle/>
          <a:p>
            <a:fld id="{364FD863-39F2-0244-B8C2-644E5D96AAF3}" type="slidenum">
              <a:rPr lang="en-US" smtClean="0"/>
              <a:t>16</a:t>
            </a:fld>
            <a:endParaRPr lang="en-US" dirty="0"/>
          </a:p>
        </p:txBody>
      </p:sp>
      <p:sp>
        <p:nvSpPr>
          <p:cNvPr id="16" name="Rectangle 15">
            <a:extLst>
              <a:ext uri="{FF2B5EF4-FFF2-40B4-BE49-F238E27FC236}">
                <a16:creationId xmlns:a16="http://schemas.microsoft.com/office/drawing/2014/main" id="{5B101934-4FAB-0440-84EE-BD22CD4B848E}"/>
              </a:ext>
            </a:extLst>
          </p:cNvPr>
          <p:cNvSpPr/>
          <p:nvPr/>
        </p:nvSpPr>
        <p:spPr>
          <a:xfrm>
            <a:off x="7520962" y="749524"/>
            <a:ext cx="3393781" cy="707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39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animBg="1"/>
      <p:bldP spid="12" grpId="1" animBg="1"/>
      <p:bldP spid="13" grpId="0"/>
      <p:bldP spid="13" grpId="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85766C7-1DA1-C44B-9B88-BE5B92EFEBB2}"/>
              </a:ext>
            </a:extLst>
          </p:cNvPr>
          <p:cNvSpPr>
            <a:spLocks noGrp="1"/>
          </p:cNvSpPr>
          <p:nvPr>
            <p:ph type="title"/>
          </p:nvPr>
        </p:nvSpPr>
        <p:spPr>
          <a:xfrm>
            <a:off x="838200" y="209166"/>
            <a:ext cx="9275681" cy="1325563"/>
          </a:xfrm>
        </p:spPr>
        <p:txBody>
          <a:bodyPr>
            <a:normAutofit/>
          </a:bodyPr>
          <a:lstStyle/>
          <a:p>
            <a:r>
              <a:rPr lang="en-US" sz="4000" dirty="0"/>
              <a:t>Model monitoring</a:t>
            </a:r>
          </a:p>
        </p:txBody>
      </p:sp>
      <p:pic>
        <p:nvPicPr>
          <p:cNvPr id="2" name="Picture 1">
            <a:extLst>
              <a:ext uri="{FF2B5EF4-FFF2-40B4-BE49-F238E27FC236}">
                <a16:creationId xmlns:a16="http://schemas.microsoft.com/office/drawing/2014/main" id="{2E1173C1-A40A-5144-93FA-B9644AA66746}"/>
              </a:ext>
            </a:extLst>
          </p:cNvPr>
          <p:cNvPicPr>
            <a:picLocks noChangeAspect="1"/>
          </p:cNvPicPr>
          <p:nvPr/>
        </p:nvPicPr>
        <p:blipFill>
          <a:blip r:embed="rId3"/>
          <a:stretch>
            <a:fillRect/>
          </a:stretch>
        </p:blipFill>
        <p:spPr>
          <a:xfrm>
            <a:off x="1014612" y="1103086"/>
            <a:ext cx="10339188" cy="8280400"/>
          </a:xfrm>
          <a:prstGeom prst="rect">
            <a:avLst/>
          </a:prstGeom>
        </p:spPr>
      </p:pic>
      <p:sp>
        <p:nvSpPr>
          <p:cNvPr id="6" name="Rectangle 5">
            <a:extLst>
              <a:ext uri="{FF2B5EF4-FFF2-40B4-BE49-F238E27FC236}">
                <a16:creationId xmlns:a16="http://schemas.microsoft.com/office/drawing/2014/main" id="{AFBA850D-82E0-CC42-AC30-6DB9329EDCF0}"/>
              </a:ext>
            </a:extLst>
          </p:cNvPr>
          <p:cNvSpPr/>
          <p:nvPr/>
        </p:nvSpPr>
        <p:spPr>
          <a:xfrm>
            <a:off x="838200" y="5370285"/>
            <a:ext cx="10671629" cy="3041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A5B1AB0-0BC3-1142-B47C-2D9BCD950F19}"/>
              </a:ext>
            </a:extLst>
          </p:cNvPr>
          <p:cNvSpPr txBox="1"/>
          <p:nvPr/>
        </p:nvSpPr>
        <p:spPr>
          <a:xfrm>
            <a:off x="3407865" y="5934494"/>
            <a:ext cx="6258958" cy="461665"/>
          </a:xfrm>
          <a:prstGeom prst="rect">
            <a:avLst/>
          </a:prstGeom>
          <a:noFill/>
        </p:spPr>
        <p:txBody>
          <a:bodyPr wrap="none" rtlCol="0">
            <a:spAutoFit/>
          </a:bodyPr>
          <a:lstStyle/>
          <a:p>
            <a:pPr algn="ctr"/>
            <a:r>
              <a:rPr lang="en-US" sz="2400" dirty="0">
                <a:solidFill>
                  <a:srgbClr val="0089FA"/>
                </a:solidFill>
              </a:rPr>
              <a:t>Now can you find where we introduced the bug?</a:t>
            </a:r>
          </a:p>
        </p:txBody>
      </p:sp>
      <p:sp>
        <p:nvSpPr>
          <p:cNvPr id="13" name="Slide Number Placeholder 23">
            <a:extLst>
              <a:ext uri="{FF2B5EF4-FFF2-40B4-BE49-F238E27FC236}">
                <a16:creationId xmlns:a16="http://schemas.microsoft.com/office/drawing/2014/main" id="{454FD38B-409F-0E40-B401-412BB7744F95}"/>
              </a:ext>
            </a:extLst>
          </p:cNvPr>
          <p:cNvSpPr>
            <a:spLocks noGrp="1"/>
          </p:cNvSpPr>
          <p:nvPr>
            <p:ph type="sldNum" sz="quarter" idx="12"/>
          </p:nvPr>
        </p:nvSpPr>
        <p:spPr>
          <a:xfrm>
            <a:off x="8610600" y="6356350"/>
            <a:ext cx="2743200" cy="365125"/>
          </a:xfrm>
        </p:spPr>
        <p:txBody>
          <a:bodyPr/>
          <a:lstStyle/>
          <a:p>
            <a:fld id="{364FD863-39F2-0244-B8C2-644E5D96AAF3}" type="slidenum">
              <a:rPr lang="en-US" smtClean="0"/>
              <a:t>17</a:t>
            </a:fld>
            <a:endParaRPr lang="en-US" dirty="0"/>
          </a:p>
        </p:txBody>
      </p:sp>
      <p:sp>
        <p:nvSpPr>
          <p:cNvPr id="8" name="Rectangle 7">
            <a:extLst>
              <a:ext uri="{FF2B5EF4-FFF2-40B4-BE49-F238E27FC236}">
                <a16:creationId xmlns:a16="http://schemas.microsoft.com/office/drawing/2014/main" id="{EBAD48E9-532C-854C-93BA-7DEA4266B80E}"/>
              </a:ext>
            </a:extLst>
          </p:cNvPr>
          <p:cNvSpPr/>
          <p:nvPr/>
        </p:nvSpPr>
        <p:spPr>
          <a:xfrm>
            <a:off x="9417633" y="1161841"/>
            <a:ext cx="483112" cy="341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340D16B-6B9B-C347-978B-99F3DC686135}"/>
              </a:ext>
            </a:extLst>
          </p:cNvPr>
          <p:cNvSpPr/>
          <p:nvPr/>
        </p:nvSpPr>
        <p:spPr>
          <a:xfrm>
            <a:off x="10250728" y="1161841"/>
            <a:ext cx="483112" cy="341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73FFEA5-BB3C-7D43-BC44-29498BBB3A7E}"/>
              </a:ext>
            </a:extLst>
          </p:cNvPr>
          <p:cNvSpPr txBox="1"/>
          <p:nvPr/>
        </p:nvSpPr>
        <p:spPr>
          <a:xfrm>
            <a:off x="9320066" y="1149631"/>
            <a:ext cx="600742" cy="338554"/>
          </a:xfrm>
          <a:prstGeom prst="rect">
            <a:avLst/>
          </a:prstGeom>
          <a:noFill/>
        </p:spPr>
        <p:txBody>
          <a:bodyPr wrap="none" rtlCol="0">
            <a:spAutoFit/>
          </a:bodyPr>
          <a:lstStyle/>
          <a:p>
            <a:r>
              <a:rPr lang="en-US" sz="1600" dirty="0"/>
              <a:t>False</a:t>
            </a:r>
          </a:p>
        </p:txBody>
      </p:sp>
      <p:sp>
        <p:nvSpPr>
          <p:cNvPr id="10" name="TextBox 9">
            <a:extLst>
              <a:ext uri="{FF2B5EF4-FFF2-40B4-BE49-F238E27FC236}">
                <a16:creationId xmlns:a16="http://schemas.microsoft.com/office/drawing/2014/main" id="{5BF2CB60-32FE-354A-8E0A-CDBE0C761FC7}"/>
              </a:ext>
            </a:extLst>
          </p:cNvPr>
          <p:cNvSpPr txBox="1"/>
          <p:nvPr/>
        </p:nvSpPr>
        <p:spPr>
          <a:xfrm>
            <a:off x="10238433" y="1146075"/>
            <a:ext cx="553485" cy="338554"/>
          </a:xfrm>
          <a:prstGeom prst="rect">
            <a:avLst/>
          </a:prstGeom>
          <a:noFill/>
        </p:spPr>
        <p:txBody>
          <a:bodyPr wrap="none" rtlCol="0">
            <a:spAutoFit/>
          </a:bodyPr>
          <a:lstStyle/>
          <a:p>
            <a:r>
              <a:rPr lang="en-US" sz="1600" dirty="0"/>
              <a:t>True</a:t>
            </a:r>
          </a:p>
        </p:txBody>
      </p:sp>
    </p:spTree>
    <p:extLst>
      <p:ext uri="{BB962C8B-B14F-4D97-AF65-F5344CB8AC3E}">
        <p14:creationId xmlns:p14="http://schemas.microsoft.com/office/powerpoint/2010/main" val="11100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85766C7-1DA1-C44B-9B88-BE5B92EFEBB2}"/>
              </a:ext>
            </a:extLst>
          </p:cNvPr>
          <p:cNvSpPr>
            <a:spLocks noGrp="1"/>
          </p:cNvSpPr>
          <p:nvPr>
            <p:ph type="title"/>
          </p:nvPr>
        </p:nvSpPr>
        <p:spPr>
          <a:xfrm>
            <a:off x="838200" y="209166"/>
            <a:ext cx="9275681" cy="1325563"/>
          </a:xfrm>
        </p:spPr>
        <p:txBody>
          <a:bodyPr>
            <a:normAutofit/>
          </a:bodyPr>
          <a:lstStyle/>
          <a:p>
            <a:r>
              <a:rPr lang="en-US" sz="4000" dirty="0"/>
              <a:t>Model monitoring</a:t>
            </a:r>
          </a:p>
        </p:txBody>
      </p:sp>
      <p:pic>
        <p:nvPicPr>
          <p:cNvPr id="2" name="Picture 1">
            <a:extLst>
              <a:ext uri="{FF2B5EF4-FFF2-40B4-BE49-F238E27FC236}">
                <a16:creationId xmlns:a16="http://schemas.microsoft.com/office/drawing/2014/main" id="{2E1173C1-A40A-5144-93FA-B9644AA66746}"/>
              </a:ext>
            </a:extLst>
          </p:cNvPr>
          <p:cNvPicPr>
            <a:picLocks noChangeAspect="1"/>
          </p:cNvPicPr>
          <p:nvPr/>
        </p:nvPicPr>
        <p:blipFill rotWithShape="1">
          <a:blip r:embed="rId3"/>
          <a:srcRect l="15034" t="-7389" b="91380"/>
          <a:stretch/>
        </p:blipFill>
        <p:spPr>
          <a:xfrm>
            <a:off x="2569028" y="491272"/>
            <a:ext cx="8784771" cy="1325562"/>
          </a:xfrm>
          <a:prstGeom prst="rect">
            <a:avLst/>
          </a:prstGeom>
        </p:spPr>
      </p:pic>
      <p:sp>
        <p:nvSpPr>
          <p:cNvPr id="4" name="TextBox 3">
            <a:extLst>
              <a:ext uri="{FF2B5EF4-FFF2-40B4-BE49-F238E27FC236}">
                <a16:creationId xmlns:a16="http://schemas.microsoft.com/office/drawing/2014/main" id="{D22FDB43-27F1-D64B-82AD-DAD039B3F6F4}"/>
              </a:ext>
            </a:extLst>
          </p:cNvPr>
          <p:cNvSpPr txBox="1"/>
          <p:nvPr/>
        </p:nvSpPr>
        <p:spPr>
          <a:xfrm>
            <a:off x="4685000" y="5380286"/>
            <a:ext cx="805029" cy="461665"/>
          </a:xfrm>
          <a:prstGeom prst="rect">
            <a:avLst/>
          </a:prstGeom>
          <a:noFill/>
        </p:spPr>
        <p:txBody>
          <a:bodyPr wrap="none" rtlCol="0">
            <a:spAutoFit/>
          </a:bodyPr>
          <a:lstStyle/>
          <a:p>
            <a:r>
              <a:rPr lang="en-US" sz="2400" dirty="0"/>
              <a:t>Time</a:t>
            </a:r>
          </a:p>
        </p:txBody>
      </p:sp>
      <p:cxnSp>
        <p:nvCxnSpPr>
          <p:cNvPr id="9" name="Straight Arrow Connector 8">
            <a:extLst>
              <a:ext uri="{FF2B5EF4-FFF2-40B4-BE49-F238E27FC236}">
                <a16:creationId xmlns:a16="http://schemas.microsoft.com/office/drawing/2014/main" id="{0FC8956F-A96F-EF4D-A86E-105D798CD41E}"/>
              </a:ext>
            </a:extLst>
          </p:cNvPr>
          <p:cNvCxnSpPr/>
          <p:nvPr/>
        </p:nvCxnSpPr>
        <p:spPr>
          <a:xfrm>
            <a:off x="5646058" y="5652389"/>
            <a:ext cx="384628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6F788B4-F422-654C-A67D-F7352C05AD97}"/>
              </a:ext>
            </a:extLst>
          </p:cNvPr>
          <p:cNvPicPr>
            <a:picLocks noChangeAspect="1"/>
          </p:cNvPicPr>
          <p:nvPr/>
        </p:nvPicPr>
        <p:blipFill rotWithShape="1">
          <a:blip r:embed="rId3"/>
          <a:srcRect t="51534"/>
          <a:stretch/>
        </p:blipFill>
        <p:spPr>
          <a:xfrm>
            <a:off x="1014612" y="1857829"/>
            <a:ext cx="10339188" cy="4013201"/>
          </a:xfrm>
          <a:prstGeom prst="rect">
            <a:avLst/>
          </a:prstGeom>
        </p:spPr>
      </p:pic>
      <p:sp>
        <p:nvSpPr>
          <p:cNvPr id="6" name="Rectangle 5">
            <a:extLst>
              <a:ext uri="{FF2B5EF4-FFF2-40B4-BE49-F238E27FC236}">
                <a16:creationId xmlns:a16="http://schemas.microsoft.com/office/drawing/2014/main" id="{AFBA850D-82E0-CC42-AC30-6DB9329EDCF0}"/>
              </a:ext>
            </a:extLst>
          </p:cNvPr>
          <p:cNvSpPr/>
          <p:nvPr/>
        </p:nvSpPr>
        <p:spPr>
          <a:xfrm>
            <a:off x="1014612" y="3606957"/>
            <a:ext cx="10671629" cy="3041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A5B1AB0-0BC3-1142-B47C-2D9BCD950F19}"/>
              </a:ext>
            </a:extLst>
          </p:cNvPr>
          <p:cNvSpPr txBox="1"/>
          <p:nvPr/>
        </p:nvSpPr>
        <p:spPr>
          <a:xfrm>
            <a:off x="2513162" y="4085328"/>
            <a:ext cx="4565545" cy="461665"/>
          </a:xfrm>
          <a:prstGeom prst="rect">
            <a:avLst/>
          </a:prstGeom>
          <a:noFill/>
        </p:spPr>
        <p:txBody>
          <a:bodyPr wrap="none" rtlCol="0">
            <a:spAutoFit/>
          </a:bodyPr>
          <a:lstStyle/>
          <a:p>
            <a:pPr algn="ctr"/>
            <a:r>
              <a:rPr lang="en-US" sz="2400" dirty="0">
                <a:solidFill>
                  <a:srgbClr val="0089FA"/>
                </a:solidFill>
              </a:rPr>
              <a:t>Transient electronic medical record</a:t>
            </a:r>
          </a:p>
        </p:txBody>
      </p:sp>
      <p:sp>
        <p:nvSpPr>
          <p:cNvPr id="10" name="Rectangle 9">
            <a:extLst>
              <a:ext uri="{FF2B5EF4-FFF2-40B4-BE49-F238E27FC236}">
                <a16:creationId xmlns:a16="http://schemas.microsoft.com/office/drawing/2014/main" id="{AC472303-82A1-5549-80D7-C07C65EBEAA8}"/>
              </a:ext>
            </a:extLst>
          </p:cNvPr>
          <p:cNvSpPr/>
          <p:nvPr/>
        </p:nvSpPr>
        <p:spPr>
          <a:xfrm>
            <a:off x="4565168" y="1338292"/>
            <a:ext cx="543861" cy="2717957"/>
          </a:xfrm>
          <a:prstGeom prst="rect">
            <a:avLst/>
          </a:prstGeom>
          <a:noFill/>
          <a:ln w="38100">
            <a:solidFill>
              <a:srgbClr val="008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DF05D03-A9FE-6144-9E51-1461E47A0F0D}"/>
              </a:ext>
            </a:extLst>
          </p:cNvPr>
          <p:cNvSpPr txBox="1"/>
          <p:nvPr/>
        </p:nvSpPr>
        <p:spPr>
          <a:xfrm>
            <a:off x="4837400" y="3587775"/>
            <a:ext cx="805029" cy="461665"/>
          </a:xfrm>
          <a:prstGeom prst="rect">
            <a:avLst/>
          </a:prstGeom>
          <a:noFill/>
        </p:spPr>
        <p:txBody>
          <a:bodyPr wrap="none" rtlCol="0">
            <a:spAutoFit/>
          </a:bodyPr>
          <a:lstStyle/>
          <a:p>
            <a:r>
              <a:rPr lang="en-US" sz="2400" dirty="0"/>
              <a:t>Time</a:t>
            </a:r>
          </a:p>
        </p:txBody>
      </p:sp>
      <p:cxnSp>
        <p:nvCxnSpPr>
          <p:cNvPr id="13" name="Straight Arrow Connector 12">
            <a:extLst>
              <a:ext uri="{FF2B5EF4-FFF2-40B4-BE49-F238E27FC236}">
                <a16:creationId xmlns:a16="http://schemas.microsoft.com/office/drawing/2014/main" id="{E2A6D300-4A33-EA4F-AC07-0DE450003EFD}"/>
              </a:ext>
            </a:extLst>
          </p:cNvPr>
          <p:cNvCxnSpPr/>
          <p:nvPr/>
        </p:nvCxnSpPr>
        <p:spPr>
          <a:xfrm>
            <a:off x="5798458" y="3859878"/>
            <a:ext cx="384628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Slide Number Placeholder 23">
            <a:extLst>
              <a:ext uri="{FF2B5EF4-FFF2-40B4-BE49-F238E27FC236}">
                <a16:creationId xmlns:a16="http://schemas.microsoft.com/office/drawing/2014/main" id="{EAFC9A32-9AB3-EA4F-82D5-B926F35775BD}"/>
              </a:ext>
            </a:extLst>
          </p:cNvPr>
          <p:cNvSpPr>
            <a:spLocks noGrp="1"/>
          </p:cNvSpPr>
          <p:nvPr>
            <p:ph type="sldNum" sz="quarter" idx="12"/>
          </p:nvPr>
        </p:nvSpPr>
        <p:spPr>
          <a:xfrm>
            <a:off x="8610600" y="6356350"/>
            <a:ext cx="2743200" cy="365125"/>
          </a:xfrm>
        </p:spPr>
        <p:txBody>
          <a:bodyPr/>
          <a:lstStyle/>
          <a:p>
            <a:fld id="{364FD863-39F2-0244-B8C2-644E5D96AAF3}" type="slidenum">
              <a:rPr lang="en-US" smtClean="0"/>
              <a:t>18</a:t>
            </a:fld>
            <a:endParaRPr lang="en-US" dirty="0"/>
          </a:p>
        </p:txBody>
      </p:sp>
      <p:sp>
        <p:nvSpPr>
          <p:cNvPr id="15" name="Rectangle 14">
            <a:extLst>
              <a:ext uri="{FF2B5EF4-FFF2-40B4-BE49-F238E27FC236}">
                <a16:creationId xmlns:a16="http://schemas.microsoft.com/office/drawing/2014/main" id="{84B6E255-DF06-1A4E-B554-8CFD334EBAB8}"/>
              </a:ext>
            </a:extLst>
          </p:cNvPr>
          <p:cNvSpPr/>
          <p:nvPr/>
        </p:nvSpPr>
        <p:spPr>
          <a:xfrm>
            <a:off x="9417633" y="1161841"/>
            <a:ext cx="483112" cy="341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779A93A-C80A-A64F-A9FF-C5591E2C3D58}"/>
              </a:ext>
            </a:extLst>
          </p:cNvPr>
          <p:cNvSpPr/>
          <p:nvPr/>
        </p:nvSpPr>
        <p:spPr>
          <a:xfrm>
            <a:off x="10250728" y="1161841"/>
            <a:ext cx="483112" cy="341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C98CAA56-52E7-724A-AAAF-646B83CC87E7}"/>
              </a:ext>
            </a:extLst>
          </p:cNvPr>
          <p:cNvSpPr txBox="1"/>
          <p:nvPr/>
        </p:nvSpPr>
        <p:spPr>
          <a:xfrm>
            <a:off x="9320066" y="1149631"/>
            <a:ext cx="600742" cy="338554"/>
          </a:xfrm>
          <a:prstGeom prst="rect">
            <a:avLst/>
          </a:prstGeom>
          <a:noFill/>
        </p:spPr>
        <p:txBody>
          <a:bodyPr wrap="none" rtlCol="0">
            <a:spAutoFit/>
          </a:bodyPr>
          <a:lstStyle/>
          <a:p>
            <a:r>
              <a:rPr lang="en-US" sz="1600" dirty="0"/>
              <a:t>False</a:t>
            </a:r>
          </a:p>
        </p:txBody>
      </p:sp>
      <p:sp>
        <p:nvSpPr>
          <p:cNvPr id="18" name="TextBox 17">
            <a:extLst>
              <a:ext uri="{FF2B5EF4-FFF2-40B4-BE49-F238E27FC236}">
                <a16:creationId xmlns:a16="http://schemas.microsoft.com/office/drawing/2014/main" id="{9ED5B560-4093-724F-94C3-470ADC67D32E}"/>
              </a:ext>
            </a:extLst>
          </p:cNvPr>
          <p:cNvSpPr txBox="1"/>
          <p:nvPr/>
        </p:nvSpPr>
        <p:spPr>
          <a:xfrm>
            <a:off x="10238433" y="1146075"/>
            <a:ext cx="553485" cy="338554"/>
          </a:xfrm>
          <a:prstGeom prst="rect">
            <a:avLst/>
          </a:prstGeom>
          <a:noFill/>
        </p:spPr>
        <p:txBody>
          <a:bodyPr wrap="none" rtlCol="0">
            <a:spAutoFit/>
          </a:bodyPr>
          <a:lstStyle/>
          <a:p>
            <a:r>
              <a:rPr lang="en-US" sz="1600" dirty="0"/>
              <a:t>True</a:t>
            </a:r>
          </a:p>
        </p:txBody>
      </p:sp>
    </p:spTree>
    <p:extLst>
      <p:ext uri="{BB962C8B-B14F-4D97-AF65-F5344CB8AC3E}">
        <p14:creationId xmlns:p14="http://schemas.microsoft.com/office/powerpoint/2010/main" val="249144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85766C7-1DA1-C44B-9B88-BE5B92EFEBB2}"/>
              </a:ext>
            </a:extLst>
          </p:cNvPr>
          <p:cNvSpPr>
            <a:spLocks noGrp="1"/>
          </p:cNvSpPr>
          <p:nvPr>
            <p:ph type="title"/>
          </p:nvPr>
        </p:nvSpPr>
        <p:spPr>
          <a:xfrm>
            <a:off x="838200" y="209166"/>
            <a:ext cx="9275681" cy="1325563"/>
          </a:xfrm>
        </p:spPr>
        <p:txBody>
          <a:bodyPr>
            <a:normAutofit/>
          </a:bodyPr>
          <a:lstStyle/>
          <a:p>
            <a:r>
              <a:rPr lang="en-US" sz="4000" dirty="0"/>
              <a:t>Model monitoring</a:t>
            </a:r>
          </a:p>
        </p:txBody>
      </p:sp>
      <p:pic>
        <p:nvPicPr>
          <p:cNvPr id="2" name="Picture 1">
            <a:extLst>
              <a:ext uri="{FF2B5EF4-FFF2-40B4-BE49-F238E27FC236}">
                <a16:creationId xmlns:a16="http://schemas.microsoft.com/office/drawing/2014/main" id="{2E1173C1-A40A-5144-93FA-B9644AA66746}"/>
              </a:ext>
            </a:extLst>
          </p:cNvPr>
          <p:cNvPicPr>
            <a:picLocks noChangeAspect="1"/>
          </p:cNvPicPr>
          <p:nvPr/>
        </p:nvPicPr>
        <p:blipFill rotWithShape="1">
          <a:blip r:embed="rId3"/>
          <a:srcRect l="15034" t="-7389" b="91380"/>
          <a:stretch/>
        </p:blipFill>
        <p:spPr>
          <a:xfrm>
            <a:off x="2569028" y="491272"/>
            <a:ext cx="8784771" cy="1325562"/>
          </a:xfrm>
          <a:prstGeom prst="rect">
            <a:avLst/>
          </a:prstGeom>
        </p:spPr>
      </p:pic>
      <p:sp>
        <p:nvSpPr>
          <p:cNvPr id="4" name="TextBox 3">
            <a:extLst>
              <a:ext uri="{FF2B5EF4-FFF2-40B4-BE49-F238E27FC236}">
                <a16:creationId xmlns:a16="http://schemas.microsoft.com/office/drawing/2014/main" id="{D22FDB43-27F1-D64B-82AD-DAD039B3F6F4}"/>
              </a:ext>
            </a:extLst>
          </p:cNvPr>
          <p:cNvSpPr txBox="1"/>
          <p:nvPr/>
        </p:nvSpPr>
        <p:spPr>
          <a:xfrm>
            <a:off x="4685000" y="5380286"/>
            <a:ext cx="805029" cy="461665"/>
          </a:xfrm>
          <a:prstGeom prst="rect">
            <a:avLst/>
          </a:prstGeom>
          <a:noFill/>
        </p:spPr>
        <p:txBody>
          <a:bodyPr wrap="none" rtlCol="0">
            <a:spAutoFit/>
          </a:bodyPr>
          <a:lstStyle/>
          <a:p>
            <a:r>
              <a:rPr lang="en-US" sz="2400" dirty="0"/>
              <a:t>Time</a:t>
            </a:r>
          </a:p>
        </p:txBody>
      </p:sp>
      <p:cxnSp>
        <p:nvCxnSpPr>
          <p:cNvPr id="9" name="Straight Arrow Connector 8">
            <a:extLst>
              <a:ext uri="{FF2B5EF4-FFF2-40B4-BE49-F238E27FC236}">
                <a16:creationId xmlns:a16="http://schemas.microsoft.com/office/drawing/2014/main" id="{0FC8956F-A96F-EF4D-A86E-105D798CD41E}"/>
              </a:ext>
            </a:extLst>
          </p:cNvPr>
          <p:cNvCxnSpPr/>
          <p:nvPr/>
        </p:nvCxnSpPr>
        <p:spPr>
          <a:xfrm>
            <a:off x="5646058" y="5652389"/>
            <a:ext cx="384628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6F788B4-F422-654C-A67D-F7352C05AD97}"/>
              </a:ext>
            </a:extLst>
          </p:cNvPr>
          <p:cNvPicPr>
            <a:picLocks noChangeAspect="1"/>
          </p:cNvPicPr>
          <p:nvPr/>
        </p:nvPicPr>
        <p:blipFill rotWithShape="1">
          <a:blip r:embed="rId3"/>
          <a:srcRect t="51534"/>
          <a:stretch/>
        </p:blipFill>
        <p:spPr>
          <a:xfrm>
            <a:off x="1014612" y="1857829"/>
            <a:ext cx="10339188" cy="4013201"/>
          </a:xfrm>
          <a:prstGeom prst="rect">
            <a:avLst/>
          </a:prstGeom>
        </p:spPr>
      </p:pic>
      <p:sp>
        <p:nvSpPr>
          <p:cNvPr id="6" name="Rectangle 5">
            <a:extLst>
              <a:ext uri="{FF2B5EF4-FFF2-40B4-BE49-F238E27FC236}">
                <a16:creationId xmlns:a16="http://schemas.microsoft.com/office/drawing/2014/main" id="{AFBA850D-82E0-CC42-AC30-6DB9329EDCF0}"/>
              </a:ext>
            </a:extLst>
          </p:cNvPr>
          <p:cNvSpPr/>
          <p:nvPr/>
        </p:nvSpPr>
        <p:spPr>
          <a:xfrm>
            <a:off x="1014612" y="5380286"/>
            <a:ext cx="10671629" cy="1268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A5B1AB0-0BC3-1142-B47C-2D9BCD950F19}"/>
              </a:ext>
            </a:extLst>
          </p:cNvPr>
          <p:cNvSpPr txBox="1"/>
          <p:nvPr/>
        </p:nvSpPr>
        <p:spPr>
          <a:xfrm>
            <a:off x="316754" y="5652389"/>
            <a:ext cx="4504566" cy="830997"/>
          </a:xfrm>
          <a:prstGeom prst="rect">
            <a:avLst/>
          </a:prstGeom>
          <a:noFill/>
        </p:spPr>
        <p:txBody>
          <a:bodyPr wrap="none" rtlCol="0">
            <a:spAutoFit/>
          </a:bodyPr>
          <a:lstStyle/>
          <a:p>
            <a:pPr algn="ctr"/>
            <a:r>
              <a:rPr lang="en-US" sz="2400" dirty="0">
                <a:solidFill>
                  <a:srgbClr val="0089FA"/>
                </a:solidFill>
              </a:rPr>
              <a:t>Gradual change in atrial fibrillation</a:t>
            </a:r>
          </a:p>
          <a:p>
            <a:pPr algn="ctr"/>
            <a:r>
              <a:rPr lang="en-US" sz="2400" dirty="0">
                <a:solidFill>
                  <a:srgbClr val="0089FA"/>
                </a:solidFill>
              </a:rPr>
              <a:t>ablation procedure durations</a:t>
            </a:r>
          </a:p>
        </p:txBody>
      </p:sp>
      <p:sp>
        <p:nvSpPr>
          <p:cNvPr id="11" name="TextBox 10">
            <a:extLst>
              <a:ext uri="{FF2B5EF4-FFF2-40B4-BE49-F238E27FC236}">
                <a16:creationId xmlns:a16="http://schemas.microsoft.com/office/drawing/2014/main" id="{92E6D429-7734-2444-97B4-8112808AD687}"/>
              </a:ext>
            </a:extLst>
          </p:cNvPr>
          <p:cNvSpPr txBox="1"/>
          <p:nvPr/>
        </p:nvSpPr>
        <p:spPr>
          <a:xfrm>
            <a:off x="4837400" y="5532686"/>
            <a:ext cx="805029" cy="461665"/>
          </a:xfrm>
          <a:prstGeom prst="rect">
            <a:avLst/>
          </a:prstGeom>
          <a:noFill/>
        </p:spPr>
        <p:txBody>
          <a:bodyPr wrap="none" rtlCol="0">
            <a:spAutoFit/>
          </a:bodyPr>
          <a:lstStyle/>
          <a:p>
            <a:r>
              <a:rPr lang="en-US" sz="2400" dirty="0"/>
              <a:t>Time</a:t>
            </a:r>
          </a:p>
        </p:txBody>
      </p:sp>
      <p:cxnSp>
        <p:nvCxnSpPr>
          <p:cNvPr id="13" name="Straight Arrow Connector 12">
            <a:extLst>
              <a:ext uri="{FF2B5EF4-FFF2-40B4-BE49-F238E27FC236}">
                <a16:creationId xmlns:a16="http://schemas.microsoft.com/office/drawing/2014/main" id="{2D33E9BE-5A49-4444-B42E-23792CEE3851}"/>
              </a:ext>
            </a:extLst>
          </p:cNvPr>
          <p:cNvCxnSpPr/>
          <p:nvPr/>
        </p:nvCxnSpPr>
        <p:spPr>
          <a:xfrm>
            <a:off x="5798458" y="5804789"/>
            <a:ext cx="384628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D399B17-7A68-3643-8027-1959377E23BE}"/>
              </a:ext>
            </a:extLst>
          </p:cNvPr>
          <p:cNvCxnSpPr>
            <a:cxnSpLocks/>
          </p:cNvCxnSpPr>
          <p:nvPr/>
        </p:nvCxnSpPr>
        <p:spPr>
          <a:xfrm flipV="1">
            <a:off x="1940011" y="3827359"/>
            <a:ext cx="9758587" cy="1337765"/>
          </a:xfrm>
          <a:prstGeom prst="line">
            <a:avLst/>
          </a:prstGeom>
          <a:ln w="38100">
            <a:solidFill>
              <a:srgbClr val="0089FA"/>
            </a:solidFill>
          </a:ln>
        </p:spPr>
        <p:style>
          <a:lnRef idx="1">
            <a:schemeClr val="accent1"/>
          </a:lnRef>
          <a:fillRef idx="0">
            <a:schemeClr val="accent1"/>
          </a:fillRef>
          <a:effectRef idx="0">
            <a:schemeClr val="accent1"/>
          </a:effectRef>
          <a:fontRef idx="minor">
            <a:schemeClr val="tx1"/>
          </a:fontRef>
        </p:style>
      </p:cxnSp>
      <p:sp>
        <p:nvSpPr>
          <p:cNvPr id="16" name="Slide Number Placeholder 23">
            <a:extLst>
              <a:ext uri="{FF2B5EF4-FFF2-40B4-BE49-F238E27FC236}">
                <a16:creationId xmlns:a16="http://schemas.microsoft.com/office/drawing/2014/main" id="{BB7F0F70-B9A5-714D-BADC-CBE649D24FA5}"/>
              </a:ext>
            </a:extLst>
          </p:cNvPr>
          <p:cNvSpPr>
            <a:spLocks noGrp="1"/>
          </p:cNvSpPr>
          <p:nvPr>
            <p:ph type="sldNum" sz="quarter" idx="12"/>
          </p:nvPr>
        </p:nvSpPr>
        <p:spPr>
          <a:xfrm>
            <a:off x="8610600" y="6356350"/>
            <a:ext cx="2743200" cy="365125"/>
          </a:xfrm>
        </p:spPr>
        <p:txBody>
          <a:bodyPr/>
          <a:lstStyle/>
          <a:p>
            <a:fld id="{364FD863-39F2-0244-B8C2-644E5D96AAF3}" type="slidenum">
              <a:rPr lang="en-US" smtClean="0"/>
              <a:t>19</a:t>
            </a:fld>
            <a:endParaRPr lang="en-US" dirty="0"/>
          </a:p>
        </p:txBody>
      </p:sp>
      <p:sp>
        <p:nvSpPr>
          <p:cNvPr id="14" name="Rectangle 13">
            <a:extLst>
              <a:ext uri="{FF2B5EF4-FFF2-40B4-BE49-F238E27FC236}">
                <a16:creationId xmlns:a16="http://schemas.microsoft.com/office/drawing/2014/main" id="{90521A8B-969D-FB45-AD56-7522711812B5}"/>
              </a:ext>
            </a:extLst>
          </p:cNvPr>
          <p:cNvSpPr/>
          <p:nvPr/>
        </p:nvSpPr>
        <p:spPr>
          <a:xfrm>
            <a:off x="9417633" y="1161841"/>
            <a:ext cx="483112" cy="341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EBFEA0C-B440-9C49-9ADE-FD7B8B97DDBA}"/>
              </a:ext>
            </a:extLst>
          </p:cNvPr>
          <p:cNvSpPr/>
          <p:nvPr/>
        </p:nvSpPr>
        <p:spPr>
          <a:xfrm>
            <a:off x="10250728" y="1161841"/>
            <a:ext cx="483112" cy="341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8DA8F0D-ECE0-314B-B237-D4D07331A5BE}"/>
              </a:ext>
            </a:extLst>
          </p:cNvPr>
          <p:cNvSpPr txBox="1"/>
          <p:nvPr/>
        </p:nvSpPr>
        <p:spPr>
          <a:xfrm>
            <a:off x="9320066" y="1149631"/>
            <a:ext cx="600742" cy="338554"/>
          </a:xfrm>
          <a:prstGeom prst="rect">
            <a:avLst/>
          </a:prstGeom>
          <a:noFill/>
        </p:spPr>
        <p:txBody>
          <a:bodyPr wrap="none" rtlCol="0">
            <a:spAutoFit/>
          </a:bodyPr>
          <a:lstStyle/>
          <a:p>
            <a:r>
              <a:rPr lang="en-US" sz="1600" dirty="0"/>
              <a:t>False</a:t>
            </a:r>
          </a:p>
        </p:txBody>
      </p:sp>
      <p:sp>
        <p:nvSpPr>
          <p:cNvPr id="18" name="TextBox 17">
            <a:extLst>
              <a:ext uri="{FF2B5EF4-FFF2-40B4-BE49-F238E27FC236}">
                <a16:creationId xmlns:a16="http://schemas.microsoft.com/office/drawing/2014/main" id="{408B51A0-3417-284E-949C-0E9BE179D0B6}"/>
              </a:ext>
            </a:extLst>
          </p:cNvPr>
          <p:cNvSpPr txBox="1"/>
          <p:nvPr/>
        </p:nvSpPr>
        <p:spPr>
          <a:xfrm>
            <a:off x="10238433" y="1146075"/>
            <a:ext cx="553485" cy="338554"/>
          </a:xfrm>
          <a:prstGeom prst="rect">
            <a:avLst/>
          </a:prstGeom>
          <a:noFill/>
        </p:spPr>
        <p:txBody>
          <a:bodyPr wrap="none" rtlCol="0">
            <a:spAutoFit/>
          </a:bodyPr>
          <a:lstStyle/>
          <a:p>
            <a:r>
              <a:rPr lang="en-US" sz="1600" dirty="0"/>
              <a:t>True</a:t>
            </a:r>
          </a:p>
        </p:txBody>
      </p:sp>
    </p:spTree>
    <p:extLst>
      <p:ext uri="{BB962C8B-B14F-4D97-AF65-F5344CB8AC3E}">
        <p14:creationId xmlns:p14="http://schemas.microsoft.com/office/powerpoint/2010/main" val="8638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3C14371-627E-4A95-82D0-CC8817EE397F}"/>
              </a:ext>
            </a:extLst>
          </p:cNvPr>
          <p:cNvSpPr txBox="1">
            <a:spLocks/>
          </p:cNvSpPr>
          <p:nvPr/>
        </p:nvSpPr>
        <p:spPr>
          <a:xfrm>
            <a:off x="838200" y="2091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Explainable AI in practice</a:t>
            </a:r>
            <a:endParaRPr lang="en-US" dirty="0"/>
          </a:p>
        </p:txBody>
      </p:sp>
      <p:sp>
        <p:nvSpPr>
          <p:cNvPr id="6" name="Rounded Rectangle 25">
            <a:extLst>
              <a:ext uri="{FF2B5EF4-FFF2-40B4-BE49-F238E27FC236}">
                <a16:creationId xmlns:a16="http://schemas.microsoft.com/office/drawing/2014/main" id="{2903F2BC-E135-4A82-BA55-E02B3CBDD99D}"/>
              </a:ext>
            </a:extLst>
          </p:cNvPr>
          <p:cNvSpPr/>
          <p:nvPr/>
        </p:nvSpPr>
        <p:spPr>
          <a:xfrm>
            <a:off x="242405" y="1702061"/>
            <a:ext cx="2733752" cy="4935399"/>
          </a:xfrm>
          <a:prstGeom prst="roundRect">
            <a:avLst>
              <a:gd name="adj" fmla="val 858"/>
            </a:avLst>
          </a:prstGeom>
          <a:solidFill>
            <a:srgbClr val="FAD6D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E6B2691-5669-4132-9803-3FE798D76E06}"/>
              </a:ext>
            </a:extLst>
          </p:cNvPr>
          <p:cNvSpPr/>
          <p:nvPr/>
        </p:nvSpPr>
        <p:spPr>
          <a:xfrm>
            <a:off x="363377" y="1837227"/>
            <a:ext cx="2500284" cy="830997"/>
          </a:xfrm>
          <a:prstGeom prst="rect">
            <a:avLst/>
          </a:prstGeom>
        </p:spPr>
        <p:txBody>
          <a:bodyPr wrap="square">
            <a:spAutoFit/>
          </a:bodyPr>
          <a:lstStyle/>
          <a:p>
            <a:pPr algn="ctr"/>
            <a:r>
              <a:rPr lang="en-US" sz="2400" dirty="0">
                <a:solidFill>
                  <a:srgbClr val="FF0051"/>
                </a:solidFill>
              </a:rPr>
              <a:t>Model development</a:t>
            </a:r>
          </a:p>
        </p:txBody>
      </p:sp>
      <p:pic>
        <p:nvPicPr>
          <p:cNvPr id="8" name="Picture 7">
            <a:extLst>
              <a:ext uri="{FF2B5EF4-FFF2-40B4-BE49-F238E27FC236}">
                <a16:creationId xmlns:a16="http://schemas.microsoft.com/office/drawing/2014/main" id="{CE943BBE-B8C3-4355-9DD2-6AF528F25F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823961" y="4578682"/>
            <a:ext cx="1504616" cy="1916135"/>
          </a:xfrm>
          <a:prstGeom prst="rect">
            <a:avLst/>
          </a:prstGeom>
        </p:spPr>
      </p:pic>
    </p:spTree>
    <p:extLst>
      <p:ext uri="{BB962C8B-B14F-4D97-AF65-F5344CB8AC3E}">
        <p14:creationId xmlns:p14="http://schemas.microsoft.com/office/powerpoint/2010/main" val="322934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27">
            <a:extLst>
              <a:ext uri="{FF2B5EF4-FFF2-40B4-BE49-F238E27FC236}">
                <a16:creationId xmlns:a16="http://schemas.microsoft.com/office/drawing/2014/main" id="{0C7B8EC9-EF99-4914-9B18-3145B5A1032B}"/>
              </a:ext>
            </a:extLst>
          </p:cNvPr>
          <p:cNvSpPr/>
          <p:nvPr/>
        </p:nvSpPr>
        <p:spPr>
          <a:xfrm>
            <a:off x="9129542" y="1713435"/>
            <a:ext cx="2728408" cy="4935399"/>
          </a:xfrm>
          <a:prstGeom prst="roundRect">
            <a:avLst>
              <a:gd name="adj" fmla="val 858"/>
            </a:avLst>
          </a:prstGeom>
          <a:solidFill>
            <a:srgbClr val="BFF9D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E78B7598-2813-A146-A832-DEF0276375BB}"/>
              </a:ext>
            </a:extLst>
          </p:cNvPr>
          <p:cNvSpPr/>
          <p:nvPr/>
        </p:nvSpPr>
        <p:spPr>
          <a:xfrm>
            <a:off x="6168945" y="1713435"/>
            <a:ext cx="2728408" cy="4935399"/>
          </a:xfrm>
          <a:prstGeom prst="roundRect">
            <a:avLst>
              <a:gd name="adj" fmla="val 858"/>
            </a:avLst>
          </a:prstGeom>
          <a:solidFill>
            <a:srgbClr val="D6E7F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B23AB1C7-ABD6-DD46-8978-2286F8249C61}"/>
              </a:ext>
            </a:extLst>
          </p:cNvPr>
          <p:cNvSpPr/>
          <p:nvPr/>
        </p:nvSpPr>
        <p:spPr>
          <a:xfrm>
            <a:off x="3208347" y="1707551"/>
            <a:ext cx="2728408" cy="4935399"/>
          </a:xfrm>
          <a:prstGeom prst="roundRect">
            <a:avLst>
              <a:gd name="adj" fmla="val 858"/>
            </a:avLst>
          </a:prstGeom>
          <a:solidFill>
            <a:srgbClr val="EBD6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EF09D5F9-97D0-A54B-8713-ED57BFB63CCB}"/>
              </a:ext>
            </a:extLst>
          </p:cNvPr>
          <p:cNvSpPr/>
          <p:nvPr/>
        </p:nvSpPr>
        <p:spPr>
          <a:xfrm>
            <a:off x="242405" y="1702061"/>
            <a:ext cx="2733752" cy="4935399"/>
          </a:xfrm>
          <a:prstGeom prst="roundRect">
            <a:avLst>
              <a:gd name="adj" fmla="val 858"/>
            </a:avLst>
          </a:prstGeom>
          <a:solidFill>
            <a:srgbClr val="FAD6D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81DD7A-9232-1543-A3B0-E09A8DC8D1B7}"/>
              </a:ext>
            </a:extLst>
          </p:cNvPr>
          <p:cNvSpPr>
            <a:spLocks noGrp="1"/>
          </p:cNvSpPr>
          <p:nvPr>
            <p:ph type="title"/>
          </p:nvPr>
        </p:nvSpPr>
        <p:spPr>
          <a:xfrm>
            <a:off x="838200" y="209166"/>
            <a:ext cx="10515600" cy="1325563"/>
          </a:xfrm>
        </p:spPr>
        <p:txBody>
          <a:bodyPr>
            <a:normAutofit/>
          </a:bodyPr>
          <a:lstStyle/>
          <a:p>
            <a:pPr algn="ctr"/>
            <a:r>
              <a:rPr lang="en-US" dirty="0"/>
              <a:t>Explainable AI in practice</a:t>
            </a:r>
          </a:p>
        </p:txBody>
      </p:sp>
      <p:sp>
        <p:nvSpPr>
          <p:cNvPr id="12" name="Rectangle 11">
            <a:extLst>
              <a:ext uri="{FF2B5EF4-FFF2-40B4-BE49-F238E27FC236}">
                <a16:creationId xmlns:a16="http://schemas.microsoft.com/office/drawing/2014/main" id="{430D3D7C-1539-2E44-86FE-579AB05EC05A}"/>
              </a:ext>
            </a:extLst>
          </p:cNvPr>
          <p:cNvSpPr/>
          <p:nvPr/>
        </p:nvSpPr>
        <p:spPr>
          <a:xfrm>
            <a:off x="363377" y="1837227"/>
            <a:ext cx="2500284" cy="830997"/>
          </a:xfrm>
          <a:prstGeom prst="rect">
            <a:avLst/>
          </a:prstGeom>
        </p:spPr>
        <p:txBody>
          <a:bodyPr wrap="square">
            <a:spAutoFit/>
          </a:bodyPr>
          <a:lstStyle/>
          <a:p>
            <a:pPr algn="ctr"/>
            <a:r>
              <a:rPr lang="en-US" sz="2400" dirty="0">
                <a:solidFill>
                  <a:srgbClr val="FF0051"/>
                </a:solidFill>
              </a:rPr>
              <a:t>Model development</a:t>
            </a:r>
          </a:p>
        </p:txBody>
      </p:sp>
      <p:sp>
        <p:nvSpPr>
          <p:cNvPr id="17" name="Rectangle 16">
            <a:extLst>
              <a:ext uri="{FF2B5EF4-FFF2-40B4-BE49-F238E27FC236}">
                <a16:creationId xmlns:a16="http://schemas.microsoft.com/office/drawing/2014/main" id="{28151AE5-7004-2F4B-AFF8-2E99E696ED9D}"/>
              </a:ext>
            </a:extLst>
          </p:cNvPr>
          <p:cNvSpPr/>
          <p:nvPr/>
        </p:nvSpPr>
        <p:spPr>
          <a:xfrm>
            <a:off x="3187842" y="1837227"/>
            <a:ext cx="2791019" cy="830997"/>
          </a:xfrm>
          <a:prstGeom prst="rect">
            <a:avLst/>
          </a:prstGeom>
        </p:spPr>
        <p:txBody>
          <a:bodyPr wrap="square">
            <a:spAutoFit/>
          </a:bodyPr>
          <a:lstStyle/>
          <a:p>
            <a:pPr algn="ctr"/>
            <a:r>
              <a:rPr lang="en-US" sz="2400" dirty="0">
                <a:solidFill>
                  <a:srgbClr val="A719A8"/>
                </a:solidFill>
              </a:rPr>
              <a:t>Human/AI collaboration</a:t>
            </a:r>
          </a:p>
        </p:txBody>
      </p:sp>
      <p:sp>
        <p:nvSpPr>
          <p:cNvPr id="18" name="Rectangle 17">
            <a:extLst>
              <a:ext uri="{FF2B5EF4-FFF2-40B4-BE49-F238E27FC236}">
                <a16:creationId xmlns:a16="http://schemas.microsoft.com/office/drawing/2014/main" id="{A6E55628-4949-0547-A459-44306F144F95}"/>
              </a:ext>
            </a:extLst>
          </p:cNvPr>
          <p:cNvSpPr/>
          <p:nvPr/>
        </p:nvSpPr>
        <p:spPr>
          <a:xfrm>
            <a:off x="6170759" y="1837227"/>
            <a:ext cx="2733697" cy="830997"/>
          </a:xfrm>
          <a:prstGeom prst="rect">
            <a:avLst/>
          </a:prstGeom>
        </p:spPr>
        <p:txBody>
          <a:bodyPr wrap="square">
            <a:spAutoFit/>
          </a:bodyPr>
          <a:lstStyle/>
          <a:p>
            <a:pPr algn="ctr"/>
            <a:r>
              <a:rPr lang="en-US" sz="2400" dirty="0">
                <a:solidFill>
                  <a:srgbClr val="0089FA"/>
                </a:solidFill>
              </a:rPr>
              <a:t>Regulatory</a:t>
            </a:r>
          </a:p>
          <a:p>
            <a:pPr algn="ctr"/>
            <a:r>
              <a:rPr lang="en-US" sz="2400" dirty="0">
                <a:solidFill>
                  <a:srgbClr val="0089FA"/>
                </a:solidFill>
              </a:rPr>
              <a:t>compliance</a:t>
            </a:r>
          </a:p>
        </p:txBody>
      </p:sp>
      <p:sp>
        <p:nvSpPr>
          <p:cNvPr id="3" name="TextBox 2">
            <a:extLst>
              <a:ext uri="{FF2B5EF4-FFF2-40B4-BE49-F238E27FC236}">
                <a16:creationId xmlns:a16="http://schemas.microsoft.com/office/drawing/2014/main" id="{9F83005B-2397-2C43-9F3E-B10A45CF067A}"/>
              </a:ext>
            </a:extLst>
          </p:cNvPr>
          <p:cNvSpPr txBox="1"/>
          <p:nvPr/>
        </p:nvSpPr>
        <p:spPr>
          <a:xfrm>
            <a:off x="319680" y="3442826"/>
            <a:ext cx="2584554" cy="400110"/>
          </a:xfrm>
          <a:prstGeom prst="rect">
            <a:avLst/>
          </a:prstGeom>
          <a:noFill/>
        </p:spPr>
        <p:txBody>
          <a:bodyPr wrap="none" rtlCol="0">
            <a:spAutoFit/>
          </a:bodyPr>
          <a:lstStyle/>
          <a:p>
            <a:pPr algn="ctr"/>
            <a:r>
              <a:rPr lang="en-US" sz="2000" dirty="0">
                <a:solidFill>
                  <a:srgbClr val="FF0051"/>
                </a:solidFill>
              </a:rPr>
              <a:t>Debugging/exploration</a:t>
            </a:r>
          </a:p>
        </p:txBody>
      </p:sp>
      <p:sp>
        <p:nvSpPr>
          <p:cNvPr id="54" name="TextBox 53">
            <a:extLst>
              <a:ext uri="{FF2B5EF4-FFF2-40B4-BE49-F238E27FC236}">
                <a16:creationId xmlns:a16="http://schemas.microsoft.com/office/drawing/2014/main" id="{00C645EB-5DD3-0A49-9E34-4333A6FC4619}"/>
              </a:ext>
            </a:extLst>
          </p:cNvPr>
          <p:cNvSpPr txBox="1"/>
          <p:nvPr/>
        </p:nvSpPr>
        <p:spPr>
          <a:xfrm>
            <a:off x="3469853" y="3442826"/>
            <a:ext cx="2226059" cy="400110"/>
          </a:xfrm>
          <a:prstGeom prst="rect">
            <a:avLst/>
          </a:prstGeom>
          <a:noFill/>
        </p:spPr>
        <p:txBody>
          <a:bodyPr wrap="none" rtlCol="0">
            <a:spAutoFit/>
          </a:bodyPr>
          <a:lstStyle/>
          <a:p>
            <a:pPr algn="ctr"/>
            <a:r>
              <a:rPr lang="en-US" sz="2000" dirty="0">
                <a:solidFill>
                  <a:srgbClr val="A719A8"/>
                </a:solidFill>
              </a:rPr>
              <a:t>Customer retention</a:t>
            </a:r>
          </a:p>
        </p:txBody>
      </p:sp>
      <p:sp>
        <p:nvSpPr>
          <p:cNvPr id="59" name="TextBox 58">
            <a:extLst>
              <a:ext uri="{FF2B5EF4-FFF2-40B4-BE49-F238E27FC236}">
                <a16:creationId xmlns:a16="http://schemas.microsoft.com/office/drawing/2014/main" id="{9EE93B7B-E6D6-764F-B2F7-1F9BAFF64264}"/>
              </a:ext>
            </a:extLst>
          </p:cNvPr>
          <p:cNvSpPr txBox="1"/>
          <p:nvPr/>
        </p:nvSpPr>
        <p:spPr>
          <a:xfrm>
            <a:off x="6216016" y="3442826"/>
            <a:ext cx="2630978" cy="400110"/>
          </a:xfrm>
          <a:prstGeom prst="rect">
            <a:avLst/>
          </a:prstGeom>
          <a:noFill/>
        </p:spPr>
        <p:txBody>
          <a:bodyPr wrap="none" rtlCol="0">
            <a:spAutoFit/>
          </a:bodyPr>
          <a:lstStyle/>
          <a:p>
            <a:pPr algn="ctr"/>
            <a:r>
              <a:rPr lang="en-US" sz="2000" dirty="0">
                <a:solidFill>
                  <a:srgbClr val="0089FA"/>
                </a:solidFill>
              </a:rPr>
              <a:t>Consumer explanations</a:t>
            </a:r>
          </a:p>
        </p:txBody>
      </p:sp>
      <p:sp>
        <p:nvSpPr>
          <p:cNvPr id="20" name="TextBox 19">
            <a:extLst>
              <a:ext uri="{FF2B5EF4-FFF2-40B4-BE49-F238E27FC236}">
                <a16:creationId xmlns:a16="http://schemas.microsoft.com/office/drawing/2014/main" id="{31C13C06-8DF9-40E3-A0F9-CBB425BC01A5}"/>
              </a:ext>
            </a:extLst>
          </p:cNvPr>
          <p:cNvSpPr txBox="1"/>
          <p:nvPr/>
        </p:nvSpPr>
        <p:spPr>
          <a:xfrm>
            <a:off x="353362" y="5925878"/>
            <a:ext cx="2441952" cy="400110"/>
          </a:xfrm>
          <a:prstGeom prst="rect">
            <a:avLst/>
          </a:prstGeom>
          <a:noFill/>
        </p:spPr>
        <p:txBody>
          <a:bodyPr wrap="none" rtlCol="0">
            <a:spAutoFit/>
          </a:bodyPr>
          <a:lstStyle/>
          <a:p>
            <a:pPr algn="ctr"/>
            <a:r>
              <a:rPr lang="en-US" sz="2000" dirty="0">
                <a:solidFill>
                  <a:srgbClr val="FF0051"/>
                </a:solidFill>
              </a:rPr>
              <a:t>Encoding prior beliefs</a:t>
            </a:r>
          </a:p>
        </p:txBody>
      </p:sp>
      <p:sp>
        <p:nvSpPr>
          <p:cNvPr id="21" name="TextBox 20">
            <a:extLst>
              <a:ext uri="{FF2B5EF4-FFF2-40B4-BE49-F238E27FC236}">
                <a16:creationId xmlns:a16="http://schemas.microsoft.com/office/drawing/2014/main" id="{1D4CA7B7-1068-4A3F-BC5F-FC2B2C1F98B6}"/>
              </a:ext>
            </a:extLst>
          </p:cNvPr>
          <p:cNvSpPr txBox="1"/>
          <p:nvPr/>
        </p:nvSpPr>
        <p:spPr>
          <a:xfrm>
            <a:off x="895089" y="4697593"/>
            <a:ext cx="1355564" cy="400110"/>
          </a:xfrm>
          <a:prstGeom prst="rect">
            <a:avLst/>
          </a:prstGeom>
          <a:noFill/>
        </p:spPr>
        <p:txBody>
          <a:bodyPr wrap="none" rtlCol="0">
            <a:spAutoFit/>
          </a:bodyPr>
          <a:lstStyle/>
          <a:p>
            <a:pPr algn="ctr"/>
            <a:r>
              <a:rPr lang="en-US" sz="2000" dirty="0">
                <a:solidFill>
                  <a:srgbClr val="FF0051"/>
                </a:solidFill>
              </a:rPr>
              <a:t>Monitoring</a:t>
            </a:r>
          </a:p>
        </p:txBody>
      </p:sp>
      <p:pic>
        <p:nvPicPr>
          <p:cNvPr id="22" name="Picture 21">
            <a:extLst>
              <a:ext uri="{FF2B5EF4-FFF2-40B4-BE49-F238E27FC236}">
                <a16:creationId xmlns:a16="http://schemas.microsoft.com/office/drawing/2014/main" id="{27DCEFA6-3F74-4581-90FA-1763B896CC8D}"/>
              </a:ext>
            </a:extLst>
          </p:cNvPr>
          <p:cNvPicPr>
            <a:picLocks noChangeAspect="1"/>
          </p:cNvPicPr>
          <p:nvPr/>
        </p:nvPicPr>
        <p:blipFill>
          <a:blip r:embed="rId3"/>
          <a:stretch>
            <a:fillRect/>
          </a:stretch>
        </p:blipFill>
        <p:spPr>
          <a:xfrm>
            <a:off x="1360259" y="2841596"/>
            <a:ext cx="457200" cy="457200"/>
          </a:xfrm>
          <a:prstGeom prst="rect">
            <a:avLst/>
          </a:prstGeom>
        </p:spPr>
      </p:pic>
      <p:sp>
        <p:nvSpPr>
          <p:cNvPr id="23" name="TextBox 22">
            <a:extLst>
              <a:ext uri="{FF2B5EF4-FFF2-40B4-BE49-F238E27FC236}">
                <a16:creationId xmlns:a16="http://schemas.microsoft.com/office/drawing/2014/main" id="{E7D6888D-2F0B-46FA-B5E9-2CE6B545225C}"/>
              </a:ext>
            </a:extLst>
          </p:cNvPr>
          <p:cNvSpPr txBox="1"/>
          <p:nvPr/>
        </p:nvSpPr>
        <p:spPr>
          <a:xfrm>
            <a:off x="3612104" y="4732241"/>
            <a:ext cx="1941557" cy="400110"/>
          </a:xfrm>
          <a:prstGeom prst="rect">
            <a:avLst/>
          </a:prstGeom>
          <a:noFill/>
        </p:spPr>
        <p:txBody>
          <a:bodyPr wrap="none" rtlCol="0">
            <a:spAutoFit/>
          </a:bodyPr>
          <a:lstStyle/>
          <a:p>
            <a:pPr algn="ctr"/>
            <a:r>
              <a:rPr lang="en-US" sz="2000" dirty="0">
                <a:solidFill>
                  <a:srgbClr val="A719A8"/>
                </a:solidFill>
              </a:rPr>
              <a:t>Decision support</a:t>
            </a:r>
          </a:p>
        </p:txBody>
      </p:sp>
      <p:sp>
        <p:nvSpPr>
          <p:cNvPr id="25" name="TextBox 24">
            <a:extLst>
              <a:ext uri="{FF2B5EF4-FFF2-40B4-BE49-F238E27FC236}">
                <a16:creationId xmlns:a16="http://schemas.microsoft.com/office/drawing/2014/main" id="{98BC9009-24D1-43BF-AFDB-0C5D707C9DAD}"/>
              </a:ext>
            </a:extLst>
          </p:cNvPr>
          <p:cNvSpPr txBox="1"/>
          <p:nvPr/>
        </p:nvSpPr>
        <p:spPr>
          <a:xfrm>
            <a:off x="6442072" y="4732241"/>
            <a:ext cx="2178866" cy="400110"/>
          </a:xfrm>
          <a:prstGeom prst="rect">
            <a:avLst/>
          </a:prstGeom>
          <a:noFill/>
        </p:spPr>
        <p:txBody>
          <a:bodyPr wrap="none" rtlCol="0">
            <a:spAutoFit/>
          </a:bodyPr>
          <a:lstStyle/>
          <a:p>
            <a:pPr algn="ctr"/>
            <a:r>
              <a:rPr lang="en-US" sz="2000" dirty="0">
                <a:solidFill>
                  <a:srgbClr val="0089FA"/>
                </a:solidFill>
              </a:rPr>
              <a:t>Anti-discrimination</a:t>
            </a:r>
          </a:p>
        </p:txBody>
      </p:sp>
      <p:sp>
        <p:nvSpPr>
          <p:cNvPr id="29" name="TextBox 28">
            <a:extLst>
              <a:ext uri="{FF2B5EF4-FFF2-40B4-BE49-F238E27FC236}">
                <a16:creationId xmlns:a16="http://schemas.microsoft.com/office/drawing/2014/main" id="{F336A3A8-E43B-4217-BEE6-DFBB3B7F7333}"/>
              </a:ext>
            </a:extLst>
          </p:cNvPr>
          <p:cNvSpPr txBox="1"/>
          <p:nvPr/>
        </p:nvSpPr>
        <p:spPr>
          <a:xfrm>
            <a:off x="6509270" y="5926580"/>
            <a:ext cx="2044470" cy="400110"/>
          </a:xfrm>
          <a:prstGeom prst="rect">
            <a:avLst/>
          </a:prstGeom>
          <a:noFill/>
        </p:spPr>
        <p:txBody>
          <a:bodyPr wrap="none" rtlCol="0">
            <a:spAutoFit/>
          </a:bodyPr>
          <a:lstStyle/>
          <a:p>
            <a:pPr algn="ctr"/>
            <a:r>
              <a:rPr lang="en-US" sz="2000" dirty="0">
                <a:solidFill>
                  <a:srgbClr val="0089FA"/>
                </a:solidFill>
              </a:rPr>
              <a:t>Risk management</a:t>
            </a:r>
          </a:p>
        </p:txBody>
      </p:sp>
      <p:sp>
        <p:nvSpPr>
          <p:cNvPr id="30" name="TextBox 29">
            <a:extLst>
              <a:ext uri="{FF2B5EF4-FFF2-40B4-BE49-F238E27FC236}">
                <a16:creationId xmlns:a16="http://schemas.microsoft.com/office/drawing/2014/main" id="{B92B367B-A19A-43B9-BE81-9AF9863EA8DB}"/>
              </a:ext>
            </a:extLst>
          </p:cNvPr>
          <p:cNvSpPr txBox="1"/>
          <p:nvPr/>
        </p:nvSpPr>
        <p:spPr>
          <a:xfrm>
            <a:off x="3390472" y="5926580"/>
            <a:ext cx="2384820" cy="400110"/>
          </a:xfrm>
          <a:prstGeom prst="rect">
            <a:avLst/>
          </a:prstGeom>
          <a:noFill/>
        </p:spPr>
        <p:txBody>
          <a:bodyPr wrap="none" rtlCol="0">
            <a:spAutoFit/>
          </a:bodyPr>
          <a:lstStyle/>
          <a:p>
            <a:pPr algn="ctr"/>
            <a:r>
              <a:rPr lang="en-US" sz="2000" dirty="0">
                <a:solidFill>
                  <a:srgbClr val="A719A8"/>
                </a:solidFill>
              </a:rPr>
              <a:t>Human risk oversight</a:t>
            </a:r>
          </a:p>
        </p:txBody>
      </p:sp>
      <p:pic>
        <p:nvPicPr>
          <p:cNvPr id="6" name="Graphic 5" descr="Upward trend">
            <a:extLst>
              <a:ext uri="{FF2B5EF4-FFF2-40B4-BE49-F238E27FC236}">
                <a16:creationId xmlns:a16="http://schemas.microsoft.com/office/drawing/2014/main" id="{B1AD4891-4279-43B1-9E63-C2062E02B4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0095" y="4168311"/>
            <a:ext cx="457200" cy="457200"/>
          </a:xfrm>
          <a:prstGeom prst="rect">
            <a:avLst/>
          </a:prstGeom>
        </p:spPr>
      </p:pic>
      <p:sp>
        <p:nvSpPr>
          <p:cNvPr id="33" name="Rectangle 32">
            <a:extLst>
              <a:ext uri="{FF2B5EF4-FFF2-40B4-BE49-F238E27FC236}">
                <a16:creationId xmlns:a16="http://schemas.microsoft.com/office/drawing/2014/main" id="{EF910B7A-DCB8-4CAC-887C-9486E7C18A14}"/>
              </a:ext>
            </a:extLst>
          </p:cNvPr>
          <p:cNvSpPr/>
          <p:nvPr/>
        </p:nvSpPr>
        <p:spPr>
          <a:xfrm>
            <a:off x="9129542" y="1837227"/>
            <a:ext cx="2733697" cy="830997"/>
          </a:xfrm>
          <a:prstGeom prst="rect">
            <a:avLst/>
          </a:prstGeom>
        </p:spPr>
        <p:txBody>
          <a:bodyPr wrap="square">
            <a:spAutoFit/>
          </a:bodyPr>
          <a:lstStyle/>
          <a:p>
            <a:pPr algn="ctr"/>
            <a:r>
              <a:rPr lang="en-US" sz="2400" dirty="0">
                <a:solidFill>
                  <a:srgbClr val="009E47"/>
                </a:solidFill>
              </a:rPr>
              <a:t>Scientific</a:t>
            </a:r>
          </a:p>
          <a:p>
            <a:pPr algn="ctr"/>
            <a:r>
              <a:rPr lang="en-US" sz="2400" dirty="0">
                <a:solidFill>
                  <a:srgbClr val="009E47"/>
                </a:solidFill>
              </a:rPr>
              <a:t>discovery</a:t>
            </a:r>
          </a:p>
        </p:txBody>
      </p:sp>
      <p:pic>
        <p:nvPicPr>
          <p:cNvPr id="7" name="Graphic 6" descr="Brain in head">
            <a:extLst>
              <a:ext uri="{FF2B5EF4-FFF2-40B4-BE49-F238E27FC236}">
                <a16:creationId xmlns:a16="http://schemas.microsoft.com/office/drawing/2014/main" id="{93E4955E-6684-45BB-888F-E8FD086CD0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5316" y="5361948"/>
            <a:ext cx="457200" cy="457200"/>
          </a:xfrm>
          <a:prstGeom prst="rect">
            <a:avLst/>
          </a:prstGeom>
        </p:spPr>
      </p:pic>
      <p:pic>
        <p:nvPicPr>
          <p:cNvPr id="9" name="Graphic 8" descr="Heart with pulse">
            <a:extLst>
              <a:ext uri="{FF2B5EF4-FFF2-40B4-BE49-F238E27FC236}">
                <a16:creationId xmlns:a16="http://schemas.microsoft.com/office/drawing/2014/main" id="{11067165-0823-49A4-A04C-6504AC87B8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55394" y="4168311"/>
            <a:ext cx="457200" cy="457200"/>
          </a:xfrm>
          <a:prstGeom prst="rect">
            <a:avLst/>
          </a:prstGeom>
        </p:spPr>
      </p:pic>
      <p:pic>
        <p:nvPicPr>
          <p:cNvPr id="14" name="Graphic 13" descr="Research">
            <a:extLst>
              <a:ext uri="{FF2B5EF4-FFF2-40B4-BE49-F238E27FC236}">
                <a16:creationId xmlns:a16="http://schemas.microsoft.com/office/drawing/2014/main" id="{0F9264DC-2699-4DB2-BD41-C45356275A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34899" y="4168311"/>
            <a:ext cx="457200" cy="457200"/>
          </a:xfrm>
          <a:prstGeom prst="rect">
            <a:avLst/>
          </a:prstGeom>
        </p:spPr>
      </p:pic>
      <p:pic>
        <p:nvPicPr>
          <p:cNvPr id="16" name="Graphic 15" descr="Venn diagram">
            <a:extLst>
              <a:ext uri="{FF2B5EF4-FFF2-40B4-BE49-F238E27FC236}">
                <a16:creationId xmlns:a16="http://schemas.microsoft.com/office/drawing/2014/main" id="{EF117E8B-59E7-4559-A935-6A4BC3A427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34899" y="2841596"/>
            <a:ext cx="457200" cy="457200"/>
          </a:xfrm>
          <a:prstGeom prst="rect">
            <a:avLst/>
          </a:prstGeom>
        </p:spPr>
      </p:pic>
      <p:pic>
        <p:nvPicPr>
          <p:cNvPr id="37" name="Graphic 36" descr="Call center">
            <a:extLst>
              <a:ext uri="{FF2B5EF4-FFF2-40B4-BE49-F238E27FC236}">
                <a16:creationId xmlns:a16="http://schemas.microsoft.com/office/drawing/2014/main" id="{07ECB295-8E19-47ED-A099-D39A1600F27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55394" y="2841596"/>
            <a:ext cx="457200" cy="457200"/>
          </a:xfrm>
          <a:prstGeom prst="rect">
            <a:avLst/>
          </a:prstGeom>
        </p:spPr>
      </p:pic>
      <p:sp>
        <p:nvSpPr>
          <p:cNvPr id="40" name="TextBox 39">
            <a:extLst>
              <a:ext uri="{FF2B5EF4-FFF2-40B4-BE49-F238E27FC236}">
                <a16:creationId xmlns:a16="http://schemas.microsoft.com/office/drawing/2014/main" id="{CE4AAC45-E0FB-45CB-BAB1-A790AF469C74}"/>
              </a:ext>
            </a:extLst>
          </p:cNvPr>
          <p:cNvSpPr txBox="1"/>
          <p:nvPr/>
        </p:nvSpPr>
        <p:spPr>
          <a:xfrm>
            <a:off x="9487157" y="4732241"/>
            <a:ext cx="1993303" cy="400110"/>
          </a:xfrm>
          <a:prstGeom prst="rect">
            <a:avLst/>
          </a:prstGeom>
          <a:noFill/>
        </p:spPr>
        <p:txBody>
          <a:bodyPr wrap="none" rtlCol="0">
            <a:spAutoFit/>
          </a:bodyPr>
          <a:lstStyle/>
          <a:p>
            <a:pPr algn="ctr"/>
            <a:r>
              <a:rPr lang="en-US" sz="2000" dirty="0">
                <a:solidFill>
                  <a:srgbClr val="009E47"/>
                </a:solidFill>
              </a:rPr>
              <a:t>Pattern discovery</a:t>
            </a:r>
          </a:p>
        </p:txBody>
      </p:sp>
      <p:sp>
        <p:nvSpPr>
          <p:cNvPr id="41" name="TextBox 40">
            <a:extLst>
              <a:ext uri="{FF2B5EF4-FFF2-40B4-BE49-F238E27FC236}">
                <a16:creationId xmlns:a16="http://schemas.microsoft.com/office/drawing/2014/main" id="{E49E3891-7FAF-4355-9067-2B88C3E93162}"/>
              </a:ext>
            </a:extLst>
          </p:cNvPr>
          <p:cNvSpPr txBox="1"/>
          <p:nvPr/>
        </p:nvSpPr>
        <p:spPr>
          <a:xfrm>
            <a:off x="9288930" y="3442826"/>
            <a:ext cx="2389757" cy="400110"/>
          </a:xfrm>
          <a:prstGeom prst="rect">
            <a:avLst/>
          </a:prstGeom>
          <a:noFill/>
        </p:spPr>
        <p:txBody>
          <a:bodyPr wrap="none" rtlCol="0">
            <a:spAutoFit/>
          </a:bodyPr>
          <a:lstStyle/>
          <a:p>
            <a:pPr algn="ctr"/>
            <a:r>
              <a:rPr lang="en-US" sz="2000" dirty="0">
                <a:solidFill>
                  <a:srgbClr val="009E47"/>
                </a:solidFill>
              </a:rPr>
              <a:t>Population subtyping</a:t>
            </a:r>
          </a:p>
        </p:txBody>
      </p:sp>
      <p:pic>
        <p:nvPicPr>
          <p:cNvPr id="43" name="Graphic 42" descr="Court">
            <a:extLst>
              <a:ext uri="{FF2B5EF4-FFF2-40B4-BE49-F238E27FC236}">
                <a16:creationId xmlns:a16="http://schemas.microsoft.com/office/drawing/2014/main" id="{9EFCC8D0-109F-4C52-823B-08163BB52B0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355394" y="5397298"/>
            <a:ext cx="457200" cy="457200"/>
          </a:xfrm>
          <a:prstGeom prst="rect">
            <a:avLst/>
          </a:prstGeom>
        </p:spPr>
      </p:pic>
      <p:pic>
        <p:nvPicPr>
          <p:cNvPr id="45" name="Graphic 44" descr="Target Audience">
            <a:extLst>
              <a:ext uri="{FF2B5EF4-FFF2-40B4-BE49-F238E27FC236}">
                <a16:creationId xmlns:a16="http://schemas.microsoft.com/office/drawing/2014/main" id="{5639B66C-9AF8-4014-85B8-B83AE328ECC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285239" y="4168311"/>
            <a:ext cx="457200" cy="457200"/>
          </a:xfrm>
          <a:prstGeom prst="rect">
            <a:avLst/>
          </a:prstGeom>
        </p:spPr>
      </p:pic>
      <p:pic>
        <p:nvPicPr>
          <p:cNvPr id="47" name="Graphic 46" descr="Dollar">
            <a:extLst>
              <a:ext uri="{FF2B5EF4-FFF2-40B4-BE49-F238E27FC236}">
                <a16:creationId xmlns:a16="http://schemas.microsoft.com/office/drawing/2014/main" id="{3B779EAD-A243-4B27-B20F-6F8B9AC710B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285239" y="5397298"/>
            <a:ext cx="457200" cy="457200"/>
          </a:xfrm>
          <a:prstGeom prst="rect">
            <a:avLst/>
          </a:prstGeom>
        </p:spPr>
      </p:pic>
      <p:pic>
        <p:nvPicPr>
          <p:cNvPr id="49" name="Graphic 48" descr="Checklist">
            <a:extLst>
              <a:ext uri="{FF2B5EF4-FFF2-40B4-BE49-F238E27FC236}">
                <a16:creationId xmlns:a16="http://schemas.microsoft.com/office/drawing/2014/main" id="{B0BA6571-235A-4C67-94F1-3516D96F59E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285239" y="2841596"/>
            <a:ext cx="457200" cy="457200"/>
          </a:xfrm>
          <a:prstGeom prst="rect">
            <a:avLst/>
          </a:prstGeom>
        </p:spPr>
      </p:pic>
      <p:sp>
        <p:nvSpPr>
          <p:cNvPr id="52" name="TextBox 51">
            <a:extLst>
              <a:ext uri="{FF2B5EF4-FFF2-40B4-BE49-F238E27FC236}">
                <a16:creationId xmlns:a16="http://schemas.microsoft.com/office/drawing/2014/main" id="{C9F92732-8BDE-40E9-937E-44DAE975A099}"/>
              </a:ext>
            </a:extLst>
          </p:cNvPr>
          <p:cNvSpPr txBox="1"/>
          <p:nvPr/>
        </p:nvSpPr>
        <p:spPr>
          <a:xfrm>
            <a:off x="9603535" y="5926580"/>
            <a:ext cx="1760547" cy="400110"/>
          </a:xfrm>
          <a:prstGeom prst="rect">
            <a:avLst/>
          </a:prstGeom>
          <a:noFill/>
        </p:spPr>
        <p:txBody>
          <a:bodyPr wrap="none" rtlCol="0">
            <a:spAutoFit/>
          </a:bodyPr>
          <a:lstStyle/>
          <a:p>
            <a:pPr algn="ctr"/>
            <a:r>
              <a:rPr lang="en-US" sz="2000" dirty="0">
                <a:solidFill>
                  <a:srgbClr val="009E47"/>
                </a:solidFill>
              </a:rPr>
              <a:t>Signal recovery</a:t>
            </a:r>
          </a:p>
        </p:txBody>
      </p:sp>
      <p:pic>
        <p:nvPicPr>
          <p:cNvPr id="51" name="Graphic 50" descr="DNA">
            <a:extLst>
              <a:ext uri="{FF2B5EF4-FFF2-40B4-BE49-F238E27FC236}">
                <a16:creationId xmlns:a16="http://schemas.microsoft.com/office/drawing/2014/main" id="{A99BF19C-2D76-4C87-963A-1600FEDA094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234899" y="5397298"/>
            <a:ext cx="457200" cy="457200"/>
          </a:xfrm>
          <a:prstGeom prst="rect">
            <a:avLst/>
          </a:prstGeom>
        </p:spPr>
      </p:pic>
    </p:spTree>
    <p:extLst>
      <p:ext uri="{BB962C8B-B14F-4D97-AF65-F5344CB8AC3E}">
        <p14:creationId xmlns:p14="http://schemas.microsoft.com/office/powerpoint/2010/main" val="280087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animBg="1"/>
      <p:bldP spid="27" grpId="0" animBg="1"/>
      <p:bldP spid="17" grpId="0"/>
      <p:bldP spid="18" grpId="0"/>
      <p:bldP spid="54" grpId="0"/>
      <p:bldP spid="59" grpId="0"/>
      <p:bldP spid="20" grpId="0"/>
      <p:bldP spid="23" grpId="0"/>
      <p:bldP spid="25" grpId="0"/>
      <p:bldP spid="29" grpId="0"/>
      <p:bldP spid="30" grpId="0"/>
      <p:bldP spid="33" grpId="0"/>
      <p:bldP spid="40" grpId="0"/>
      <p:bldP spid="41" grpId="0"/>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A3589C-89B6-6C49-A619-FAD0A9F36857}"/>
              </a:ext>
            </a:extLst>
          </p:cNvPr>
          <p:cNvPicPr>
            <a:picLocks noChangeAspect="1"/>
          </p:cNvPicPr>
          <p:nvPr/>
        </p:nvPicPr>
        <p:blipFill>
          <a:blip r:embed="rId2"/>
          <a:stretch>
            <a:fillRect/>
          </a:stretch>
        </p:blipFill>
        <p:spPr>
          <a:xfrm>
            <a:off x="4831080" y="856734"/>
            <a:ext cx="8991600" cy="5418851"/>
          </a:xfrm>
          <a:prstGeom prst="rect">
            <a:avLst/>
          </a:prstGeom>
        </p:spPr>
      </p:pic>
      <p:sp>
        <p:nvSpPr>
          <p:cNvPr id="2" name="Title 1">
            <a:extLst>
              <a:ext uri="{FF2B5EF4-FFF2-40B4-BE49-F238E27FC236}">
                <a16:creationId xmlns:a16="http://schemas.microsoft.com/office/drawing/2014/main" id="{D081DD7A-9232-1543-A3B0-E09A8DC8D1B7}"/>
              </a:ext>
            </a:extLst>
          </p:cNvPr>
          <p:cNvSpPr>
            <a:spLocks noGrp="1"/>
          </p:cNvSpPr>
          <p:nvPr>
            <p:ph type="title"/>
          </p:nvPr>
        </p:nvSpPr>
        <p:spPr>
          <a:xfrm>
            <a:off x="-2943561" y="2083836"/>
            <a:ext cx="10515600" cy="1325563"/>
          </a:xfrm>
        </p:spPr>
        <p:txBody>
          <a:bodyPr>
            <a:normAutofit/>
          </a:bodyPr>
          <a:lstStyle/>
          <a:p>
            <a:pPr algn="ctr"/>
            <a:r>
              <a:rPr lang="en-US" b="1" dirty="0"/>
              <a:t>Thanks!</a:t>
            </a:r>
          </a:p>
        </p:txBody>
      </p:sp>
      <p:sp>
        <p:nvSpPr>
          <p:cNvPr id="3" name="TextBox 2">
            <a:extLst>
              <a:ext uri="{FF2B5EF4-FFF2-40B4-BE49-F238E27FC236}">
                <a16:creationId xmlns:a16="http://schemas.microsoft.com/office/drawing/2014/main" id="{394CD493-50EC-44A3-8DAE-094DFDE16677}"/>
              </a:ext>
            </a:extLst>
          </p:cNvPr>
          <p:cNvSpPr txBox="1"/>
          <p:nvPr/>
        </p:nvSpPr>
        <p:spPr>
          <a:xfrm>
            <a:off x="464820" y="3643583"/>
            <a:ext cx="3698838" cy="1200329"/>
          </a:xfrm>
          <a:prstGeom prst="rect">
            <a:avLst/>
          </a:prstGeom>
          <a:noFill/>
        </p:spPr>
        <p:txBody>
          <a:bodyPr wrap="square" rtlCol="0">
            <a:spAutoFit/>
          </a:bodyPr>
          <a:lstStyle/>
          <a:p>
            <a:pPr algn="ctr"/>
            <a:r>
              <a:rPr lang="en-US" sz="2400" dirty="0"/>
              <a:t>And special thanks to </a:t>
            </a:r>
            <a:r>
              <a:rPr lang="en-US" sz="2400" dirty="0" err="1"/>
              <a:t>Su</a:t>
            </a:r>
            <a:r>
              <a:rPr lang="en-US" sz="2400" dirty="0"/>
              <a:t>-In Lee, Hugh Chen, Gabriel </a:t>
            </a:r>
            <a:r>
              <a:rPr lang="en-US" sz="2400" dirty="0" err="1"/>
              <a:t>Erion</a:t>
            </a:r>
            <a:r>
              <a:rPr lang="en-US" sz="2400" dirty="0"/>
              <a:t> from UW.</a:t>
            </a:r>
          </a:p>
        </p:txBody>
      </p:sp>
    </p:spTree>
    <p:extLst>
      <p:ext uri="{BB962C8B-B14F-4D97-AF65-F5344CB8AC3E}">
        <p14:creationId xmlns:p14="http://schemas.microsoft.com/office/powerpoint/2010/main" val="2577627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164A8-A469-A547-81D9-00FE0FE8B7EB}"/>
              </a:ext>
            </a:extLst>
          </p:cNvPr>
          <p:cNvPicPr>
            <a:picLocks noChangeAspect="1"/>
          </p:cNvPicPr>
          <p:nvPr/>
        </p:nvPicPr>
        <p:blipFill rotWithShape="1">
          <a:blip r:embed="rId3"/>
          <a:srcRect t="2999" b="59885"/>
          <a:stretch/>
        </p:blipFill>
        <p:spPr>
          <a:xfrm>
            <a:off x="-1767137" y="1534727"/>
            <a:ext cx="15943249" cy="5114105"/>
          </a:xfrm>
          <a:prstGeom prst="rect">
            <a:avLst/>
          </a:prstGeom>
        </p:spPr>
      </p:pic>
      <p:sp>
        <p:nvSpPr>
          <p:cNvPr id="8" name="Rectangle 7">
            <a:extLst>
              <a:ext uri="{FF2B5EF4-FFF2-40B4-BE49-F238E27FC236}">
                <a16:creationId xmlns:a16="http://schemas.microsoft.com/office/drawing/2014/main" id="{1AF0AD40-3B3B-2F42-9AA2-C989E87C1752}"/>
              </a:ext>
            </a:extLst>
          </p:cNvPr>
          <p:cNvSpPr/>
          <p:nvPr/>
        </p:nvSpPr>
        <p:spPr>
          <a:xfrm>
            <a:off x="428276" y="1534727"/>
            <a:ext cx="819847" cy="663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C46185E-1287-B84C-B67C-EB573B0617B2}"/>
              </a:ext>
            </a:extLst>
          </p:cNvPr>
          <p:cNvSpPr/>
          <p:nvPr/>
        </p:nvSpPr>
        <p:spPr>
          <a:xfrm>
            <a:off x="160653" y="1796852"/>
            <a:ext cx="10415182" cy="4046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A86669-BF40-B349-B67C-9E46333B70EC}"/>
              </a:ext>
            </a:extLst>
          </p:cNvPr>
          <p:cNvSpPr/>
          <p:nvPr/>
        </p:nvSpPr>
        <p:spPr>
          <a:xfrm>
            <a:off x="10575835" y="1796853"/>
            <a:ext cx="905359" cy="445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A8A9644-4FCD-D145-9590-DCAD5237551C}"/>
              </a:ext>
            </a:extLst>
          </p:cNvPr>
          <p:cNvSpPr/>
          <p:nvPr/>
        </p:nvSpPr>
        <p:spPr>
          <a:xfrm>
            <a:off x="5935851" y="1534728"/>
            <a:ext cx="4639984" cy="5114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E37C7DA-7780-8241-81B5-D3A2993C5607}"/>
              </a:ext>
            </a:extLst>
          </p:cNvPr>
          <p:cNvSpPr>
            <a:spLocks noGrp="1"/>
          </p:cNvSpPr>
          <p:nvPr>
            <p:ph type="title"/>
          </p:nvPr>
        </p:nvSpPr>
        <p:spPr/>
        <p:txBody>
          <a:bodyPr/>
          <a:lstStyle/>
          <a:p>
            <a:r>
              <a:rPr lang="en-US" dirty="0"/>
              <a:t>Mortality risk model</a:t>
            </a:r>
          </a:p>
        </p:txBody>
      </p:sp>
    </p:spTree>
    <p:extLst>
      <p:ext uri="{BB962C8B-B14F-4D97-AF65-F5344CB8AC3E}">
        <p14:creationId xmlns:p14="http://schemas.microsoft.com/office/powerpoint/2010/main" val="349045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164A8-A469-A547-81D9-00FE0FE8B7EB}"/>
              </a:ext>
            </a:extLst>
          </p:cNvPr>
          <p:cNvPicPr>
            <a:picLocks noChangeAspect="1"/>
          </p:cNvPicPr>
          <p:nvPr/>
        </p:nvPicPr>
        <p:blipFill rotWithShape="1">
          <a:blip r:embed="rId3"/>
          <a:srcRect t="2999" b="59885"/>
          <a:stretch/>
        </p:blipFill>
        <p:spPr>
          <a:xfrm>
            <a:off x="-1767137" y="1534727"/>
            <a:ext cx="15943249" cy="5114105"/>
          </a:xfrm>
          <a:prstGeom prst="rect">
            <a:avLst/>
          </a:prstGeom>
        </p:spPr>
      </p:pic>
      <p:sp>
        <p:nvSpPr>
          <p:cNvPr id="8" name="Rectangle 7">
            <a:extLst>
              <a:ext uri="{FF2B5EF4-FFF2-40B4-BE49-F238E27FC236}">
                <a16:creationId xmlns:a16="http://schemas.microsoft.com/office/drawing/2014/main" id="{1AF0AD40-3B3B-2F42-9AA2-C989E87C1752}"/>
              </a:ext>
            </a:extLst>
          </p:cNvPr>
          <p:cNvSpPr/>
          <p:nvPr/>
        </p:nvSpPr>
        <p:spPr>
          <a:xfrm>
            <a:off x="428276" y="1534727"/>
            <a:ext cx="819847" cy="663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C46185E-1287-B84C-B67C-EB573B0617B2}"/>
              </a:ext>
            </a:extLst>
          </p:cNvPr>
          <p:cNvSpPr/>
          <p:nvPr/>
        </p:nvSpPr>
        <p:spPr>
          <a:xfrm>
            <a:off x="160653" y="2259997"/>
            <a:ext cx="10415182" cy="3613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A86669-BF40-B349-B67C-9E46333B70EC}"/>
              </a:ext>
            </a:extLst>
          </p:cNvPr>
          <p:cNvSpPr/>
          <p:nvPr/>
        </p:nvSpPr>
        <p:spPr>
          <a:xfrm>
            <a:off x="10575835" y="1796853"/>
            <a:ext cx="905359" cy="445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A8A9644-4FCD-D145-9590-DCAD5237551C}"/>
              </a:ext>
            </a:extLst>
          </p:cNvPr>
          <p:cNvSpPr/>
          <p:nvPr/>
        </p:nvSpPr>
        <p:spPr>
          <a:xfrm>
            <a:off x="5935851" y="1534728"/>
            <a:ext cx="4639984" cy="5114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4DD00EE-1BCC-5D4B-AEE7-4909EDF4D3CE}"/>
              </a:ext>
            </a:extLst>
          </p:cNvPr>
          <p:cNvSpPr>
            <a:spLocks noGrp="1"/>
          </p:cNvSpPr>
          <p:nvPr>
            <p:ph type="title"/>
          </p:nvPr>
        </p:nvSpPr>
        <p:spPr/>
        <p:txBody>
          <a:bodyPr/>
          <a:lstStyle/>
          <a:p>
            <a:r>
              <a:rPr lang="en-US" dirty="0"/>
              <a:t>Mortality risk model</a:t>
            </a:r>
          </a:p>
        </p:txBody>
      </p:sp>
    </p:spTree>
    <p:extLst>
      <p:ext uri="{BB962C8B-B14F-4D97-AF65-F5344CB8AC3E}">
        <p14:creationId xmlns:p14="http://schemas.microsoft.com/office/powerpoint/2010/main" val="50487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164A8-A469-A547-81D9-00FE0FE8B7EB}"/>
              </a:ext>
            </a:extLst>
          </p:cNvPr>
          <p:cNvPicPr>
            <a:picLocks noChangeAspect="1"/>
          </p:cNvPicPr>
          <p:nvPr/>
        </p:nvPicPr>
        <p:blipFill rotWithShape="1">
          <a:blip r:embed="rId3"/>
          <a:srcRect t="2999" b="59885"/>
          <a:stretch/>
        </p:blipFill>
        <p:spPr>
          <a:xfrm>
            <a:off x="-1767137" y="1534727"/>
            <a:ext cx="15943249" cy="5114105"/>
          </a:xfrm>
          <a:prstGeom prst="rect">
            <a:avLst/>
          </a:prstGeom>
        </p:spPr>
      </p:pic>
      <p:sp>
        <p:nvSpPr>
          <p:cNvPr id="8" name="Rectangle 7">
            <a:extLst>
              <a:ext uri="{FF2B5EF4-FFF2-40B4-BE49-F238E27FC236}">
                <a16:creationId xmlns:a16="http://schemas.microsoft.com/office/drawing/2014/main" id="{1AF0AD40-3B3B-2F42-9AA2-C989E87C1752}"/>
              </a:ext>
            </a:extLst>
          </p:cNvPr>
          <p:cNvSpPr/>
          <p:nvPr/>
        </p:nvSpPr>
        <p:spPr>
          <a:xfrm>
            <a:off x="428276" y="1534727"/>
            <a:ext cx="819847" cy="663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C46185E-1287-B84C-B67C-EB573B0617B2}"/>
              </a:ext>
            </a:extLst>
          </p:cNvPr>
          <p:cNvSpPr/>
          <p:nvPr/>
        </p:nvSpPr>
        <p:spPr>
          <a:xfrm>
            <a:off x="160653" y="2460129"/>
            <a:ext cx="10415182" cy="3444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A86669-BF40-B349-B67C-9E46333B70EC}"/>
              </a:ext>
            </a:extLst>
          </p:cNvPr>
          <p:cNvSpPr/>
          <p:nvPr/>
        </p:nvSpPr>
        <p:spPr>
          <a:xfrm>
            <a:off x="10575835" y="1796853"/>
            <a:ext cx="905359" cy="445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A8A9644-4FCD-D145-9590-DCAD5237551C}"/>
              </a:ext>
            </a:extLst>
          </p:cNvPr>
          <p:cNvSpPr/>
          <p:nvPr/>
        </p:nvSpPr>
        <p:spPr>
          <a:xfrm>
            <a:off x="5935851" y="1534728"/>
            <a:ext cx="4639984" cy="5114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4DD00EE-1BCC-5D4B-AEE7-4909EDF4D3CE}"/>
              </a:ext>
            </a:extLst>
          </p:cNvPr>
          <p:cNvSpPr>
            <a:spLocks noGrp="1"/>
          </p:cNvSpPr>
          <p:nvPr>
            <p:ph type="title"/>
          </p:nvPr>
        </p:nvSpPr>
        <p:spPr/>
        <p:txBody>
          <a:bodyPr/>
          <a:lstStyle/>
          <a:p>
            <a:r>
              <a:rPr lang="en-US" dirty="0"/>
              <a:t>Mortality risk model</a:t>
            </a:r>
          </a:p>
        </p:txBody>
      </p:sp>
    </p:spTree>
    <p:extLst>
      <p:ext uri="{BB962C8B-B14F-4D97-AF65-F5344CB8AC3E}">
        <p14:creationId xmlns:p14="http://schemas.microsoft.com/office/powerpoint/2010/main" val="161811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164A8-A469-A547-81D9-00FE0FE8B7EB}"/>
              </a:ext>
            </a:extLst>
          </p:cNvPr>
          <p:cNvPicPr>
            <a:picLocks noChangeAspect="1"/>
          </p:cNvPicPr>
          <p:nvPr/>
        </p:nvPicPr>
        <p:blipFill rotWithShape="1">
          <a:blip r:embed="rId3"/>
          <a:srcRect t="2999" b="59885"/>
          <a:stretch/>
        </p:blipFill>
        <p:spPr>
          <a:xfrm>
            <a:off x="-1767137" y="1534727"/>
            <a:ext cx="15943249" cy="5114105"/>
          </a:xfrm>
          <a:prstGeom prst="rect">
            <a:avLst/>
          </a:prstGeom>
        </p:spPr>
      </p:pic>
      <p:sp>
        <p:nvSpPr>
          <p:cNvPr id="8" name="Rectangle 7">
            <a:extLst>
              <a:ext uri="{FF2B5EF4-FFF2-40B4-BE49-F238E27FC236}">
                <a16:creationId xmlns:a16="http://schemas.microsoft.com/office/drawing/2014/main" id="{1AF0AD40-3B3B-2F42-9AA2-C989E87C1752}"/>
              </a:ext>
            </a:extLst>
          </p:cNvPr>
          <p:cNvSpPr/>
          <p:nvPr/>
        </p:nvSpPr>
        <p:spPr>
          <a:xfrm>
            <a:off x="428276" y="1534727"/>
            <a:ext cx="819847" cy="663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C46185E-1287-B84C-B67C-EB573B0617B2}"/>
              </a:ext>
            </a:extLst>
          </p:cNvPr>
          <p:cNvSpPr/>
          <p:nvPr/>
        </p:nvSpPr>
        <p:spPr>
          <a:xfrm>
            <a:off x="160653" y="2774195"/>
            <a:ext cx="10415182" cy="3130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A86669-BF40-B349-B67C-9E46333B70EC}"/>
              </a:ext>
            </a:extLst>
          </p:cNvPr>
          <p:cNvSpPr/>
          <p:nvPr/>
        </p:nvSpPr>
        <p:spPr>
          <a:xfrm>
            <a:off x="10575835" y="1796853"/>
            <a:ext cx="905359" cy="445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A8A9644-4FCD-D145-9590-DCAD5237551C}"/>
              </a:ext>
            </a:extLst>
          </p:cNvPr>
          <p:cNvSpPr/>
          <p:nvPr/>
        </p:nvSpPr>
        <p:spPr>
          <a:xfrm>
            <a:off x="5935851" y="1534728"/>
            <a:ext cx="4639984" cy="5114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48C48AD-D87F-274C-81BE-5C3135CE0E3A}"/>
              </a:ext>
            </a:extLst>
          </p:cNvPr>
          <p:cNvSpPr>
            <a:spLocks noGrp="1"/>
          </p:cNvSpPr>
          <p:nvPr>
            <p:ph type="title"/>
          </p:nvPr>
        </p:nvSpPr>
        <p:spPr/>
        <p:txBody>
          <a:bodyPr/>
          <a:lstStyle/>
          <a:p>
            <a:r>
              <a:rPr lang="en-US" dirty="0"/>
              <a:t>Mortality risk model</a:t>
            </a:r>
          </a:p>
        </p:txBody>
      </p:sp>
    </p:spTree>
    <p:extLst>
      <p:ext uri="{BB962C8B-B14F-4D97-AF65-F5344CB8AC3E}">
        <p14:creationId xmlns:p14="http://schemas.microsoft.com/office/powerpoint/2010/main" val="416040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164A8-A469-A547-81D9-00FE0FE8B7EB}"/>
              </a:ext>
            </a:extLst>
          </p:cNvPr>
          <p:cNvPicPr>
            <a:picLocks noChangeAspect="1"/>
          </p:cNvPicPr>
          <p:nvPr/>
        </p:nvPicPr>
        <p:blipFill rotWithShape="1">
          <a:blip r:embed="rId3"/>
          <a:srcRect t="2999" b="59885"/>
          <a:stretch/>
        </p:blipFill>
        <p:spPr>
          <a:xfrm>
            <a:off x="-1767137" y="1534727"/>
            <a:ext cx="15943249" cy="5114105"/>
          </a:xfrm>
          <a:prstGeom prst="rect">
            <a:avLst/>
          </a:prstGeom>
        </p:spPr>
      </p:pic>
      <p:sp>
        <p:nvSpPr>
          <p:cNvPr id="8" name="Rectangle 7">
            <a:extLst>
              <a:ext uri="{FF2B5EF4-FFF2-40B4-BE49-F238E27FC236}">
                <a16:creationId xmlns:a16="http://schemas.microsoft.com/office/drawing/2014/main" id="{1AF0AD40-3B3B-2F42-9AA2-C989E87C1752}"/>
              </a:ext>
            </a:extLst>
          </p:cNvPr>
          <p:cNvSpPr/>
          <p:nvPr/>
        </p:nvSpPr>
        <p:spPr>
          <a:xfrm>
            <a:off x="428276" y="1534727"/>
            <a:ext cx="819847" cy="663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C46185E-1287-B84C-B67C-EB573B0617B2}"/>
              </a:ext>
            </a:extLst>
          </p:cNvPr>
          <p:cNvSpPr/>
          <p:nvPr/>
        </p:nvSpPr>
        <p:spPr>
          <a:xfrm>
            <a:off x="160653" y="3022169"/>
            <a:ext cx="10415182" cy="2882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A86669-BF40-B349-B67C-9E46333B70EC}"/>
              </a:ext>
            </a:extLst>
          </p:cNvPr>
          <p:cNvSpPr/>
          <p:nvPr/>
        </p:nvSpPr>
        <p:spPr>
          <a:xfrm>
            <a:off x="10575835" y="1796853"/>
            <a:ext cx="905359" cy="445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A8A9644-4FCD-D145-9590-DCAD5237551C}"/>
              </a:ext>
            </a:extLst>
          </p:cNvPr>
          <p:cNvSpPr/>
          <p:nvPr/>
        </p:nvSpPr>
        <p:spPr>
          <a:xfrm>
            <a:off x="5935851" y="1534728"/>
            <a:ext cx="4639984" cy="5114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04506A9-2D04-384C-8B99-959214CA3FD2}"/>
              </a:ext>
            </a:extLst>
          </p:cNvPr>
          <p:cNvSpPr>
            <a:spLocks noGrp="1"/>
          </p:cNvSpPr>
          <p:nvPr>
            <p:ph type="title"/>
          </p:nvPr>
        </p:nvSpPr>
        <p:spPr/>
        <p:txBody>
          <a:bodyPr/>
          <a:lstStyle/>
          <a:p>
            <a:r>
              <a:rPr lang="en-US" dirty="0"/>
              <a:t>Mortality risk model</a:t>
            </a:r>
          </a:p>
        </p:txBody>
      </p:sp>
    </p:spTree>
    <p:extLst>
      <p:ext uri="{BB962C8B-B14F-4D97-AF65-F5344CB8AC3E}">
        <p14:creationId xmlns:p14="http://schemas.microsoft.com/office/powerpoint/2010/main" val="2189768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164A8-A469-A547-81D9-00FE0FE8B7EB}"/>
              </a:ext>
            </a:extLst>
          </p:cNvPr>
          <p:cNvPicPr>
            <a:picLocks noChangeAspect="1"/>
          </p:cNvPicPr>
          <p:nvPr/>
        </p:nvPicPr>
        <p:blipFill rotWithShape="1">
          <a:blip r:embed="rId3"/>
          <a:srcRect t="2999" b="59885"/>
          <a:stretch/>
        </p:blipFill>
        <p:spPr>
          <a:xfrm>
            <a:off x="-1767137" y="1534727"/>
            <a:ext cx="15943249" cy="5114105"/>
          </a:xfrm>
          <a:prstGeom prst="rect">
            <a:avLst/>
          </a:prstGeom>
        </p:spPr>
      </p:pic>
      <p:sp>
        <p:nvSpPr>
          <p:cNvPr id="8" name="Rectangle 7">
            <a:extLst>
              <a:ext uri="{FF2B5EF4-FFF2-40B4-BE49-F238E27FC236}">
                <a16:creationId xmlns:a16="http://schemas.microsoft.com/office/drawing/2014/main" id="{1AF0AD40-3B3B-2F42-9AA2-C989E87C1752}"/>
              </a:ext>
            </a:extLst>
          </p:cNvPr>
          <p:cNvSpPr/>
          <p:nvPr/>
        </p:nvSpPr>
        <p:spPr>
          <a:xfrm>
            <a:off x="428276" y="1534727"/>
            <a:ext cx="819847" cy="663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C46185E-1287-B84C-B67C-EB573B0617B2}"/>
              </a:ext>
            </a:extLst>
          </p:cNvPr>
          <p:cNvSpPr/>
          <p:nvPr/>
        </p:nvSpPr>
        <p:spPr>
          <a:xfrm>
            <a:off x="160653" y="3254643"/>
            <a:ext cx="10415182" cy="2650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A86669-BF40-B349-B67C-9E46333B70EC}"/>
              </a:ext>
            </a:extLst>
          </p:cNvPr>
          <p:cNvSpPr/>
          <p:nvPr/>
        </p:nvSpPr>
        <p:spPr>
          <a:xfrm>
            <a:off x="10575835" y="1796853"/>
            <a:ext cx="905359" cy="445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A8A9644-4FCD-D145-9590-DCAD5237551C}"/>
              </a:ext>
            </a:extLst>
          </p:cNvPr>
          <p:cNvSpPr/>
          <p:nvPr/>
        </p:nvSpPr>
        <p:spPr>
          <a:xfrm>
            <a:off x="5935851" y="1534728"/>
            <a:ext cx="4639984" cy="5114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BEBD1B6-D719-9F42-ACF6-E58CD8BFCDF4}"/>
              </a:ext>
            </a:extLst>
          </p:cNvPr>
          <p:cNvSpPr>
            <a:spLocks noGrp="1"/>
          </p:cNvSpPr>
          <p:nvPr>
            <p:ph type="title"/>
          </p:nvPr>
        </p:nvSpPr>
        <p:spPr/>
        <p:txBody>
          <a:bodyPr/>
          <a:lstStyle/>
          <a:p>
            <a:r>
              <a:rPr lang="en-US" dirty="0"/>
              <a:t>Mortality risk model</a:t>
            </a:r>
          </a:p>
        </p:txBody>
      </p:sp>
    </p:spTree>
    <p:extLst>
      <p:ext uri="{BB962C8B-B14F-4D97-AF65-F5344CB8AC3E}">
        <p14:creationId xmlns:p14="http://schemas.microsoft.com/office/powerpoint/2010/main" val="2183787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85766C7-1DA1-C44B-9B88-BE5B92EFEBB2}"/>
              </a:ext>
            </a:extLst>
          </p:cNvPr>
          <p:cNvSpPr>
            <a:spLocks noGrp="1"/>
          </p:cNvSpPr>
          <p:nvPr>
            <p:ph type="title"/>
          </p:nvPr>
        </p:nvSpPr>
        <p:spPr>
          <a:xfrm>
            <a:off x="838200" y="209166"/>
            <a:ext cx="9275681" cy="1325563"/>
          </a:xfrm>
        </p:spPr>
        <p:txBody>
          <a:bodyPr>
            <a:normAutofit/>
          </a:bodyPr>
          <a:lstStyle/>
          <a:p>
            <a:r>
              <a:rPr lang="en-US" sz="4000" dirty="0"/>
              <a:t>Reveal rare high-magnitude mortality effects</a:t>
            </a:r>
          </a:p>
        </p:txBody>
      </p:sp>
      <p:pic>
        <p:nvPicPr>
          <p:cNvPr id="5" name="Picture 4">
            <a:extLst>
              <a:ext uri="{FF2B5EF4-FFF2-40B4-BE49-F238E27FC236}">
                <a16:creationId xmlns:a16="http://schemas.microsoft.com/office/drawing/2014/main" id="{1B4164A8-A469-A547-81D9-00FE0FE8B7EB}"/>
              </a:ext>
            </a:extLst>
          </p:cNvPr>
          <p:cNvPicPr>
            <a:picLocks noChangeAspect="1"/>
          </p:cNvPicPr>
          <p:nvPr/>
        </p:nvPicPr>
        <p:blipFill rotWithShape="1">
          <a:blip r:embed="rId3"/>
          <a:srcRect t="2999" b="59885"/>
          <a:stretch/>
        </p:blipFill>
        <p:spPr>
          <a:xfrm>
            <a:off x="-1767137" y="1534727"/>
            <a:ext cx="15943249" cy="5114105"/>
          </a:xfrm>
          <a:prstGeom prst="rect">
            <a:avLst/>
          </a:prstGeom>
        </p:spPr>
      </p:pic>
      <p:sp>
        <p:nvSpPr>
          <p:cNvPr id="8" name="Rectangle 7">
            <a:extLst>
              <a:ext uri="{FF2B5EF4-FFF2-40B4-BE49-F238E27FC236}">
                <a16:creationId xmlns:a16="http://schemas.microsoft.com/office/drawing/2014/main" id="{1AF0AD40-3B3B-2F42-9AA2-C989E87C1752}"/>
              </a:ext>
            </a:extLst>
          </p:cNvPr>
          <p:cNvSpPr/>
          <p:nvPr/>
        </p:nvSpPr>
        <p:spPr>
          <a:xfrm>
            <a:off x="428276" y="1534727"/>
            <a:ext cx="819847" cy="663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FA86669-BF40-B349-B67C-9E46333B70EC}"/>
              </a:ext>
            </a:extLst>
          </p:cNvPr>
          <p:cNvSpPr/>
          <p:nvPr/>
        </p:nvSpPr>
        <p:spPr>
          <a:xfrm>
            <a:off x="10575835" y="1796853"/>
            <a:ext cx="905359" cy="445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A8A9644-4FCD-D145-9590-DCAD5237551C}"/>
              </a:ext>
            </a:extLst>
          </p:cNvPr>
          <p:cNvSpPr/>
          <p:nvPr/>
        </p:nvSpPr>
        <p:spPr>
          <a:xfrm>
            <a:off x="5935851" y="1534728"/>
            <a:ext cx="4639984" cy="5114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DAEB0BC-7954-6246-9168-71A5AC613A21}"/>
              </a:ext>
            </a:extLst>
          </p:cNvPr>
          <p:cNvSpPr txBox="1"/>
          <p:nvPr/>
        </p:nvSpPr>
        <p:spPr>
          <a:xfrm>
            <a:off x="7389976" y="2699265"/>
            <a:ext cx="3514552" cy="1815882"/>
          </a:xfrm>
          <a:prstGeom prst="rect">
            <a:avLst/>
          </a:prstGeom>
          <a:noFill/>
        </p:spPr>
        <p:txBody>
          <a:bodyPr wrap="none" rtlCol="0">
            <a:spAutoFit/>
          </a:bodyPr>
          <a:lstStyle/>
          <a:p>
            <a:pPr algn="ctr"/>
            <a:r>
              <a:rPr lang="en-US" sz="2800" dirty="0"/>
              <a:t>Conflates the</a:t>
            </a:r>
          </a:p>
          <a:p>
            <a:pPr algn="ctr"/>
            <a:r>
              <a:rPr lang="en-US" sz="2800" dirty="0">
                <a:solidFill>
                  <a:srgbClr val="0089FA"/>
                </a:solidFill>
              </a:rPr>
              <a:t>prevalence</a:t>
            </a:r>
            <a:r>
              <a:rPr lang="en-US" sz="2800" dirty="0"/>
              <a:t> of an effect</a:t>
            </a:r>
          </a:p>
          <a:p>
            <a:pPr algn="ctr"/>
            <a:r>
              <a:rPr lang="en-US" sz="2800" dirty="0"/>
              <a:t>with the</a:t>
            </a:r>
          </a:p>
          <a:p>
            <a:pPr algn="ctr"/>
            <a:r>
              <a:rPr lang="en-US" sz="2800" dirty="0">
                <a:solidFill>
                  <a:srgbClr val="0089FA"/>
                </a:solidFill>
              </a:rPr>
              <a:t>magnitude</a:t>
            </a:r>
            <a:r>
              <a:rPr lang="en-US" sz="2800" dirty="0"/>
              <a:t> of an effect</a:t>
            </a:r>
          </a:p>
        </p:txBody>
      </p:sp>
      <p:sp>
        <p:nvSpPr>
          <p:cNvPr id="17" name="Title 2">
            <a:extLst>
              <a:ext uri="{FF2B5EF4-FFF2-40B4-BE49-F238E27FC236}">
                <a16:creationId xmlns:a16="http://schemas.microsoft.com/office/drawing/2014/main" id="{67937F11-79D3-CE4B-818D-6E81C55A894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Mortality risk model</a:t>
            </a:r>
            <a:endParaRPr lang="en-US" dirty="0"/>
          </a:p>
        </p:txBody>
      </p:sp>
    </p:spTree>
    <p:extLst>
      <p:ext uri="{BB962C8B-B14F-4D97-AF65-F5344CB8AC3E}">
        <p14:creationId xmlns:p14="http://schemas.microsoft.com/office/powerpoint/2010/main" val="104904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85766C7-1DA1-C44B-9B88-BE5B92EFEBB2}"/>
              </a:ext>
            </a:extLst>
          </p:cNvPr>
          <p:cNvSpPr>
            <a:spLocks noGrp="1"/>
          </p:cNvSpPr>
          <p:nvPr>
            <p:ph type="title"/>
          </p:nvPr>
        </p:nvSpPr>
        <p:spPr>
          <a:xfrm>
            <a:off x="838200" y="209166"/>
            <a:ext cx="9275681" cy="1325563"/>
          </a:xfrm>
        </p:spPr>
        <p:txBody>
          <a:bodyPr>
            <a:normAutofit/>
          </a:bodyPr>
          <a:lstStyle/>
          <a:p>
            <a:r>
              <a:rPr lang="en-US" sz="4000" dirty="0"/>
              <a:t>Reveal rare high-magnitude mortality effects</a:t>
            </a:r>
          </a:p>
        </p:txBody>
      </p:sp>
      <p:pic>
        <p:nvPicPr>
          <p:cNvPr id="5" name="Picture 4">
            <a:extLst>
              <a:ext uri="{FF2B5EF4-FFF2-40B4-BE49-F238E27FC236}">
                <a16:creationId xmlns:a16="http://schemas.microsoft.com/office/drawing/2014/main" id="{1B4164A8-A469-A547-81D9-00FE0FE8B7EB}"/>
              </a:ext>
            </a:extLst>
          </p:cNvPr>
          <p:cNvPicPr>
            <a:picLocks noChangeAspect="1"/>
          </p:cNvPicPr>
          <p:nvPr/>
        </p:nvPicPr>
        <p:blipFill rotWithShape="1">
          <a:blip r:embed="rId3"/>
          <a:srcRect t="2999" b="59885"/>
          <a:stretch/>
        </p:blipFill>
        <p:spPr>
          <a:xfrm>
            <a:off x="-1767137" y="1534727"/>
            <a:ext cx="15943249" cy="5114105"/>
          </a:xfrm>
          <a:prstGeom prst="rect">
            <a:avLst/>
          </a:prstGeom>
        </p:spPr>
      </p:pic>
      <p:sp>
        <p:nvSpPr>
          <p:cNvPr id="8" name="Rectangle 7">
            <a:extLst>
              <a:ext uri="{FF2B5EF4-FFF2-40B4-BE49-F238E27FC236}">
                <a16:creationId xmlns:a16="http://schemas.microsoft.com/office/drawing/2014/main" id="{1AF0AD40-3B3B-2F42-9AA2-C989E87C1752}"/>
              </a:ext>
            </a:extLst>
          </p:cNvPr>
          <p:cNvSpPr/>
          <p:nvPr/>
        </p:nvSpPr>
        <p:spPr>
          <a:xfrm>
            <a:off x="428276" y="1534727"/>
            <a:ext cx="819847" cy="663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FA86669-BF40-B349-B67C-9E46333B70EC}"/>
              </a:ext>
            </a:extLst>
          </p:cNvPr>
          <p:cNvSpPr/>
          <p:nvPr/>
        </p:nvSpPr>
        <p:spPr>
          <a:xfrm>
            <a:off x="10575835" y="1796853"/>
            <a:ext cx="905359" cy="445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A8A9644-4FCD-D145-9590-DCAD5237551C}"/>
              </a:ext>
            </a:extLst>
          </p:cNvPr>
          <p:cNvSpPr/>
          <p:nvPr/>
        </p:nvSpPr>
        <p:spPr>
          <a:xfrm>
            <a:off x="5868676" y="1827848"/>
            <a:ext cx="4918143" cy="4077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7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Callout 20"/>
          <p:cNvSpPr/>
          <p:nvPr/>
        </p:nvSpPr>
        <p:spPr>
          <a:xfrm>
            <a:off x="7542687" y="3841285"/>
            <a:ext cx="2247930" cy="1255673"/>
          </a:xfrm>
          <a:prstGeom prst="wedgeEllipseCallout">
            <a:avLst>
              <a:gd name="adj1" fmla="val 48906"/>
              <a:gd name="adj2" fmla="val 5400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p:cNvSpPr/>
          <p:nvPr/>
        </p:nvSpPr>
        <p:spPr>
          <a:xfrm>
            <a:off x="5701903" y="2693634"/>
            <a:ext cx="1812472" cy="901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model</a:t>
            </a:r>
          </a:p>
        </p:txBody>
      </p:sp>
      <p:sp>
        <p:nvSpPr>
          <p:cNvPr id="5" name="Rectangle 4"/>
          <p:cNvSpPr/>
          <p:nvPr/>
        </p:nvSpPr>
        <p:spPr>
          <a:xfrm>
            <a:off x="8233898" y="2693634"/>
            <a:ext cx="1970909" cy="90179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22%</a:t>
            </a:r>
          </a:p>
        </p:txBody>
      </p:sp>
      <p:cxnSp>
        <p:nvCxnSpPr>
          <p:cNvPr id="6" name="Straight Connector 5"/>
          <p:cNvCxnSpPr/>
          <p:nvPr/>
        </p:nvCxnSpPr>
        <p:spPr>
          <a:xfrm>
            <a:off x="7514375" y="3144529"/>
            <a:ext cx="719523" cy="0"/>
          </a:xfrm>
          <a:prstGeom prst="line">
            <a:avLst/>
          </a:prstGeom>
          <a:ln w="508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4" idx="1"/>
          </p:cNvCxnSpPr>
          <p:nvPr/>
        </p:nvCxnSpPr>
        <p:spPr>
          <a:xfrm>
            <a:off x="4291586" y="3144529"/>
            <a:ext cx="1410319" cy="0"/>
          </a:xfrm>
          <a:prstGeom prst="line">
            <a:avLst/>
          </a:prstGeom>
          <a:ln w="508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9823961" y="4578682"/>
            <a:ext cx="1504616" cy="1916135"/>
          </a:xfrm>
          <a:prstGeom prst="rect">
            <a:avLst/>
          </a:prstGeom>
        </p:spPr>
      </p:pic>
      <p:sp>
        <p:nvSpPr>
          <p:cNvPr id="13" name="TextBox 12"/>
          <p:cNvSpPr txBox="1"/>
          <p:nvPr/>
        </p:nvSpPr>
        <p:spPr>
          <a:xfrm>
            <a:off x="7929667" y="1847850"/>
            <a:ext cx="2579371" cy="707886"/>
          </a:xfrm>
          <a:prstGeom prst="rect">
            <a:avLst/>
          </a:prstGeom>
          <a:noFill/>
        </p:spPr>
        <p:txBody>
          <a:bodyPr wrap="square" rtlCol="0">
            <a:spAutoFit/>
          </a:bodyPr>
          <a:lstStyle/>
          <a:p>
            <a:pPr algn="ctr"/>
            <a:r>
              <a:rPr lang="en-US" sz="2000" dirty="0">
                <a:solidFill>
                  <a:schemeClr val="tx1">
                    <a:lumMod val="65000"/>
                    <a:lumOff val="35000"/>
                  </a:schemeClr>
                </a:solidFill>
              </a:rPr>
              <a:t>chance John will have repayment problems</a:t>
            </a:r>
          </a:p>
        </p:txBody>
      </p:sp>
      <p:sp>
        <p:nvSpPr>
          <p:cNvPr id="14" name="TextBox 13"/>
          <p:cNvSpPr txBox="1"/>
          <p:nvPr/>
        </p:nvSpPr>
        <p:spPr>
          <a:xfrm>
            <a:off x="1561308" y="4209693"/>
            <a:ext cx="2986651" cy="461665"/>
          </a:xfrm>
          <a:prstGeom prst="rect">
            <a:avLst/>
          </a:prstGeom>
          <a:noFill/>
        </p:spPr>
        <p:txBody>
          <a:bodyPr wrap="none" rtlCol="0">
            <a:spAutoFit/>
          </a:bodyPr>
          <a:lstStyle/>
          <a:p>
            <a:r>
              <a:rPr lang="en-US" sz="2400"/>
              <a:t>John, </a:t>
            </a:r>
            <a:r>
              <a:rPr lang="en-US" sz="2400" dirty="0"/>
              <a:t>a bank customer</a:t>
            </a:r>
          </a:p>
        </p:txBody>
      </p:sp>
      <p:sp>
        <p:nvSpPr>
          <p:cNvPr id="11" name="TextBox 10"/>
          <p:cNvSpPr txBox="1"/>
          <p:nvPr/>
        </p:nvSpPr>
        <p:spPr>
          <a:xfrm>
            <a:off x="10396544" y="3078142"/>
            <a:ext cx="1483098" cy="584775"/>
          </a:xfrm>
          <a:prstGeom prst="rect">
            <a:avLst/>
          </a:prstGeom>
          <a:noFill/>
        </p:spPr>
        <p:txBody>
          <a:bodyPr wrap="none" rtlCol="0">
            <a:spAutoFit/>
          </a:bodyPr>
          <a:lstStyle/>
          <a:p>
            <a:r>
              <a:rPr lang="en-US" sz="3200">
                <a:solidFill>
                  <a:srgbClr val="F7004B"/>
                </a:solidFill>
              </a:rPr>
              <a:t>No loan</a:t>
            </a:r>
          </a:p>
        </p:txBody>
      </p:sp>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79359" y="2657639"/>
            <a:ext cx="401580" cy="420503"/>
          </a:xfrm>
          <a:prstGeom prst="rect">
            <a:avLst/>
          </a:prstGeom>
        </p:spPr>
      </p:pic>
      <p:sp>
        <p:nvSpPr>
          <p:cNvPr id="7" name="Oval Callout 6"/>
          <p:cNvSpPr/>
          <p:nvPr/>
        </p:nvSpPr>
        <p:spPr>
          <a:xfrm>
            <a:off x="3179515" y="715976"/>
            <a:ext cx="2889272" cy="1255673"/>
          </a:xfrm>
          <a:prstGeom prst="wedgeEllipseCallo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3359798" y="1100619"/>
            <a:ext cx="2528706" cy="461665"/>
          </a:xfrm>
          <a:prstGeom prst="rect">
            <a:avLst/>
          </a:prstGeom>
          <a:noFill/>
        </p:spPr>
        <p:txBody>
          <a:bodyPr wrap="none" rtlCol="0">
            <a:spAutoFit/>
          </a:bodyPr>
          <a:lstStyle/>
          <a:p>
            <a:pPr algn="ctr"/>
            <a:r>
              <a:rPr lang="en-US" sz="2400" dirty="0"/>
              <a:t>Why was I denied?</a:t>
            </a:r>
          </a:p>
        </p:txBody>
      </p:sp>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3377464" y="4646064"/>
            <a:ext cx="1484300" cy="1936752"/>
          </a:xfrm>
          <a:prstGeom prst="rect">
            <a:avLst/>
          </a:prstGeom>
        </p:spPr>
      </p:pic>
      <p:sp>
        <p:nvSpPr>
          <p:cNvPr id="17" name="Oval Callout 16"/>
          <p:cNvSpPr/>
          <p:nvPr/>
        </p:nvSpPr>
        <p:spPr>
          <a:xfrm>
            <a:off x="4826756" y="3841285"/>
            <a:ext cx="2390678" cy="1255673"/>
          </a:xfrm>
          <a:prstGeom prst="wedgeEllipseCallout">
            <a:avLst>
              <a:gd name="adj1" fmla="val -44941"/>
              <a:gd name="adj2" fmla="val 4672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p:cNvSpPr txBox="1"/>
          <p:nvPr/>
        </p:nvSpPr>
        <p:spPr>
          <a:xfrm>
            <a:off x="5077765" y="4025025"/>
            <a:ext cx="1888659" cy="830997"/>
          </a:xfrm>
          <a:prstGeom prst="rect">
            <a:avLst/>
          </a:prstGeom>
          <a:noFill/>
        </p:spPr>
        <p:txBody>
          <a:bodyPr wrap="none" rtlCol="0">
            <a:spAutoFit/>
          </a:bodyPr>
          <a:lstStyle/>
          <a:p>
            <a:pPr algn="ctr"/>
            <a:r>
              <a:rPr lang="en-US" sz="2400" dirty="0"/>
              <a:t>What is our</a:t>
            </a:r>
          </a:p>
          <a:p>
            <a:pPr algn="ctr"/>
            <a:r>
              <a:rPr lang="en-US" sz="2400" dirty="0"/>
              <a:t>financial risk?</a:t>
            </a:r>
          </a:p>
        </p:txBody>
      </p:sp>
      <p:pic>
        <p:nvPicPr>
          <p:cNvPr id="20" name="Picture 19"/>
          <p:cNvPicPr>
            <a:picLocks noChangeAspect="1"/>
          </p:cNvPicPr>
          <p:nvPr/>
        </p:nvPicPr>
        <p:blipFill>
          <a:blip r:embed="rId7"/>
          <a:stretch>
            <a:fillRect/>
          </a:stretch>
        </p:blipFill>
        <p:spPr>
          <a:xfrm>
            <a:off x="2438465" y="2011302"/>
            <a:ext cx="1538692" cy="2031343"/>
          </a:xfrm>
          <a:prstGeom prst="rect">
            <a:avLst/>
          </a:prstGeom>
        </p:spPr>
      </p:pic>
      <p:sp>
        <p:nvSpPr>
          <p:cNvPr id="22" name="TextBox 21"/>
          <p:cNvSpPr txBox="1"/>
          <p:nvPr/>
        </p:nvSpPr>
        <p:spPr>
          <a:xfrm>
            <a:off x="8018686" y="4025026"/>
            <a:ext cx="1295931" cy="830997"/>
          </a:xfrm>
          <a:prstGeom prst="rect">
            <a:avLst/>
          </a:prstGeom>
          <a:noFill/>
        </p:spPr>
        <p:txBody>
          <a:bodyPr wrap="none" rtlCol="0">
            <a:spAutoFit/>
          </a:bodyPr>
          <a:lstStyle/>
          <a:p>
            <a:pPr algn="ctr"/>
            <a:r>
              <a:rPr lang="en-US" sz="2400" dirty="0"/>
              <a:t>How do I</a:t>
            </a:r>
          </a:p>
          <a:p>
            <a:pPr algn="ctr"/>
            <a:r>
              <a:rPr lang="en-US" sz="2400" dirty="0"/>
              <a:t>debug?</a:t>
            </a:r>
          </a:p>
        </p:txBody>
      </p:sp>
      <p:sp>
        <p:nvSpPr>
          <p:cNvPr id="19" name="TextBox 18">
            <a:extLst>
              <a:ext uri="{FF2B5EF4-FFF2-40B4-BE49-F238E27FC236}">
                <a16:creationId xmlns:a16="http://schemas.microsoft.com/office/drawing/2014/main" id="{D0B0F350-DD67-429B-B869-5C6247A7FA31}"/>
              </a:ext>
            </a:extLst>
          </p:cNvPr>
          <p:cNvSpPr txBox="1"/>
          <p:nvPr/>
        </p:nvSpPr>
        <p:spPr>
          <a:xfrm>
            <a:off x="5486741" y="2047484"/>
            <a:ext cx="2228690" cy="523220"/>
          </a:xfrm>
          <a:prstGeom prst="rect">
            <a:avLst/>
          </a:prstGeom>
          <a:noFill/>
        </p:spPr>
        <p:txBody>
          <a:bodyPr wrap="square" rtlCol="0">
            <a:spAutoFit/>
          </a:bodyPr>
          <a:lstStyle/>
          <a:p>
            <a:pPr algn="ctr"/>
            <a:r>
              <a:rPr lang="en-US" sz="2800" b="1" dirty="0">
                <a:solidFill>
                  <a:srgbClr val="009E47"/>
                </a:solidFill>
              </a:rPr>
              <a:t>Accuracy = $</a:t>
            </a:r>
          </a:p>
        </p:txBody>
      </p:sp>
    </p:spTree>
    <p:custDataLst>
      <p:tags r:id="rId1"/>
    </p:custDataLst>
    <p:extLst>
      <p:ext uri="{BB962C8B-B14F-4D97-AF65-F5344CB8AC3E}">
        <p14:creationId xmlns:p14="http://schemas.microsoft.com/office/powerpoint/2010/main" val="131346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P spid="5" grpId="0" animBg="1"/>
      <p:bldP spid="13" grpId="0"/>
      <p:bldP spid="14" grpId="0"/>
      <p:bldP spid="11" grpId="0"/>
      <p:bldP spid="7" grpId="0" animBg="1"/>
      <p:bldP spid="9" grpId="0"/>
      <p:bldP spid="17" grpId="0" animBg="1"/>
      <p:bldP spid="18" grpId="0"/>
      <p:bldP spid="22"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85766C7-1DA1-C44B-9B88-BE5B92EFEBB2}"/>
              </a:ext>
            </a:extLst>
          </p:cNvPr>
          <p:cNvSpPr>
            <a:spLocks noGrp="1"/>
          </p:cNvSpPr>
          <p:nvPr>
            <p:ph type="title"/>
          </p:nvPr>
        </p:nvSpPr>
        <p:spPr>
          <a:xfrm>
            <a:off x="838200" y="209166"/>
            <a:ext cx="9275681" cy="1325563"/>
          </a:xfrm>
        </p:spPr>
        <p:txBody>
          <a:bodyPr>
            <a:normAutofit/>
          </a:bodyPr>
          <a:lstStyle/>
          <a:p>
            <a:r>
              <a:rPr lang="en-US" sz="4000" dirty="0"/>
              <a:t>Reveal rare high-magnitude mortality effects</a:t>
            </a:r>
          </a:p>
        </p:txBody>
      </p:sp>
      <p:pic>
        <p:nvPicPr>
          <p:cNvPr id="5" name="Picture 4">
            <a:extLst>
              <a:ext uri="{FF2B5EF4-FFF2-40B4-BE49-F238E27FC236}">
                <a16:creationId xmlns:a16="http://schemas.microsoft.com/office/drawing/2014/main" id="{1B4164A8-A469-A547-81D9-00FE0FE8B7EB}"/>
              </a:ext>
            </a:extLst>
          </p:cNvPr>
          <p:cNvPicPr>
            <a:picLocks noChangeAspect="1"/>
          </p:cNvPicPr>
          <p:nvPr/>
        </p:nvPicPr>
        <p:blipFill rotWithShape="1">
          <a:blip r:embed="rId3"/>
          <a:srcRect t="2999" b="59885"/>
          <a:stretch/>
        </p:blipFill>
        <p:spPr>
          <a:xfrm>
            <a:off x="-1767137" y="1534727"/>
            <a:ext cx="15943249" cy="5114105"/>
          </a:xfrm>
          <a:prstGeom prst="rect">
            <a:avLst/>
          </a:prstGeom>
        </p:spPr>
      </p:pic>
      <p:sp>
        <p:nvSpPr>
          <p:cNvPr id="8" name="Rectangle 7">
            <a:extLst>
              <a:ext uri="{FF2B5EF4-FFF2-40B4-BE49-F238E27FC236}">
                <a16:creationId xmlns:a16="http://schemas.microsoft.com/office/drawing/2014/main" id="{1AF0AD40-3B3B-2F42-9AA2-C989E87C1752}"/>
              </a:ext>
            </a:extLst>
          </p:cNvPr>
          <p:cNvSpPr/>
          <p:nvPr/>
        </p:nvSpPr>
        <p:spPr>
          <a:xfrm>
            <a:off x="428276" y="1534727"/>
            <a:ext cx="819847" cy="663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A8A9644-4FCD-D145-9590-DCAD5237551C}"/>
              </a:ext>
            </a:extLst>
          </p:cNvPr>
          <p:cNvSpPr/>
          <p:nvPr/>
        </p:nvSpPr>
        <p:spPr>
          <a:xfrm>
            <a:off x="5868676" y="1859796"/>
            <a:ext cx="4918143" cy="371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B2F479-C14A-5D4A-BAF1-ED28F91B002F}"/>
              </a:ext>
            </a:extLst>
          </p:cNvPr>
          <p:cNvSpPr/>
          <p:nvPr/>
        </p:nvSpPr>
        <p:spPr>
          <a:xfrm>
            <a:off x="8458200" y="5562600"/>
            <a:ext cx="1110343" cy="283028"/>
          </a:xfrm>
          <a:prstGeom prst="rect">
            <a:avLst/>
          </a:prstGeom>
          <a:noFill/>
          <a:ln w="38100">
            <a:solidFill>
              <a:srgbClr val="008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E1CC4A-541F-DA47-A290-3929CC882ACC}"/>
              </a:ext>
            </a:extLst>
          </p:cNvPr>
          <p:cNvSpPr txBox="1"/>
          <p:nvPr/>
        </p:nvSpPr>
        <p:spPr>
          <a:xfrm>
            <a:off x="5334948" y="5519448"/>
            <a:ext cx="2866234" cy="369332"/>
          </a:xfrm>
          <a:prstGeom prst="rect">
            <a:avLst/>
          </a:prstGeom>
          <a:noFill/>
        </p:spPr>
        <p:txBody>
          <a:bodyPr wrap="none" rtlCol="0">
            <a:spAutoFit/>
          </a:bodyPr>
          <a:lstStyle/>
          <a:p>
            <a:r>
              <a:rPr lang="en-US" b="1" dirty="0">
                <a:solidFill>
                  <a:srgbClr val="0089FA"/>
                </a:solidFill>
              </a:rPr>
              <a:t>Rare high magnitude effects</a:t>
            </a:r>
          </a:p>
        </p:txBody>
      </p:sp>
    </p:spTree>
    <p:extLst>
      <p:ext uri="{BB962C8B-B14F-4D97-AF65-F5344CB8AC3E}">
        <p14:creationId xmlns:p14="http://schemas.microsoft.com/office/powerpoint/2010/main" val="422591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85766C7-1DA1-C44B-9B88-BE5B92EFEBB2}"/>
              </a:ext>
            </a:extLst>
          </p:cNvPr>
          <p:cNvSpPr>
            <a:spLocks noGrp="1"/>
          </p:cNvSpPr>
          <p:nvPr>
            <p:ph type="title"/>
          </p:nvPr>
        </p:nvSpPr>
        <p:spPr>
          <a:xfrm>
            <a:off x="838200" y="209166"/>
            <a:ext cx="9275681" cy="1325563"/>
          </a:xfrm>
        </p:spPr>
        <p:txBody>
          <a:bodyPr>
            <a:normAutofit/>
          </a:bodyPr>
          <a:lstStyle/>
          <a:p>
            <a:r>
              <a:rPr lang="en-US" sz="4000" dirty="0"/>
              <a:t>Reveal rare high-magnitude mortality effects</a:t>
            </a:r>
          </a:p>
        </p:txBody>
      </p:sp>
      <p:pic>
        <p:nvPicPr>
          <p:cNvPr id="5" name="Picture 4">
            <a:extLst>
              <a:ext uri="{FF2B5EF4-FFF2-40B4-BE49-F238E27FC236}">
                <a16:creationId xmlns:a16="http://schemas.microsoft.com/office/drawing/2014/main" id="{1B4164A8-A469-A547-81D9-00FE0FE8B7EB}"/>
              </a:ext>
            </a:extLst>
          </p:cNvPr>
          <p:cNvPicPr>
            <a:picLocks noChangeAspect="1"/>
          </p:cNvPicPr>
          <p:nvPr/>
        </p:nvPicPr>
        <p:blipFill rotWithShape="1">
          <a:blip r:embed="rId3"/>
          <a:srcRect t="2999" b="59885"/>
          <a:stretch/>
        </p:blipFill>
        <p:spPr>
          <a:xfrm>
            <a:off x="-1767137" y="1534727"/>
            <a:ext cx="15943249" cy="5114105"/>
          </a:xfrm>
          <a:prstGeom prst="rect">
            <a:avLst/>
          </a:prstGeom>
        </p:spPr>
      </p:pic>
      <p:sp>
        <p:nvSpPr>
          <p:cNvPr id="8" name="Rectangle 7">
            <a:extLst>
              <a:ext uri="{FF2B5EF4-FFF2-40B4-BE49-F238E27FC236}">
                <a16:creationId xmlns:a16="http://schemas.microsoft.com/office/drawing/2014/main" id="{1AF0AD40-3B3B-2F42-9AA2-C989E87C1752}"/>
              </a:ext>
            </a:extLst>
          </p:cNvPr>
          <p:cNvSpPr/>
          <p:nvPr/>
        </p:nvSpPr>
        <p:spPr>
          <a:xfrm>
            <a:off x="428276" y="1534727"/>
            <a:ext cx="819847" cy="663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5E4DDBC-597A-C842-862C-FF25E8E56EFF}"/>
              </a:ext>
            </a:extLst>
          </p:cNvPr>
          <p:cNvSpPr/>
          <p:nvPr/>
        </p:nvSpPr>
        <p:spPr>
          <a:xfrm>
            <a:off x="8458201" y="2198004"/>
            <a:ext cx="1241854" cy="3800024"/>
          </a:xfrm>
          <a:prstGeom prst="rect">
            <a:avLst/>
          </a:prstGeom>
          <a:noFill/>
          <a:ln w="38100">
            <a:solidFill>
              <a:srgbClr val="008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4E16DD-C098-B845-B789-C313F167DEF4}"/>
              </a:ext>
            </a:extLst>
          </p:cNvPr>
          <p:cNvSpPr/>
          <p:nvPr/>
        </p:nvSpPr>
        <p:spPr>
          <a:xfrm>
            <a:off x="7088954" y="2198004"/>
            <a:ext cx="1241854" cy="3800024"/>
          </a:xfrm>
          <a:prstGeom prst="rect">
            <a:avLst/>
          </a:prstGeom>
          <a:noFill/>
          <a:ln w="38100">
            <a:solidFill>
              <a:srgbClr val="008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974A714-0D55-5C42-8F3C-BFCAA412E16A}"/>
              </a:ext>
            </a:extLst>
          </p:cNvPr>
          <p:cNvSpPr txBox="1"/>
          <p:nvPr/>
        </p:nvSpPr>
        <p:spPr>
          <a:xfrm>
            <a:off x="5334948" y="3722448"/>
            <a:ext cx="2781467" cy="369332"/>
          </a:xfrm>
          <a:prstGeom prst="rect">
            <a:avLst/>
          </a:prstGeom>
          <a:noFill/>
        </p:spPr>
        <p:txBody>
          <a:bodyPr wrap="none" rtlCol="0">
            <a:spAutoFit/>
          </a:bodyPr>
          <a:lstStyle/>
          <a:p>
            <a:r>
              <a:rPr lang="en-US" b="1" dirty="0">
                <a:solidFill>
                  <a:srgbClr val="0089FA"/>
                </a:solidFill>
              </a:rPr>
              <a:t>Lots of ways to die young…</a:t>
            </a:r>
          </a:p>
        </p:txBody>
      </p:sp>
      <p:sp>
        <p:nvSpPr>
          <p:cNvPr id="14" name="TextBox 13">
            <a:extLst>
              <a:ext uri="{FF2B5EF4-FFF2-40B4-BE49-F238E27FC236}">
                <a16:creationId xmlns:a16="http://schemas.microsoft.com/office/drawing/2014/main" id="{7A624E2C-7B95-3646-B7BC-86B3E041B50A}"/>
              </a:ext>
            </a:extLst>
          </p:cNvPr>
          <p:cNvSpPr txBox="1"/>
          <p:nvPr/>
        </p:nvSpPr>
        <p:spPr>
          <a:xfrm>
            <a:off x="3908058" y="3722448"/>
            <a:ext cx="3117200" cy="369332"/>
          </a:xfrm>
          <a:prstGeom prst="rect">
            <a:avLst/>
          </a:prstGeom>
          <a:noFill/>
        </p:spPr>
        <p:txBody>
          <a:bodyPr wrap="none" rtlCol="0">
            <a:spAutoFit/>
          </a:bodyPr>
          <a:lstStyle/>
          <a:p>
            <a:r>
              <a:rPr lang="en-US" b="1" dirty="0">
                <a:solidFill>
                  <a:srgbClr val="0089FA"/>
                </a:solidFill>
              </a:rPr>
              <a:t>Not many ways to live longer…</a:t>
            </a:r>
          </a:p>
        </p:txBody>
      </p:sp>
      <p:sp>
        <p:nvSpPr>
          <p:cNvPr id="15" name="Rectangle 14">
            <a:extLst>
              <a:ext uri="{FF2B5EF4-FFF2-40B4-BE49-F238E27FC236}">
                <a16:creationId xmlns:a16="http://schemas.microsoft.com/office/drawing/2014/main" id="{B50562AB-83E6-6249-9841-AF7A22591027}"/>
              </a:ext>
            </a:extLst>
          </p:cNvPr>
          <p:cNvSpPr/>
          <p:nvPr/>
        </p:nvSpPr>
        <p:spPr>
          <a:xfrm>
            <a:off x="534745" y="2444464"/>
            <a:ext cx="9275681" cy="369332"/>
          </a:xfrm>
          <a:prstGeom prst="rect">
            <a:avLst/>
          </a:prstGeom>
          <a:noFill/>
          <a:ln w="38100">
            <a:solidFill>
              <a:srgbClr val="008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843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p:bldP spid="13" grpId="1"/>
      <p:bldP spid="14" grpId="0"/>
      <p:bldP spid="14" grpId="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2327564" y="1068936"/>
          <a:ext cx="6659419" cy="3049803"/>
        </p:xfrm>
        <a:graphic>
          <a:graphicData uri="http://schemas.openxmlformats.org/drawingml/2006/table">
            <a:tbl>
              <a:tblPr firstRow="1" bandRow="1">
                <a:tableStyleId>{5C22544A-7EE6-4342-B048-85BDC9FD1C3A}</a:tableStyleId>
              </a:tblPr>
              <a:tblGrid>
                <a:gridCol w="2427317">
                  <a:extLst>
                    <a:ext uri="{9D8B030D-6E8A-4147-A177-3AD203B41FA5}">
                      <a16:colId xmlns:a16="http://schemas.microsoft.com/office/drawing/2014/main" val="20000"/>
                    </a:ext>
                  </a:extLst>
                </a:gridCol>
                <a:gridCol w="2012295">
                  <a:extLst>
                    <a:ext uri="{9D8B030D-6E8A-4147-A177-3AD203B41FA5}">
                      <a16:colId xmlns:a16="http://schemas.microsoft.com/office/drawing/2014/main" val="20001"/>
                    </a:ext>
                  </a:extLst>
                </a:gridCol>
                <a:gridCol w="2219807">
                  <a:extLst>
                    <a:ext uri="{9D8B030D-6E8A-4147-A177-3AD203B41FA5}">
                      <a16:colId xmlns:a16="http://schemas.microsoft.com/office/drawing/2014/main" val="20002"/>
                    </a:ext>
                  </a:extLst>
                </a:gridCol>
              </a:tblGrid>
              <a:tr h="695325">
                <a:tc>
                  <a:txBody>
                    <a:bodyPr/>
                    <a:lstStyle/>
                    <a:p>
                      <a:endParaRPr lang="en-US" sz="1300" dirty="0"/>
                    </a:p>
                  </a:txBody>
                  <a:tcPr anchor="ctr">
                    <a:noFill/>
                  </a:tcPr>
                </a:tc>
                <a:tc>
                  <a:txBody>
                    <a:bodyPr/>
                    <a:lstStyle/>
                    <a:p>
                      <a:pPr algn="ctr"/>
                      <a:r>
                        <a:rPr lang="en-US" sz="2400" dirty="0">
                          <a:solidFill>
                            <a:schemeClr val="tx1"/>
                          </a:solidFill>
                        </a:rPr>
                        <a:t>Interpretable</a:t>
                      </a:r>
                    </a:p>
                  </a:txBody>
                  <a:tcPr anchor="ctr">
                    <a:noFill/>
                  </a:tcPr>
                </a:tc>
                <a:tc>
                  <a:txBody>
                    <a:bodyPr/>
                    <a:lstStyle/>
                    <a:p>
                      <a:pPr algn="ctr"/>
                      <a:r>
                        <a:rPr lang="en-US" sz="2400" dirty="0">
                          <a:solidFill>
                            <a:schemeClr val="tx1"/>
                          </a:solidFill>
                        </a:rPr>
                        <a:t>Accurate</a:t>
                      </a:r>
                    </a:p>
                  </a:txBody>
                  <a:tcPr anchor="ctr">
                    <a:noFill/>
                  </a:tcPr>
                </a:tc>
                <a:extLst>
                  <a:ext uri="{0D108BD9-81ED-4DB2-BD59-A6C34878D82A}">
                    <a16:rowId xmlns:a16="http://schemas.microsoft.com/office/drawing/2014/main" val="10000"/>
                  </a:ext>
                </a:extLst>
              </a:tr>
              <a:tr h="117723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400" b="1" dirty="0"/>
                        <a:t>Complex model</a:t>
                      </a:r>
                    </a:p>
                  </a:txBody>
                  <a:tcPr anchor="ctr">
                    <a:noFill/>
                  </a:tcPr>
                </a:tc>
                <a:tc>
                  <a:txBody>
                    <a:bodyPr/>
                    <a:lstStyle/>
                    <a:p>
                      <a:pPr algn="ctr"/>
                      <a:r>
                        <a:rPr lang="en-US" sz="4400" dirty="0">
                          <a:solidFill>
                            <a:schemeClr val="tx1">
                              <a:lumMod val="50000"/>
                              <a:lumOff val="50000"/>
                            </a:schemeClr>
                          </a:solidFill>
                        </a:rPr>
                        <a:t>✘</a:t>
                      </a:r>
                      <a:endParaRPr lang="en-US" sz="4400" dirty="0">
                        <a:solidFill>
                          <a:srgbClr val="1E88E5"/>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1E88E5"/>
                          </a:solidFill>
                        </a:rPr>
                        <a:t>✔</a:t>
                      </a:r>
                    </a:p>
                  </a:txBody>
                  <a:tcPr anchor="ctr">
                    <a:noFill/>
                  </a:tcPr>
                </a:tc>
                <a:extLst>
                  <a:ext uri="{0D108BD9-81ED-4DB2-BD59-A6C34878D82A}">
                    <a16:rowId xmlns:a16="http://schemas.microsoft.com/office/drawing/2014/main" val="10001"/>
                  </a:ext>
                </a:extLst>
              </a:tr>
              <a:tr h="1177239">
                <a:tc>
                  <a:txBody>
                    <a:bodyPr/>
                    <a:lstStyle/>
                    <a:p>
                      <a:pPr algn="r"/>
                      <a:r>
                        <a:rPr lang="en-US" sz="2400" b="1" dirty="0"/>
                        <a:t>Simple</a:t>
                      </a:r>
                      <a:r>
                        <a:rPr lang="en-US" sz="2400" b="1" baseline="0" dirty="0"/>
                        <a:t> model</a:t>
                      </a: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1E88E5"/>
                          </a:solidFill>
                        </a:rPr>
                        <a:t>✔</a:t>
                      </a: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tx1">
                              <a:lumMod val="50000"/>
                              <a:lumOff val="50000"/>
                            </a:schemeClr>
                          </a:solidFill>
                        </a:rPr>
                        <a:t>✘</a:t>
                      </a:r>
                    </a:p>
                  </a:txBody>
                  <a:tcPr anchor="ctr">
                    <a:noFill/>
                  </a:tcPr>
                </a:tc>
                <a:extLst>
                  <a:ext uri="{0D108BD9-81ED-4DB2-BD59-A6C34878D82A}">
                    <a16:rowId xmlns:a16="http://schemas.microsoft.com/office/drawing/2014/main" val="10002"/>
                  </a:ext>
                </a:extLst>
              </a:tr>
            </a:tbl>
          </a:graphicData>
        </a:graphic>
      </p:graphicFrame>
      <p:sp>
        <p:nvSpPr>
          <p:cNvPr id="4" name="TextBox 3"/>
          <p:cNvSpPr txBox="1"/>
          <p:nvPr/>
        </p:nvSpPr>
        <p:spPr>
          <a:xfrm>
            <a:off x="1645922" y="4613564"/>
            <a:ext cx="184731" cy="300210"/>
          </a:xfrm>
          <a:prstGeom prst="rect">
            <a:avLst/>
          </a:prstGeom>
          <a:noFill/>
        </p:spPr>
        <p:txBody>
          <a:bodyPr wrap="none" rtlCol="0">
            <a:spAutoFit/>
          </a:bodyPr>
          <a:lstStyle/>
          <a:p>
            <a:endParaRPr lang="en-US" sz="1351"/>
          </a:p>
        </p:txBody>
      </p:sp>
      <p:sp>
        <p:nvSpPr>
          <p:cNvPr id="10" name="TextBox 9"/>
          <p:cNvSpPr txBox="1"/>
          <p:nvPr/>
        </p:nvSpPr>
        <p:spPr>
          <a:xfrm>
            <a:off x="3158691" y="4443691"/>
            <a:ext cx="5874621" cy="523220"/>
          </a:xfrm>
          <a:prstGeom prst="rect">
            <a:avLst/>
          </a:prstGeom>
          <a:noFill/>
        </p:spPr>
        <p:txBody>
          <a:bodyPr wrap="none" rtlCol="0">
            <a:spAutoFit/>
          </a:bodyPr>
          <a:lstStyle/>
          <a:p>
            <a:pPr algn="ctr"/>
            <a:r>
              <a:rPr lang="en-US" sz="2800" dirty="0"/>
              <a:t>Interpretable or accurate: </a:t>
            </a:r>
            <a:r>
              <a:rPr lang="en-US" sz="2800" b="1" dirty="0">
                <a:solidFill>
                  <a:srgbClr val="0089FA"/>
                </a:solidFill>
              </a:rPr>
              <a:t>choose one</a:t>
            </a:r>
            <a:r>
              <a:rPr lang="en-US" sz="2800" dirty="0"/>
              <a:t>. </a:t>
            </a:r>
          </a:p>
        </p:txBody>
      </p:sp>
      <p:sp>
        <p:nvSpPr>
          <p:cNvPr id="7" name="Rectangle 6"/>
          <p:cNvSpPr/>
          <p:nvPr/>
        </p:nvSpPr>
        <p:spPr>
          <a:xfrm>
            <a:off x="7399570" y="1978920"/>
            <a:ext cx="1022345" cy="802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p:cNvSpPr/>
          <p:nvPr/>
        </p:nvSpPr>
        <p:spPr>
          <a:xfrm>
            <a:off x="5336675" y="1989843"/>
            <a:ext cx="1022345" cy="802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p:cNvSpPr/>
          <p:nvPr/>
        </p:nvSpPr>
        <p:spPr>
          <a:xfrm>
            <a:off x="5189775" y="3008585"/>
            <a:ext cx="1022345" cy="802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p:cNvSpPr/>
          <p:nvPr/>
        </p:nvSpPr>
        <p:spPr>
          <a:xfrm>
            <a:off x="7088379" y="3074643"/>
            <a:ext cx="1022345" cy="802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TextBox 12"/>
          <p:cNvSpPr txBox="1"/>
          <p:nvPr/>
        </p:nvSpPr>
        <p:spPr>
          <a:xfrm>
            <a:off x="3390929" y="4954542"/>
            <a:ext cx="1945746" cy="707886"/>
          </a:xfrm>
          <a:prstGeom prst="rect">
            <a:avLst/>
          </a:prstGeom>
          <a:noFill/>
        </p:spPr>
        <p:txBody>
          <a:bodyPr wrap="square" rtlCol="0">
            <a:spAutoFit/>
          </a:bodyPr>
          <a:lstStyle/>
          <a:p>
            <a:r>
              <a:rPr lang="en-US" sz="4000" dirty="0"/>
              <a:t>😀 ⚖️</a:t>
            </a:r>
          </a:p>
        </p:txBody>
      </p:sp>
      <p:sp>
        <p:nvSpPr>
          <p:cNvPr id="14" name="TextBox 13"/>
          <p:cNvSpPr txBox="1"/>
          <p:nvPr/>
        </p:nvSpPr>
        <p:spPr>
          <a:xfrm>
            <a:off x="5874841" y="4954541"/>
            <a:ext cx="674559" cy="707886"/>
          </a:xfrm>
          <a:prstGeom prst="rect">
            <a:avLst/>
          </a:prstGeom>
          <a:noFill/>
        </p:spPr>
        <p:txBody>
          <a:bodyPr wrap="square" rtlCol="0">
            <a:spAutoFit/>
          </a:bodyPr>
          <a:lstStyle/>
          <a:p>
            <a:r>
              <a:rPr lang="en-US" sz="4000" dirty="0"/>
              <a:t>💰</a:t>
            </a:r>
          </a:p>
        </p:txBody>
      </p:sp>
      <p:sp>
        <p:nvSpPr>
          <p:cNvPr id="15" name="Slide Number Placeholder 2"/>
          <p:cNvSpPr>
            <a:spLocks noGrp="1"/>
          </p:cNvSpPr>
          <p:nvPr>
            <p:ph type="sldNum" sz="quarter" idx="12"/>
          </p:nvPr>
        </p:nvSpPr>
        <p:spPr>
          <a:xfrm>
            <a:off x="8610600" y="6356351"/>
            <a:ext cx="2743200" cy="365125"/>
          </a:xfrm>
        </p:spPr>
        <p:txBody>
          <a:bodyPr/>
          <a:lstStyle/>
          <a:p>
            <a:r>
              <a:rPr lang="en-US" dirty="0"/>
              <a:t>3</a:t>
            </a:r>
          </a:p>
        </p:txBody>
      </p:sp>
      <p:cxnSp>
        <p:nvCxnSpPr>
          <p:cNvPr id="3" name="Straight Arrow Connector 2">
            <a:extLst>
              <a:ext uri="{FF2B5EF4-FFF2-40B4-BE49-F238E27FC236}">
                <a16:creationId xmlns:a16="http://schemas.microsoft.com/office/drawing/2014/main" id="{4CED2812-4A6A-5B40-BF9C-518433A23727}"/>
              </a:ext>
            </a:extLst>
          </p:cNvPr>
          <p:cNvCxnSpPr>
            <a:cxnSpLocks/>
          </p:cNvCxnSpPr>
          <p:nvPr/>
        </p:nvCxnSpPr>
        <p:spPr>
          <a:xfrm>
            <a:off x="6209750" y="3534817"/>
            <a:ext cx="1225172" cy="0"/>
          </a:xfrm>
          <a:prstGeom prst="straightConnector1">
            <a:avLst/>
          </a:prstGeom>
          <a:ln w="73025">
            <a:solidFill>
              <a:srgbClr val="0089F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C45163D-BBA7-E04A-BA44-7D061D1E4954}"/>
              </a:ext>
            </a:extLst>
          </p:cNvPr>
          <p:cNvCxnSpPr>
            <a:cxnSpLocks/>
          </p:cNvCxnSpPr>
          <p:nvPr/>
        </p:nvCxnSpPr>
        <p:spPr>
          <a:xfrm>
            <a:off x="6180722" y="2322873"/>
            <a:ext cx="1225172" cy="0"/>
          </a:xfrm>
          <a:prstGeom prst="straightConnector1">
            <a:avLst/>
          </a:prstGeom>
          <a:ln w="73025">
            <a:solidFill>
              <a:srgbClr val="0089FA"/>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80CED09-A274-45D6-B4EA-63945C6FB9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823961" y="4578682"/>
            <a:ext cx="1504616" cy="1916135"/>
          </a:xfrm>
          <a:prstGeom prst="rect">
            <a:avLst/>
          </a:prstGeom>
        </p:spPr>
      </p:pic>
      <p:sp>
        <p:nvSpPr>
          <p:cNvPr id="2" name="TextBox 1">
            <a:extLst>
              <a:ext uri="{FF2B5EF4-FFF2-40B4-BE49-F238E27FC236}">
                <a16:creationId xmlns:a16="http://schemas.microsoft.com/office/drawing/2014/main" id="{B16CDA35-647B-4DF4-8301-2B20E9BCD8A3}"/>
              </a:ext>
            </a:extLst>
          </p:cNvPr>
          <p:cNvSpPr txBox="1"/>
          <p:nvPr/>
        </p:nvSpPr>
        <p:spPr>
          <a:xfrm>
            <a:off x="8141313" y="1904158"/>
            <a:ext cx="375424" cy="584775"/>
          </a:xfrm>
          <a:prstGeom prst="rect">
            <a:avLst/>
          </a:prstGeom>
          <a:noFill/>
        </p:spPr>
        <p:txBody>
          <a:bodyPr wrap="none" rtlCol="0">
            <a:spAutoFit/>
          </a:bodyPr>
          <a:lstStyle/>
          <a:p>
            <a:r>
              <a:rPr lang="en-US" sz="3200" b="1" dirty="0">
                <a:solidFill>
                  <a:srgbClr val="0089FA"/>
                </a:solidFill>
              </a:rPr>
              <a:t>?</a:t>
            </a:r>
          </a:p>
        </p:txBody>
      </p:sp>
      <p:sp>
        <p:nvSpPr>
          <p:cNvPr id="18" name="TextBox 17">
            <a:extLst>
              <a:ext uri="{FF2B5EF4-FFF2-40B4-BE49-F238E27FC236}">
                <a16:creationId xmlns:a16="http://schemas.microsoft.com/office/drawing/2014/main" id="{438DB633-7963-46A4-9B72-EF97BC090118}"/>
              </a:ext>
            </a:extLst>
          </p:cNvPr>
          <p:cNvSpPr txBox="1"/>
          <p:nvPr/>
        </p:nvSpPr>
        <p:spPr>
          <a:xfrm>
            <a:off x="6069860" y="3092903"/>
            <a:ext cx="375424" cy="584775"/>
          </a:xfrm>
          <a:prstGeom prst="rect">
            <a:avLst/>
          </a:prstGeom>
          <a:noFill/>
        </p:spPr>
        <p:txBody>
          <a:bodyPr wrap="none" rtlCol="0">
            <a:spAutoFit/>
          </a:bodyPr>
          <a:lstStyle/>
          <a:p>
            <a:r>
              <a:rPr lang="en-US" sz="3200" b="1" dirty="0">
                <a:solidFill>
                  <a:srgbClr val="0089FA"/>
                </a:solidFill>
              </a:rPr>
              <a:t>?</a:t>
            </a:r>
          </a:p>
        </p:txBody>
      </p:sp>
    </p:spTree>
    <p:extLst>
      <p:ext uri="{BB962C8B-B14F-4D97-AF65-F5344CB8AC3E}">
        <p14:creationId xmlns:p14="http://schemas.microsoft.com/office/powerpoint/2010/main" val="394655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
                                        <p:tgtEl>
                                          <p:spTgt spid="7"/>
                                        </p:tgtEl>
                                      </p:cBhvr>
                                    </p:animEffect>
                                    <p:set>
                                      <p:cBhvr>
                                        <p:cTn id="7" dur="1" fill="hold">
                                          <p:stCondLst>
                                            <p:cond delay="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
                                        <p:tgtEl>
                                          <p:spTgt spid="8"/>
                                        </p:tgtEl>
                                      </p:cBhvr>
                                    </p:animEffect>
                                    <p:set>
                                      <p:cBhvr>
                                        <p:cTn id="12" dur="1" fill="hold">
                                          <p:stCondLst>
                                            <p:cond delay="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
                                        <p:tgtEl>
                                          <p:spTgt spid="11"/>
                                        </p:tgtEl>
                                      </p:cBhvr>
                                    </p:animEffect>
                                    <p:set>
                                      <p:cBhvr>
                                        <p:cTn id="17" dur="1" fill="hold">
                                          <p:stCondLst>
                                            <p:cond delay="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
                                        <p:tgtEl>
                                          <p:spTgt spid="12"/>
                                        </p:tgtEl>
                                      </p:cBhvr>
                                    </p:animEffect>
                                    <p:set>
                                      <p:cBhvr>
                                        <p:cTn id="22" dur="1" fill="hold">
                                          <p:stCondLst>
                                            <p:cond delay="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
                                        </p:tgtEl>
                                        <p:attrNameLst>
                                          <p:attrName>style.visibility</p:attrName>
                                        </p:attrNameLst>
                                      </p:cBhvr>
                                      <p:to>
                                        <p:strVal val="hidden"/>
                                      </p:to>
                                    </p:set>
                                  </p:childTnLst>
                                </p:cTn>
                              </p:par>
                              <p:par>
                                <p:cTn id="58" presetID="1"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8" grpId="0" animBg="1"/>
      <p:bldP spid="11" grpId="0" animBg="1"/>
      <p:bldP spid="12" grpId="0" animBg="1"/>
      <p:bldP spid="13" grpId="0"/>
      <p:bldP spid="14" grpId="0"/>
      <p:bldP spid="2" grpId="0"/>
      <p:bldP spid="2" grpId="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71799" y="1773679"/>
            <a:ext cx="2600448" cy="208323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84943" y="1768665"/>
            <a:ext cx="2606708" cy="2088247"/>
          </a:xfrm>
          <a:prstGeom prst="rect">
            <a:avLst/>
          </a:prstGeom>
        </p:spPr>
      </p:pic>
      <p:sp>
        <p:nvSpPr>
          <p:cNvPr id="9" name="TextBox 8"/>
          <p:cNvSpPr txBox="1"/>
          <p:nvPr/>
        </p:nvSpPr>
        <p:spPr>
          <a:xfrm>
            <a:off x="1580723" y="4292147"/>
            <a:ext cx="3182600" cy="830997"/>
          </a:xfrm>
          <a:prstGeom prst="rect">
            <a:avLst/>
          </a:prstGeom>
          <a:noFill/>
        </p:spPr>
        <p:txBody>
          <a:bodyPr wrap="square" rtlCol="0">
            <a:spAutoFit/>
          </a:bodyPr>
          <a:lstStyle/>
          <a:p>
            <a:pPr algn="ctr"/>
            <a:r>
              <a:rPr lang="en-US" sz="2400" dirty="0"/>
              <a:t>Complex models are inherently complex!</a:t>
            </a:r>
          </a:p>
        </p:txBody>
      </p:sp>
      <p:sp>
        <p:nvSpPr>
          <p:cNvPr id="14" name="TextBox 13"/>
          <p:cNvSpPr txBox="1"/>
          <p:nvPr/>
        </p:nvSpPr>
        <p:spPr>
          <a:xfrm>
            <a:off x="6378299" y="4287294"/>
            <a:ext cx="4819996" cy="830997"/>
          </a:xfrm>
          <a:prstGeom prst="rect">
            <a:avLst/>
          </a:prstGeom>
          <a:noFill/>
        </p:spPr>
        <p:txBody>
          <a:bodyPr wrap="square" rtlCol="0">
            <a:spAutoFit/>
          </a:bodyPr>
          <a:lstStyle/>
          <a:p>
            <a:pPr algn="ctr"/>
            <a:r>
              <a:rPr lang="en-US" sz="2400" dirty="0"/>
              <a:t>But a single prediction involves only a small piece of that complexity.</a:t>
            </a:r>
          </a:p>
        </p:txBody>
      </p:sp>
      <p:sp>
        <p:nvSpPr>
          <p:cNvPr id="11" name="TextBox 10"/>
          <p:cNvSpPr txBox="1"/>
          <p:nvPr/>
        </p:nvSpPr>
        <p:spPr>
          <a:xfrm rot="16200000">
            <a:off x="762413" y="2564837"/>
            <a:ext cx="1587294" cy="461665"/>
          </a:xfrm>
          <a:prstGeom prst="rect">
            <a:avLst/>
          </a:prstGeom>
          <a:noFill/>
        </p:spPr>
        <p:txBody>
          <a:bodyPr wrap="none" rtlCol="0">
            <a:spAutoFit/>
          </a:bodyPr>
          <a:lstStyle/>
          <a:p>
            <a:r>
              <a:rPr lang="en-US" sz="2400" dirty="0">
                <a:solidFill>
                  <a:schemeClr val="tx1">
                    <a:lumMod val="50000"/>
                    <a:lumOff val="50000"/>
                  </a:schemeClr>
                </a:solidFill>
              </a:rPr>
              <a:t>Input value</a:t>
            </a:r>
          </a:p>
        </p:txBody>
      </p:sp>
      <p:sp>
        <p:nvSpPr>
          <p:cNvPr id="16" name="TextBox 15"/>
          <p:cNvSpPr txBox="1"/>
          <p:nvPr/>
        </p:nvSpPr>
        <p:spPr>
          <a:xfrm rot="16200000">
            <a:off x="3845004" y="2625798"/>
            <a:ext cx="1816844" cy="461665"/>
          </a:xfrm>
          <a:prstGeom prst="rect">
            <a:avLst/>
          </a:prstGeom>
          <a:noFill/>
        </p:spPr>
        <p:txBody>
          <a:bodyPr wrap="none" rtlCol="0">
            <a:spAutoFit/>
          </a:bodyPr>
          <a:lstStyle/>
          <a:p>
            <a:r>
              <a:rPr lang="en-US" sz="2400" dirty="0">
                <a:solidFill>
                  <a:schemeClr val="tx1">
                    <a:lumMod val="50000"/>
                    <a:lumOff val="50000"/>
                  </a:schemeClr>
                </a:solidFill>
              </a:rPr>
              <a:t>Output value</a:t>
            </a:r>
          </a:p>
        </p:txBody>
      </p:sp>
      <p:sp>
        <p:nvSpPr>
          <p:cNvPr id="3" name="Slide Number Placeholder 2"/>
          <p:cNvSpPr>
            <a:spLocks noGrp="1"/>
          </p:cNvSpPr>
          <p:nvPr>
            <p:ph type="sldNum" sz="quarter" idx="12"/>
          </p:nvPr>
        </p:nvSpPr>
        <p:spPr/>
        <p:txBody>
          <a:bodyPr/>
          <a:lstStyle/>
          <a:p>
            <a:fld id="{364FD863-39F2-0244-B8C2-644E5D96AAF3}" type="slidenum">
              <a:rPr lang="en-US" smtClean="0"/>
              <a:t>5</a:t>
            </a:fld>
            <a:endParaRPr lang="en-US" dirty="0"/>
          </a:p>
        </p:txBody>
      </p:sp>
    </p:spTree>
    <p:extLst>
      <p:ext uri="{BB962C8B-B14F-4D97-AF65-F5344CB8AC3E}">
        <p14:creationId xmlns:p14="http://schemas.microsoft.com/office/powerpoint/2010/main" val="403988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364FD863-39F2-0244-B8C2-644E5D96AAF3}" type="slidenum">
              <a:rPr lang="en-US" smtClean="0"/>
              <a:t>6</a:t>
            </a:fld>
            <a:endParaRPr lang="en-US" dirty="0"/>
          </a:p>
        </p:txBody>
      </p:sp>
      <p:sp>
        <p:nvSpPr>
          <p:cNvPr id="18" name="Rectangle 17"/>
          <p:cNvSpPr/>
          <p:nvPr/>
        </p:nvSpPr>
        <p:spPr>
          <a:xfrm>
            <a:off x="8259077" y="5197377"/>
            <a:ext cx="703049" cy="384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3" name="Straight Arrow Connector 12"/>
          <p:cNvCxnSpPr>
            <a:cxnSpLocks/>
          </p:cNvCxnSpPr>
          <p:nvPr/>
        </p:nvCxnSpPr>
        <p:spPr>
          <a:xfrm>
            <a:off x="2633446" y="4708654"/>
            <a:ext cx="5242752"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448056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85800"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860601"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3799616" y="4800601"/>
            <a:ext cx="2910412" cy="461665"/>
          </a:xfrm>
          <a:prstGeom prst="rect">
            <a:avLst/>
          </a:prstGeom>
          <a:noFill/>
        </p:spPr>
        <p:txBody>
          <a:bodyPr wrap="none" rtlCol="0">
            <a:spAutoFit/>
          </a:bodyPr>
          <a:lstStyle/>
          <a:p>
            <a:r>
              <a:rPr lang="en-US" sz="2400" dirty="0">
                <a:solidFill>
                  <a:srgbClr val="F7004B"/>
                </a:solidFill>
              </a:rPr>
              <a:t>How did we get here?</a:t>
            </a:r>
          </a:p>
        </p:txBody>
      </p:sp>
      <p:sp>
        <p:nvSpPr>
          <p:cNvPr id="78" name="TextBox 77"/>
          <p:cNvSpPr txBox="1"/>
          <p:nvPr/>
        </p:nvSpPr>
        <p:spPr>
          <a:xfrm>
            <a:off x="1900392" y="2592622"/>
            <a:ext cx="1466107" cy="502766"/>
          </a:xfrm>
          <a:prstGeom prst="rect">
            <a:avLst/>
          </a:prstGeom>
          <a:noFill/>
        </p:spPr>
        <p:txBody>
          <a:bodyPr wrap="none" rtlCol="0">
            <a:spAutoFit/>
          </a:bodyPr>
          <a:lstStyle/>
          <a:p>
            <a:r>
              <a:rPr lang="en-US" sz="2667" dirty="0"/>
              <a:t>Base rate</a:t>
            </a:r>
          </a:p>
        </p:txBody>
      </p:sp>
      <p:sp>
        <p:nvSpPr>
          <p:cNvPr id="79" name="TextBox 78"/>
          <p:cNvSpPr txBox="1"/>
          <p:nvPr/>
        </p:nvSpPr>
        <p:spPr>
          <a:xfrm>
            <a:off x="6460296" y="2626899"/>
            <a:ext cx="2800317" cy="502766"/>
          </a:xfrm>
          <a:prstGeom prst="rect">
            <a:avLst/>
          </a:prstGeom>
          <a:noFill/>
        </p:spPr>
        <p:txBody>
          <a:bodyPr wrap="none" rtlCol="0">
            <a:spAutoFit/>
          </a:bodyPr>
          <a:lstStyle/>
          <a:p>
            <a:pPr algn="ctr"/>
            <a:r>
              <a:rPr lang="en-US" sz="2667"/>
              <a:t>Prediction for John</a:t>
            </a:r>
            <a:endParaRPr lang="en-US" sz="2667" dirty="0"/>
          </a:p>
        </p:txBody>
      </p:sp>
      <p:sp>
        <p:nvSpPr>
          <p:cNvPr id="20" name="TextBox 19"/>
          <p:cNvSpPr txBox="1"/>
          <p:nvPr/>
        </p:nvSpPr>
        <p:spPr>
          <a:xfrm>
            <a:off x="7488111" y="3160379"/>
            <a:ext cx="776175" cy="502766"/>
          </a:xfrm>
          <a:prstGeom prst="rect">
            <a:avLst/>
          </a:prstGeom>
          <a:noFill/>
        </p:spPr>
        <p:txBody>
          <a:bodyPr wrap="none" rtlCol="0">
            <a:spAutoFit/>
          </a:bodyPr>
          <a:lstStyle/>
          <a:p>
            <a:r>
              <a:rPr lang="en-US" sz="2667" dirty="0"/>
              <a:t>22%</a:t>
            </a:r>
          </a:p>
        </p:txBody>
      </p:sp>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1953" y="1948737"/>
            <a:ext cx="767281" cy="1012945"/>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1D83E21-5B36-4E43-A2C2-1DC9F098C25B}"/>
                  </a:ext>
                </a:extLst>
              </p:cNvPr>
              <p:cNvSpPr txBox="1"/>
              <p:nvPr/>
            </p:nvSpPr>
            <p:spPr>
              <a:xfrm>
                <a:off x="7549824" y="3712674"/>
                <a:ext cx="621260"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e>
                      </m:d>
                    </m:oMath>
                  </m:oMathPara>
                </a14:m>
                <a:endParaRPr lang="en-US" sz="2200" dirty="0"/>
              </a:p>
            </p:txBody>
          </p:sp>
        </mc:Choice>
        <mc:Fallback xmlns="">
          <p:sp>
            <p:nvSpPr>
              <p:cNvPr id="23" name="TextBox 22">
                <a:extLst>
                  <a:ext uri="{FF2B5EF4-FFF2-40B4-BE49-F238E27FC236}">
                    <a16:creationId xmlns:a16="http://schemas.microsoft.com/office/drawing/2014/main" id="{91D83E21-5B36-4E43-A2C2-1DC9F098C25B}"/>
                  </a:ext>
                </a:extLst>
              </p:cNvPr>
              <p:cNvSpPr txBox="1">
                <a:spLocks noRot="1" noChangeAspect="1" noMove="1" noResize="1" noEditPoints="1" noAdjustHandles="1" noChangeArrowheads="1" noChangeShapeType="1" noTextEdit="1"/>
              </p:cNvSpPr>
              <p:nvPr/>
            </p:nvSpPr>
            <p:spPr>
              <a:xfrm>
                <a:off x="7549824" y="3712674"/>
                <a:ext cx="621260" cy="338554"/>
              </a:xfrm>
              <a:prstGeom prst="rect">
                <a:avLst/>
              </a:prstGeom>
              <a:blipFill>
                <a:blip r:embed="rId4"/>
                <a:stretch>
                  <a:fillRect l="-14706"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EA628CA-A098-4D10-9B6F-F6C1F4061201}"/>
                  </a:ext>
                </a:extLst>
              </p:cNvPr>
              <p:cNvSpPr txBox="1"/>
              <p:nvPr/>
            </p:nvSpPr>
            <p:spPr>
              <a:xfrm>
                <a:off x="575994" y="3778522"/>
                <a:ext cx="219612"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0</m:t>
                      </m:r>
                    </m:oMath>
                  </m:oMathPara>
                </a14:m>
                <a:endParaRPr lang="en-US" sz="2200" dirty="0"/>
              </a:p>
            </p:txBody>
          </p:sp>
        </mc:Choice>
        <mc:Fallback xmlns="">
          <p:sp>
            <p:nvSpPr>
              <p:cNvPr id="24" name="TextBox 23">
                <a:extLst>
                  <a:ext uri="{FF2B5EF4-FFF2-40B4-BE49-F238E27FC236}">
                    <a16:creationId xmlns:a16="http://schemas.microsoft.com/office/drawing/2014/main" id="{4EA628CA-A098-4D10-9B6F-F6C1F4061201}"/>
                  </a:ext>
                </a:extLst>
              </p:cNvPr>
              <p:cNvSpPr txBox="1">
                <a:spLocks noRot="1" noChangeAspect="1" noMove="1" noResize="1" noEditPoints="1" noAdjustHandles="1" noChangeArrowheads="1" noChangeShapeType="1" noTextEdit="1"/>
              </p:cNvSpPr>
              <p:nvPr/>
            </p:nvSpPr>
            <p:spPr>
              <a:xfrm>
                <a:off x="575994" y="3778522"/>
                <a:ext cx="219612" cy="338554"/>
              </a:xfrm>
              <a:prstGeom prst="rect">
                <a:avLst/>
              </a:prstGeom>
              <a:blipFill>
                <a:blip r:embed="rId5"/>
                <a:stretch>
                  <a:fillRect l="-29730" r="-24324" b="-7273"/>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490A53AD-0662-40A5-96D4-83FF43E2A1B5}"/>
              </a:ext>
            </a:extLst>
          </p:cNvPr>
          <p:cNvGrpSpPr/>
          <p:nvPr/>
        </p:nvGrpSpPr>
        <p:grpSpPr>
          <a:xfrm>
            <a:off x="1034287" y="4417120"/>
            <a:ext cx="172528" cy="115020"/>
            <a:chOff x="1109887" y="4408120"/>
            <a:chExt cx="172528" cy="115020"/>
          </a:xfrm>
        </p:grpSpPr>
        <p:cxnSp>
          <p:nvCxnSpPr>
            <p:cNvPr id="26" name="Straight Connector 25">
              <a:extLst>
                <a:ext uri="{FF2B5EF4-FFF2-40B4-BE49-F238E27FC236}">
                  <a16:creationId xmlns:a16="http://schemas.microsoft.com/office/drawing/2014/main" id="{B4AA384E-D080-41EE-B8F8-32E3CCCD4854}"/>
                </a:ext>
              </a:extLst>
            </p:cNvPr>
            <p:cNvCxnSpPr/>
            <p:nvPr/>
          </p:nvCxnSpPr>
          <p:spPr>
            <a:xfrm flipH="1">
              <a:off x="1138641" y="4408120"/>
              <a:ext cx="115019" cy="11501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1E48F3-70EF-4F33-B69F-7080F21399C5}"/>
                </a:ext>
              </a:extLst>
            </p:cNvPr>
            <p:cNvCxnSpPr/>
            <p:nvPr/>
          </p:nvCxnSpPr>
          <p:spPr>
            <a:xfrm flipH="1">
              <a:off x="1109887" y="4408121"/>
              <a:ext cx="115019" cy="115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0E1413-39A6-4F34-A38C-B507EEF1B043}"/>
                </a:ext>
              </a:extLst>
            </p:cNvPr>
            <p:cNvCxnSpPr/>
            <p:nvPr/>
          </p:nvCxnSpPr>
          <p:spPr>
            <a:xfrm flipH="1">
              <a:off x="1167396" y="4408121"/>
              <a:ext cx="115019" cy="115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a:extLst>
              <a:ext uri="{FF2B5EF4-FFF2-40B4-BE49-F238E27FC236}">
                <a16:creationId xmlns:a16="http://schemas.microsoft.com/office/drawing/2014/main" id="{8D1B45E6-906B-484B-8923-75AAB55390CD}"/>
              </a:ext>
            </a:extLst>
          </p:cNvPr>
          <p:cNvCxnSpPr/>
          <p:nvPr/>
        </p:nvCxnSpPr>
        <p:spPr>
          <a:xfrm>
            <a:off x="2633446"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2116D65-FC1B-4D22-8701-BC71C920102C}"/>
              </a:ext>
            </a:extLst>
          </p:cNvPr>
          <p:cNvSpPr txBox="1"/>
          <p:nvPr/>
        </p:nvSpPr>
        <p:spPr>
          <a:xfrm>
            <a:off x="2313795" y="3182559"/>
            <a:ext cx="776175" cy="502766"/>
          </a:xfrm>
          <a:prstGeom prst="rect">
            <a:avLst/>
          </a:prstGeom>
          <a:noFill/>
        </p:spPr>
        <p:txBody>
          <a:bodyPr wrap="none" rtlCol="0">
            <a:spAutoFit/>
          </a:bodyPr>
          <a:lstStyle/>
          <a:p>
            <a:r>
              <a:rPr lang="en-US" sz="2667" dirty="0"/>
              <a:t>16%</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28665A3-44AC-4FE4-99BE-9E8E52B10264}"/>
                  </a:ext>
                </a:extLst>
              </p:cNvPr>
              <p:cNvSpPr txBox="1"/>
              <p:nvPr/>
            </p:nvSpPr>
            <p:spPr>
              <a:xfrm>
                <a:off x="2075905" y="3685325"/>
                <a:ext cx="1037785"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𝐸</m:t>
                      </m:r>
                      <m:r>
                        <a:rPr lang="en-US" sz="2200" b="0" i="1" smtClean="0">
                          <a:latin typeface="Cambria Math" panose="02040503050406030204" pitchFamily="18" charset="0"/>
                        </a:rPr>
                        <m:t>[</m:t>
                      </m:r>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𝑋</m:t>
                          </m:r>
                        </m:e>
                      </m:d>
                      <m:r>
                        <a:rPr lang="en-US" sz="2200" b="0" i="1" smtClean="0">
                          <a:latin typeface="Cambria Math" panose="02040503050406030204" pitchFamily="18" charset="0"/>
                        </a:rPr>
                        <m:t>]</m:t>
                      </m:r>
                    </m:oMath>
                  </m:oMathPara>
                </a14:m>
                <a:endParaRPr lang="en-US" sz="2200" dirty="0"/>
              </a:p>
            </p:txBody>
          </p:sp>
        </mc:Choice>
        <mc:Fallback xmlns="">
          <p:sp>
            <p:nvSpPr>
              <p:cNvPr id="31" name="TextBox 30">
                <a:extLst>
                  <a:ext uri="{FF2B5EF4-FFF2-40B4-BE49-F238E27FC236}">
                    <a16:creationId xmlns:a16="http://schemas.microsoft.com/office/drawing/2014/main" id="{C28665A3-44AC-4FE4-99BE-9E8E52B10264}"/>
                  </a:ext>
                </a:extLst>
              </p:cNvPr>
              <p:cNvSpPr txBox="1">
                <a:spLocks noRot="1" noChangeAspect="1" noMove="1" noResize="1" noEditPoints="1" noAdjustHandles="1" noChangeArrowheads="1" noChangeShapeType="1" noTextEdit="1"/>
              </p:cNvSpPr>
              <p:nvPr/>
            </p:nvSpPr>
            <p:spPr>
              <a:xfrm>
                <a:off x="2075905" y="3685325"/>
                <a:ext cx="1037785" cy="338554"/>
              </a:xfrm>
              <a:prstGeom prst="rect">
                <a:avLst/>
              </a:prstGeom>
              <a:blipFill>
                <a:blip r:embed="rId6"/>
                <a:stretch>
                  <a:fillRect l="-5882" t="-3636" r="-9412" b="-36364"/>
                </a:stretch>
              </a:blipFill>
            </p:spPr>
            <p:txBody>
              <a:bodyPr/>
              <a:lstStyle/>
              <a:p>
                <a:r>
                  <a:rPr lang="en-US">
                    <a:noFill/>
                  </a:rPr>
                  <a:t> </a:t>
                </a:r>
              </a:p>
            </p:txBody>
          </p:sp>
        </mc:Fallback>
      </mc:AlternateContent>
    </p:spTree>
    <p:extLst>
      <p:ext uri="{BB962C8B-B14F-4D97-AF65-F5344CB8AC3E}">
        <p14:creationId xmlns:p14="http://schemas.microsoft.com/office/powerpoint/2010/main" val="275210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20" grpId="0"/>
      <p:bldP spid="23"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364FD863-39F2-0244-B8C2-644E5D96AAF3}" type="slidenum">
              <a:rPr lang="en-US" smtClean="0"/>
              <a:t>7</a:t>
            </a:fld>
            <a:endParaRPr lang="en-US" dirty="0"/>
          </a:p>
        </p:txBody>
      </p:sp>
      <p:sp>
        <p:nvSpPr>
          <p:cNvPr id="18" name="Rectangle 17"/>
          <p:cNvSpPr/>
          <p:nvPr/>
        </p:nvSpPr>
        <p:spPr>
          <a:xfrm>
            <a:off x="8259077" y="5197377"/>
            <a:ext cx="703049" cy="384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1" name="Straight Arrow Connector 10"/>
          <p:cNvCxnSpPr/>
          <p:nvPr/>
        </p:nvCxnSpPr>
        <p:spPr>
          <a:xfrm>
            <a:off x="2633446"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448056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85800"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132812"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13795" y="3144684"/>
            <a:ext cx="776175" cy="502766"/>
          </a:xfrm>
          <a:prstGeom prst="rect">
            <a:avLst/>
          </a:prstGeom>
          <a:noFill/>
        </p:spPr>
        <p:txBody>
          <a:bodyPr wrap="none" rtlCol="0">
            <a:spAutoFit/>
          </a:bodyPr>
          <a:lstStyle/>
          <a:p>
            <a:r>
              <a:rPr lang="en-US" sz="2667" dirty="0"/>
              <a:t>16%</a:t>
            </a:r>
          </a:p>
        </p:txBody>
      </p:sp>
      <p:sp>
        <p:nvSpPr>
          <p:cNvPr id="20" name="TextBox 19"/>
          <p:cNvSpPr txBox="1"/>
          <p:nvPr/>
        </p:nvSpPr>
        <p:spPr>
          <a:xfrm>
            <a:off x="8760322" y="3144684"/>
            <a:ext cx="776175" cy="502766"/>
          </a:xfrm>
          <a:prstGeom prst="rect">
            <a:avLst/>
          </a:prstGeom>
          <a:noFill/>
        </p:spPr>
        <p:txBody>
          <a:bodyPr wrap="none" rtlCol="0">
            <a:spAutoFit/>
          </a:bodyPr>
          <a:lstStyle/>
          <a:p>
            <a:r>
              <a:rPr lang="en-US" sz="2667" dirty="0"/>
              <a:t>22%</a:t>
            </a:r>
          </a:p>
        </p:txBody>
      </p:sp>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1953" y="1948737"/>
            <a:ext cx="767281" cy="1012945"/>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F11A346-85E8-41D9-B6D5-E7726DC79148}"/>
                  </a:ext>
                </a:extLst>
              </p:cNvPr>
              <p:cNvSpPr txBox="1"/>
              <p:nvPr/>
            </p:nvSpPr>
            <p:spPr>
              <a:xfrm>
                <a:off x="2075905" y="3683046"/>
                <a:ext cx="1037785"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𝐸</m:t>
                      </m:r>
                      <m:r>
                        <a:rPr lang="en-US" sz="2200" b="0" i="1" smtClean="0">
                          <a:latin typeface="Cambria Math" panose="02040503050406030204" pitchFamily="18" charset="0"/>
                        </a:rPr>
                        <m:t>[</m:t>
                      </m:r>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𝑋</m:t>
                          </m:r>
                        </m:e>
                      </m:d>
                      <m:r>
                        <a:rPr lang="en-US" sz="2200" b="0" i="1" smtClean="0">
                          <a:latin typeface="Cambria Math" panose="02040503050406030204" pitchFamily="18" charset="0"/>
                        </a:rPr>
                        <m:t>]</m:t>
                      </m:r>
                    </m:oMath>
                  </m:oMathPara>
                </a14:m>
                <a:endParaRPr lang="en-US" sz="2200" dirty="0"/>
              </a:p>
            </p:txBody>
          </p:sp>
        </mc:Choice>
        <mc:Fallback xmlns="">
          <p:sp>
            <p:nvSpPr>
              <p:cNvPr id="2" name="TextBox 1">
                <a:extLst>
                  <a:ext uri="{FF2B5EF4-FFF2-40B4-BE49-F238E27FC236}">
                    <a16:creationId xmlns:a16="http://schemas.microsoft.com/office/drawing/2014/main" id="{8F11A346-85E8-41D9-B6D5-E7726DC79148}"/>
                  </a:ext>
                </a:extLst>
              </p:cNvPr>
              <p:cNvSpPr txBox="1">
                <a:spLocks noRot="1" noChangeAspect="1" noMove="1" noResize="1" noEditPoints="1" noAdjustHandles="1" noChangeArrowheads="1" noChangeShapeType="1" noTextEdit="1"/>
              </p:cNvSpPr>
              <p:nvPr/>
            </p:nvSpPr>
            <p:spPr>
              <a:xfrm>
                <a:off x="2075905" y="3683046"/>
                <a:ext cx="1037785" cy="338554"/>
              </a:xfrm>
              <a:prstGeom prst="rect">
                <a:avLst/>
              </a:prstGeom>
              <a:blipFill>
                <a:blip r:embed="rId4"/>
                <a:stretch>
                  <a:fillRect l="-5882" t="-1786" r="-9412"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1D83E21-5B36-4E43-A2C2-1DC9F098C25B}"/>
                  </a:ext>
                </a:extLst>
              </p:cNvPr>
              <p:cNvSpPr txBox="1"/>
              <p:nvPr/>
            </p:nvSpPr>
            <p:spPr>
              <a:xfrm>
                <a:off x="8822035" y="3683046"/>
                <a:ext cx="621260"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e>
                      </m:d>
                    </m:oMath>
                  </m:oMathPara>
                </a14:m>
                <a:endParaRPr lang="en-US" sz="2200" dirty="0"/>
              </a:p>
            </p:txBody>
          </p:sp>
        </mc:Choice>
        <mc:Fallback xmlns="">
          <p:sp>
            <p:nvSpPr>
              <p:cNvPr id="23" name="TextBox 22">
                <a:extLst>
                  <a:ext uri="{FF2B5EF4-FFF2-40B4-BE49-F238E27FC236}">
                    <a16:creationId xmlns:a16="http://schemas.microsoft.com/office/drawing/2014/main" id="{91D83E21-5B36-4E43-A2C2-1DC9F098C25B}"/>
                  </a:ext>
                </a:extLst>
              </p:cNvPr>
              <p:cNvSpPr txBox="1">
                <a:spLocks noRot="1" noChangeAspect="1" noMove="1" noResize="1" noEditPoints="1" noAdjustHandles="1" noChangeArrowheads="1" noChangeShapeType="1" noTextEdit="1"/>
              </p:cNvSpPr>
              <p:nvPr/>
            </p:nvSpPr>
            <p:spPr>
              <a:xfrm>
                <a:off x="8822035" y="3683046"/>
                <a:ext cx="621260" cy="338554"/>
              </a:xfrm>
              <a:prstGeom prst="rect">
                <a:avLst/>
              </a:prstGeom>
              <a:blipFill>
                <a:blip r:embed="rId5"/>
                <a:stretch>
                  <a:fillRect l="-14706"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EA628CA-A098-4D10-9B6F-F6C1F4061201}"/>
                  </a:ext>
                </a:extLst>
              </p:cNvPr>
              <p:cNvSpPr txBox="1"/>
              <p:nvPr/>
            </p:nvSpPr>
            <p:spPr>
              <a:xfrm>
                <a:off x="575994" y="3778522"/>
                <a:ext cx="219612"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0</m:t>
                      </m:r>
                    </m:oMath>
                  </m:oMathPara>
                </a14:m>
                <a:endParaRPr lang="en-US" sz="2200" dirty="0"/>
              </a:p>
            </p:txBody>
          </p:sp>
        </mc:Choice>
        <mc:Fallback xmlns="">
          <p:sp>
            <p:nvSpPr>
              <p:cNvPr id="24" name="TextBox 23">
                <a:extLst>
                  <a:ext uri="{FF2B5EF4-FFF2-40B4-BE49-F238E27FC236}">
                    <a16:creationId xmlns:a16="http://schemas.microsoft.com/office/drawing/2014/main" id="{4EA628CA-A098-4D10-9B6F-F6C1F4061201}"/>
                  </a:ext>
                </a:extLst>
              </p:cNvPr>
              <p:cNvSpPr txBox="1">
                <a:spLocks noRot="1" noChangeAspect="1" noMove="1" noResize="1" noEditPoints="1" noAdjustHandles="1" noChangeArrowheads="1" noChangeShapeType="1" noTextEdit="1"/>
              </p:cNvSpPr>
              <p:nvPr/>
            </p:nvSpPr>
            <p:spPr>
              <a:xfrm>
                <a:off x="575994" y="3778522"/>
                <a:ext cx="219612" cy="338554"/>
              </a:xfrm>
              <a:prstGeom prst="rect">
                <a:avLst/>
              </a:prstGeom>
              <a:blipFill>
                <a:blip r:embed="rId6"/>
                <a:stretch>
                  <a:fillRect l="-29730" r="-24324" b="-7273"/>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490A53AD-0662-40A5-96D4-83FF43E2A1B5}"/>
              </a:ext>
            </a:extLst>
          </p:cNvPr>
          <p:cNvGrpSpPr/>
          <p:nvPr/>
        </p:nvGrpSpPr>
        <p:grpSpPr>
          <a:xfrm>
            <a:off x="1034287" y="4417120"/>
            <a:ext cx="172528" cy="115020"/>
            <a:chOff x="1109887" y="4408120"/>
            <a:chExt cx="172528" cy="115020"/>
          </a:xfrm>
        </p:grpSpPr>
        <p:cxnSp>
          <p:nvCxnSpPr>
            <p:cNvPr id="26" name="Straight Connector 25">
              <a:extLst>
                <a:ext uri="{FF2B5EF4-FFF2-40B4-BE49-F238E27FC236}">
                  <a16:creationId xmlns:a16="http://schemas.microsoft.com/office/drawing/2014/main" id="{B4AA384E-D080-41EE-B8F8-32E3CCCD4854}"/>
                </a:ext>
              </a:extLst>
            </p:cNvPr>
            <p:cNvCxnSpPr/>
            <p:nvPr/>
          </p:nvCxnSpPr>
          <p:spPr>
            <a:xfrm flipH="1">
              <a:off x="1138641" y="4408120"/>
              <a:ext cx="115019" cy="11501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1E48F3-70EF-4F33-B69F-7080F21399C5}"/>
                </a:ext>
              </a:extLst>
            </p:cNvPr>
            <p:cNvCxnSpPr/>
            <p:nvPr/>
          </p:nvCxnSpPr>
          <p:spPr>
            <a:xfrm flipH="1">
              <a:off x="1109887" y="4408121"/>
              <a:ext cx="115019" cy="115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0E1413-39A6-4F34-A38C-B507EEF1B043}"/>
                </a:ext>
              </a:extLst>
            </p:cNvPr>
            <p:cNvCxnSpPr/>
            <p:nvPr/>
          </p:nvCxnSpPr>
          <p:spPr>
            <a:xfrm flipH="1">
              <a:off x="1167396" y="4408121"/>
              <a:ext cx="115019" cy="115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a:extLst>
              <a:ext uri="{FF2B5EF4-FFF2-40B4-BE49-F238E27FC236}">
                <a16:creationId xmlns:a16="http://schemas.microsoft.com/office/drawing/2014/main" id="{3371CE2E-2114-45A8-A498-63ABD014A88F}"/>
              </a:ext>
            </a:extLst>
          </p:cNvPr>
          <p:cNvCxnSpPr>
            <a:cxnSpLocks/>
          </p:cNvCxnSpPr>
          <p:nvPr/>
        </p:nvCxnSpPr>
        <p:spPr>
          <a:xfrm>
            <a:off x="701039" y="4724400"/>
            <a:ext cx="1950721"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3D67FCF-6A07-47B3-8CC3-219CEB2022B2}"/>
              </a:ext>
            </a:extLst>
          </p:cNvPr>
          <p:cNvSpPr txBox="1"/>
          <p:nvPr/>
        </p:nvSpPr>
        <p:spPr>
          <a:xfrm>
            <a:off x="1041040" y="5143941"/>
            <a:ext cx="1340432" cy="461665"/>
          </a:xfrm>
          <a:prstGeom prst="rect">
            <a:avLst/>
          </a:prstGeom>
          <a:noFill/>
        </p:spPr>
        <p:txBody>
          <a:bodyPr wrap="none" rtlCol="0">
            <a:spAutoFit/>
          </a:bodyPr>
          <a:lstStyle/>
          <a:p>
            <a:r>
              <a:rPr lang="en-US" sz="2400" dirty="0">
                <a:solidFill>
                  <a:srgbClr val="F7004B"/>
                </a:solidFill>
              </a:rPr>
              <a:t>Base rate</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A39E03C-8773-4BE3-B544-C73842296C66}"/>
                  </a:ext>
                </a:extLst>
              </p:cNvPr>
              <p:cNvSpPr txBox="1"/>
              <p:nvPr/>
            </p:nvSpPr>
            <p:spPr>
              <a:xfrm>
                <a:off x="1489729" y="4812013"/>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0</m:t>
                          </m:r>
                        </m:sub>
                      </m:sSub>
                    </m:oMath>
                  </m:oMathPara>
                </a14:m>
                <a:endParaRPr lang="en-US" sz="2200" dirty="0">
                  <a:solidFill>
                    <a:schemeClr val="tx1"/>
                  </a:solidFill>
                </a:endParaRPr>
              </a:p>
            </p:txBody>
          </p:sp>
        </mc:Choice>
        <mc:Fallback xmlns="">
          <p:sp>
            <p:nvSpPr>
              <p:cNvPr id="29" name="TextBox 28">
                <a:extLst>
                  <a:ext uri="{FF2B5EF4-FFF2-40B4-BE49-F238E27FC236}">
                    <a16:creationId xmlns:a16="http://schemas.microsoft.com/office/drawing/2014/main" id="{1A39E03C-8773-4BE3-B544-C73842296C66}"/>
                  </a:ext>
                </a:extLst>
              </p:cNvPr>
              <p:cNvSpPr txBox="1">
                <a:spLocks noRot="1" noChangeAspect="1" noMove="1" noResize="1" noEditPoints="1" noAdjustHandles="1" noChangeArrowheads="1" noChangeShapeType="1" noTextEdit="1"/>
              </p:cNvSpPr>
              <p:nvPr/>
            </p:nvSpPr>
            <p:spPr>
              <a:xfrm>
                <a:off x="1489729" y="4812013"/>
                <a:ext cx="386836" cy="338554"/>
              </a:xfrm>
              <a:prstGeom prst="rect">
                <a:avLst/>
              </a:prstGeom>
              <a:blipFill>
                <a:blip r:embed="rId7"/>
                <a:stretch>
                  <a:fillRect l="-25000" r="-6250" b="-32143"/>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7B09019B-DC9D-4F76-8110-DBE5406373ED}"/>
              </a:ext>
            </a:extLst>
          </p:cNvPr>
          <p:cNvCxnSpPr>
            <a:cxnSpLocks/>
          </p:cNvCxnSpPr>
          <p:nvPr/>
        </p:nvCxnSpPr>
        <p:spPr>
          <a:xfrm>
            <a:off x="2651760" y="4932897"/>
            <a:ext cx="2276856"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D16D1E2-2572-40B5-810B-27D004F0594B}"/>
              </a:ext>
            </a:extLst>
          </p:cNvPr>
          <p:cNvSpPr txBox="1"/>
          <p:nvPr/>
        </p:nvSpPr>
        <p:spPr>
          <a:xfrm>
            <a:off x="2381472" y="5369210"/>
            <a:ext cx="2625270" cy="461665"/>
          </a:xfrm>
          <a:prstGeom prst="rect">
            <a:avLst/>
          </a:prstGeom>
          <a:noFill/>
        </p:spPr>
        <p:txBody>
          <a:bodyPr wrap="none" rtlCol="0">
            <a:spAutoFit/>
          </a:bodyPr>
          <a:lstStyle/>
          <a:p>
            <a:pPr algn="ctr"/>
            <a:r>
              <a:rPr lang="en-US" sz="2400" dirty="0">
                <a:solidFill>
                  <a:srgbClr val="F7004B"/>
                </a:solidFill>
              </a:rPr>
              <a:t>Income not verified</a:t>
            </a:r>
          </a:p>
        </p:txBody>
      </p:sp>
      <p:cxnSp>
        <p:nvCxnSpPr>
          <p:cNvPr id="32" name="Straight Arrow Connector 31">
            <a:extLst>
              <a:ext uri="{FF2B5EF4-FFF2-40B4-BE49-F238E27FC236}">
                <a16:creationId xmlns:a16="http://schemas.microsoft.com/office/drawing/2014/main" id="{FE36ECD1-3C5A-435A-AB87-D5FA99E348E3}"/>
              </a:ext>
            </a:extLst>
          </p:cNvPr>
          <p:cNvCxnSpPr/>
          <p:nvPr/>
        </p:nvCxnSpPr>
        <p:spPr>
          <a:xfrm>
            <a:off x="4905739"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E19BC55-935A-4C2F-8C83-3302EE28711A}"/>
              </a:ext>
            </a:extLst>
          </p:cNvPr>
          <p:cNvSpPr txBox="1"/>
          <p:nvPr/>
        </p:nvSpPr>
        <p:spPr>
          <a:xfrm>
            <a:off x="4373100" y="3144684"/>
            <a:ext cx="1035861" cy="502766"/>
          </a:xfrm>
          <a:prstGeom prst="rect">
            <a:avLst/>
          </a:prstGeom>
          <a:noFill/>
        </p:spPr>
        <p:txBody>
          <a:bodyPr wrap="none" rtlCol="0">
            <a:spAutoFit/>
          </a:bodyPr>
          <a:lstStyle/>
          <a:p>
            <a:r>
              <a:rPr lang="en-US" sz="2667" dirty="0"/>
              <a:t>18.2%</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D6243D9-6CFA-4658-8E8E-6E51FE685478}"/>
                  </a:ext>
                </a:extLst>
              </p:cNvPr>
              <p:cNvSpPr txBox="1"/>
              <p:nvPr/>
            </p:nvSpPr>
            <p:spPr>
              <a:xfrm>
                <a:off x="3490518" y="3692776"/>
                <a:ext cx="2801023"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𝐸</m:t>
                      </m:r>
                      <m:d>
                        <m:dPr>
                          <m:begChr m:val="["/>
                          <m:endChr m:val="|"/>
                          <m:ctrlPr>
                            <a:rPr lang="en-US" sz="2200" b="0" i="1" smtClean="0">
                              <a:latin typeface="Cambria Math" panose="02040503050406030204" pitchFamily="18" charset="0"/>
                            </a:rPr>
                          </m:ctrlPr>
                        </m:dPr>
                        <m:e>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𝑋</m:t>
                              </m:r>
                            </m:e>
                          </m:d>
                          <m:r>
                            <a:rPr lang="en-US" sz="2200" b="0" i="1" smtClean="0">
                              <a:latin typeface="Cambria Math" panose="02040503050406030204" pitchFamily="18" charset="0"/>
                            </a:rPr>
                            <m:t> </m:t>
                          </m:r>
                        </m:e>
                      </m:d>
                      <m:r>
                        <a:rPr lang="en-US" sz="2200" b="0" i="1" smtClean="0">
                          <a:latin typeface="Cambria Math" panose="02040503050406030204" pitchFamily="18" charset="0"/>
                        </a:rPr>
                        <m:t> </m:t>
                      </m:r>
                      <m:r>
                        <a:rPr lang="en-US" sz="2200" b="0" i="1" smtClean="0">
                          <a:latin typeface="Cambria Math" panose="02040503050406030204" pitchFamily="18" charset="0"/>
                        </a:rPr>
                        <m:t>𝑑𝑜</m:t>
                      </m:r>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𝑋</m:t>
                          </m:r>
                        </m:e>
                        <m:sub>
                          <m:r>
                            <a:rPr lang="en-US" sz="2200" b="0" i="1" smtClean="0">
                              <a:latin typeface="Cambria Math" panose="02040503050406030204" pitchFamily="18" charset="0"/>
                            </a:rPr>
                            <m:t>1</m:t>
                          </m:r>
                        </m:sub>
                      </m:sSub>
                      <m:r>
                        <a:rPr lang="en-US" sz="2200" b="0" i="1" smtClean="0">
                          <a:latin typeface="Cambria Math" panose="02040503050406030204" pitchFamily="18" charset="0"/>
                        </a:rPr>
                        <m:t>= </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1</m:t>
                          </m:r>
                        </m:sub>
                      </m:sSub>
                      <m:r>
                        <a:rPr lang="en-US" sz="2200" b="0" i="1" smtClean="0">
                          <a:latin typeface="Cambria Math" panose="02040503050406030204" pitchFamily="18" charset="0"/>
                        </a:rPr>
                        <m:t>)]</m:t>
                      </m:r>
                    </m:oMath>
                  </m:oMathPara>
                </a14:m>
                <a:endParaRPr lang="en-US" sz="2200" dirty="0"/>
              </a:p>
            </p:txBody>
          </p:sp>
        </mc:Choice>
        <mc:Fallback xmlns="">
          <p:sp>
            <p:nvSpPr>
              <p:cNvPr id="35" name="TextBox 34">
                <a:extLst>
                  <a:ext uri="{FF2B5EF4-FFF2-40B4-BE49-F238E27FC236}">
                    <a16:creationId xmlns:a16="http://schemas.microsoft.com/office/drawing/2014/main" id="{8D6243D9-6CFA-4658-8E8E-6E51FE685478}"/>
                  </a:ext>
                </a:extLst>
              </p:cNvPr>
              <p:cNvSpPr txBox="1">
                <a:spLocks noRot="1" noChangeAspect="1" noMove="1" noResize="1" noEditPoints="1" noAdjustHandles="1" noChangeArrowheads="1" noChangeShapeType="1" noTextEdit="1"/>
              </p:cNvSpPr>
              <p:nvPr/>
            </p:nvSpPr>
            <p:spPr>
              <a:xfrm>
                <a:off x="3490518" y="3692776"/>
                <a:ext cx="2801023" cy="338554"/>
              </a:xfrm>
              <a:prstGeom prst="rect">
                <a:avLst/>
              </a:prstGeom>
              <a:blipFill>
                <a:blip r:embed="rId8"/>
                <a:stretch>
                  <a:fillRect l="-1961" t="-1818" r="-3486"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578F0C7-F97C-45A6-9B93-23E0374825FB}"/>
                  </a:ext>
                </a:extLst>
              </p:cNvPr>
              <p:cNvSpPr txBox="1"/>
              <p:nvPr/>
            </p:nvSpPr>
            <p:spPr>
              <a:xfrm>
                <a:off x="3503958" y="5028100"/>
                <a:ext cx="380297"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1</m:t>
                          </m:r>
                        </m:sub>
                      </m:sSub>
                    </m:oMath>
                  </m:oMathPara>
                </a14:m>
                <a:endParaRPr lang="en-US" sz="2200" dirty="0">
                  <a:solidFill>
                    <a:schemeClr val="tx1"/>
                  </a:solidFill>
                </a:endParaRPr>
              </a:p>
            </p:txBody>
          </p:sp>
        </mc:Choice>
        <mc:Fallback xmlns="">
          <p:sp>
            <p:nvSpPr>
              <p:cNvPr id="36" name="TextBox 35">
                <a:extLst>
                  <a:ext uri="{FF2B5EF4-FFF2-40B4-BE49-F238E27FC236}">
                    <a16:creationId xmlns:a16="http://schemas.microsoft.com/office/drawing/2014/main" id="{D578F0C7-F97C-45A6-9B93-23E0374825FB}"/>
                  </a:ext>
                </a:extLst>
              </p:cNvPr>
              <p:cNvSpPr txBox="1">
                <a:spLocks noRot="1" noChangeAspect="1" noMove="1" noResize="1" noEditPoints="1" noAdjustHandles="1" noChangeArrowheads="1" noChangeShapeType="1" noTextEdit="1"/>
              </p:cNvSpPr>
              <p:nvPr/>
            </p:nvSpPr>
            <p:spPr>
              <a:xfrm>
                <a:off x="3503958" y="5028100"/>
                <a:ext cx="380297" cy="338554"/>
              </a:xfrm>
              <a:prstGeom prst="rect">
                <a:avLst/>
              </a:prstGeom>
              <a:blipFill>
                <a:blip r:embed="rId9"/>
                <a:stretch>
                  <a:fillRect l="-25806" r="-6452" b="-34545"/>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5E454795-E2BA-4DF9-93DF-4B349E10E52C}"/>
              </a:ext>
            </a:extLst>
          </p:cNvPr>
          <p:cNvCxnSpPr/>
          <p:nvPr/>
        </p:nvCxnSpPr>
        <p:spPr>
          <a:xfrm>
            <a:off x="4916687" y="4719099"/>
            <a:ext cx="3227832"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A79C9A7-A022-4E6F-BD59-7A1F21F8D17E}"/>
              </a:ext>
            </a:extLst>
          </p:cNvPr>
          <p:cNvCxnSpPr/>
          <p:nvPr/>
        </p:nvCxnSpPr>
        <p:spPr>
          <a:xfrm>
            <a:off x="8134378" y="4932897"/>
            <a:ext cx="1636776"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83B3E14-219A-4A60-BE6A-AF4A3BEDDB96}"/>
              </a:ext>
            </a:extLst>
          </p:cNvPr>
          <p:cNvCxnSpPr/>
          <p:nvPr/>
        </p:nvCxnSpPr>
        <p:spPr>
          <a:xfrm>
            <a:off x="5333135" y="5426726"/>
            <a:ext cx="4398264" cy="0"/>
          </a:xfrm>
          <a:prstGeom prst="straightConnector1">
            <a:avLst/>
          </a:prstGeom>
          <a:ln w="44450">
            <a:solidFill>
              <a:srgbClr val="0089FA"/>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DA25762-BDE7-47BF-A94F-1CACEC207747}"/>
              </a:ext>
            </a:extLst>
          </p:cNvPr>
          <p:cNvSpPr txBox="1"/>
          <p:nvPr/>
        </p:nvSpPr>
        <p:spPr>
          <a:xfrm>
            <a:off x="5762031" y="5425243"/>
            <a:ext cx="3681264" cy="461665"/>
          </a:xfrm>
          <a:prstGeom prst="rect">
            <a:avLst/>
          </a:prstGeom>
          <a:noFill/>
        </p:spPr>
        <p:txBody>
          <a:bodyPr wrap="none" rtlCol="0">
            <a:spAutoFit/>
          </a:bodyPr>
          <a:lstStyle/>
          <a:p>
            <a:r>
              <a:rPr lang="en-US" sz="2400" dirty="0">
                <a:solidFill>
                  <a:srgbClr val="0089FA"/>
                </a:solidFill>
              </a:rPr>
              <a:t>No recent account openings</a:t>
            </a:r>
          </a:p>
        </p:txBody>
      </p:sp>
      <p:cxnSp>
        <p:nvCxnSpPr>
          <p:cNvPr id="41" name="Straight Arrow Connector 40">
            <a:extLst>
              <a:ext uri="{FF2B5EF4-FFF2-40B4-BE49-F238E27FC236}">
                <a16:creationId xmlns:a16="http://schemas.microsoft.com/office/drawing/2014/main" id="{512B2776-A0CE-4DF7-8117-B5A21848B5E0}"/>
              </a:ext>
            </a:extLst>
          </p:cNvPr>
          <p:cNvCxnSpPr/>
          <p:nvPr/>
        </p:nvCxnSpPr>
        <p:spPr>
          <a:xfrm>
            <a:off x="5364939" y="5933050"/>
            <a:ext cx="3721608"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B389569-1B9F-45E8-A35A-3AC689C3D64F}"/>
              </a:ext>
            </a:extLst>
          </p:cNvPr>
          <p:cNvCxnSpPr/>
          <p:nvPr/>
        </p:nvCxnSpPr>
        <p:spPr>
          <a:xfrm>
            <a:off x="8103482" y="4114141"/>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35E2D04-1843-4AB4-A7F9-07A4DB761ACE}"/>
              </a:ext>
            </a:extLst>
          </p:cNvPr>
          <p:cNvSpPr txBox="1"/>
          <p:nvPr/>
        </p:nvSpPr>
        <p:spPr>
          <a:xfrm>
            <a:off x="7710819" y="3144684"/>
            <a:ext cx="776175" cy="502766"/>
          </a:xfrm>
          <a:prstGeom prst="rect">
            <a:avLst/>
          </a:prstGeom>
          <a:noFill/>
        </p:spPr>
        <p:txBody>
          <a:bodyPr wrap="none" rtlCol="0">
            <a:spAutoFit/>
          </a:bodyPr>
          <a:lstStyle/>
          <a:p>
            <a:r>
              <a:rPr lang="en-US" sz="2667" dirty="0"/>
              <a:t>21%</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39E08738-473A-42B2-AC22-7E7C1FE03C48}"/>
                  </a:ext>
                </a:extLst>
              </p:cNvPr>
              <p:cNvSpPr txBox="1"/>
              <p:nvPr/>
            </p:nvSpPr>
            <p:spPr>
              <a:xfrm>
                <a:off x="6569353" y="3686838"/>
                <a:ext cx="3059106" cy="353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𝐸</m:t>
                      </m:r>
                      <m:d>
                        <m:dPr>
                          <m:begChr m:val="["/>
                          <m:endChr m:val="|"/>
                          <m:ctrlPr>
                            <a:rPr lang="en-US" sz="2200" b="0" i="1" smtClean="0">
                              <a:latin typeface="Cambria Math" panose="02040503050406030204" pitchFamily="18" charset="0"/>
                            </a:rPr>
                          </m:ctrlPr>
                        </m:dPr>
                        <m:e>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𝑋</m:t>
                              </m:r>
                            </m:e>
                          </m:d>
                          <m:r>
                            <a:rPr lang="en-US" sz="2200" b="0" i="1" smtClean="0">
                              <a:latin typeface="Cambria Math" panose="02040503050406030204" pitchFamily="18" charset="0"/>
                            </a:rPr>
                            <m:t> </m:t>
                          </m:r>
                        </m:e>
                      </m:d>
                      <m:r>
                        <a:rPr lang="en-US" sz="2200" b="0" i="1" smtClean="0">
                          <a:latin typeface="Cambria Math" panose="02040503050406030204" pitchFamily="18" charset="0"/>
                        </a:rPr>
                        <m:t> </m:t>
                      </m:r>
                      <m:r>
                        <a:rPr lang="en-US" sz="2200" b="0" i="1" smtClean="0">
                          <a:latin typeface="Cambria Math" panose="02040503050406030204" pitchFamily="18" charset="0"/>
                        </a:rPr>
                        <m:t>𝑑𝑜</m:t>
                      </m:r>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𝑋</m:t>
                          </m:r>
                        </m:e>
                        <m:sub>
                          <m:r>
                            <a:rPr lang="en-US" sz="2200" b="0" i="1" smtClean="0">
                              <a:latin typeface="Cambria Math" panose="02040503050406030204" pitchFamily="18" charset="0"/>
                            </a:rPr>
                            <m:t>1,2</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1,2</m:t>
                          </m:r>
                        </m:sub>
                      </m:sSub>
                      <m:r>
                        <a:rPr lang="en-US" sz="2200" b="0" i="1" smtClean="0">
                          <a:latin typeface="Cambria Math" panose="02040503050406030204" pitchFamily="18" charset="0"/>
                        </a:rPr>
                        <m:t>)]</m:t>
                      </m:r>
                    </m:oMath>
                  </m:oMathPara>
                </a14:m>
                <a:endParaRPr lang="en-US" sz="2200" dirty="0"/>
              </a:p>
            </p:txBody>
          </p:sp>
        </mc:Choice>
        <mc:Fallback xmlns="">
          <p:sp>
            <p:nvSpPr>
              <p:cNvPr id="44" name="TextBox 43">
                <a:extLst>
                  <a:ext uri="{FF2B5EF4-FFF2-40B4-BE49-F238E27FC236}">
                    <a16:creationId xmlns:a16="http://schemas.microsoft.com/office/drawing/2014/main" id="{39E08738-473A-42B2-AC22-7E7C1FE03C48}"/>
                  </a:ext>
                </a:extLst>
              </p:cNvPr>
              <p:cNvSpPr txBox="1">
                <a:spLocks noRot="1" noChangeAspect="1" noMove="1" noResize="1" noEditPoints="1" noAdjustHandles="1" noChangeArrowheads="1" noChangeShapeType="1" noTextEdit="1"/>
              </p:cNvSpPr>
              <p:nvPr/>
            </p:nvSpPr>
            <p:spPr>
              <a:xfrm>
                <a:off x="6569353" y="3686838"/>
                <a:ext cx="3059106" cy="353366"/>
              </a:xfrm>
              <a:prstGeom prst="rect">
                <a:avLst/>
              </a:prstGeom>
              <a:blipFill>
                <a:blip r:embed="rId10"/>
                <a:stretch>
                  <a:fillRect l="-1597" r="-3194" b="-31034"/>
                </a:stretch>
              </a:blipFill>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DC21634A-B0D5-4843-A69F-6413026127F5}"/>
              </a:ext>
            </a:extLst>
          </p:cNvPr>
          <p:cNvCxnSpPr/>
          <p:nvPr/>
        </p:nvCxnSpPr>
        <p:spPr>
          <a:xfrm>
            <a:off x="9746107" y="4147838"/>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3FD1549-6842-4DD2-BD5F-1481FE522BB6}"/>
              </a:ext>
            </a:extLst>
          </p:cNvPr>
          <p:cNvSpPr txBox="1"/>
          <p:nvPr/>
        </p:nvSpPr>
        <p:spPr>
          <a:xfrm>
            <a:off x="9213468" y="3144684"/>
            <a:ext cx="1035861" cy="502766"/>
          </a:xfrm>
          <a:prstGeom prst="rect">
            <a:avLst/>
          </a:prstGeom>
          <a:noFill/>
        </p:spPr>
        <p:txBody>
          <a:bodyPr wrap="none" rtlCol="0">
            <a:spAutoFit/>
          </a:bodyPr>
          <a:lstStyle/>
          <a:p>
            <a:r>
              <a:rPr lang="en-US" sz="2667" dirty="0"/>
              <a:t>22.5%</a:t>
            </a: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6921CBD-6E23-4DE1-B235-78E94206372D}"/>
                  </a:ext>
                </a:extLst>
              </p:cNvPr>
              <p:cNvSpPr txBox="1"/>
              <p:nvPr/>
            </p:nvSpPr>
            <p:spPr>
              <a:xfrm>
                <a:off x="8095108" y="3674858"/>
                <a:ext cx="3379708" cy="353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𝐸</m:t>
                      </m:r>
                      <m:d>
                        <m:dPr>
                          <m:begChr m:val="["/>
                          <m:endChr m:val="|"/>
                          <m:ctrlPr>
                            <a:rPr lang="en-US" sz="2200" b="0" i="1" smtClean="0">
                              <a:latin typeface="Cambria Math" panose="02040503050406030204" pitchFamily="18" charset="0"/>
                            </a:rPr>
                          </m:ctrlPr>
                        </m:dPr>
                        <m:e>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𝑋</m:t>
                              </m:r>
                            </m:e>
                          </m:d>
                          <m:r>
                            <a:rPr lang="en-US" sz="2200" b="0" i="1" smtClean="0">
                              <a:latin typeface="Cambria Math" panose="02040503050406030204" pitchFamily="18" charset="0"/>
                            </a:rPr>
                            <m:t> </m:t>
                          </m:r>
                        </m:e>
                      </m:d>
                      <m:r>
                        <a:rPr lang="en-US" sz="2200" b="0" i="1" smtClean="0">
                          <a:latin typeface="Cambria Math" panose="02040503050406030204" pitchFamily="18" charset="0"/>
                        </a:rPr>
                        <m:t> </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𝑑𝑜</m:t>
                          </m:r>
                          <m:r>
                            <a:rPr lang="en-US" sz="2200" b="0" i="1" smtClean="0">
                              <a:latin typeface="Cambria Math" panose="02040503050406030204" pitchFamily="18" charset="0"/>
                            </a:rPr>
                            <m:t>(</m:t>
                          </m:r>
                          <m:r>
                            <a:rPr lang="en-US" sz="2200" b="0" i="1" smtClean="0">
                              <a:latin typeface="Cambria Math" panose="02040503050406030204" pitchFamily="18" charset="0"/>
                            </a:rPr>
                            <m:t>𝑋</m:t>
                          </m:r>
                        </m:e>
                        <m:sub>
                          <m:r>
                            <a:rPr lang="en-US" sz="2200" b="0" i="1" smtClean="0">
                              <a:latin typeface="Cambria Math" panose="02040503050406030204" pitchFamily="18" charset="0"/>
                            </a:rPr>
                            <m:t>1,2,3</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1,2,3</m:t>
                          </m:r>
                        </m:sub>
                      </m:sSub>
                      <m:r>
                        <a:rPr lang="en-US" sz="2200" b="0" i="1" smtClean="0">
                          <a:latin typeface="Cambria Math" panose="02040503050406030204" pitchFamily="18" charset="0"/>
                        </a:rPr>
                        <m:t>)]</m:t>
                      </m:r>
                    </m:oMath>
                  </m:oMathPara>
                </a14:m>
                <a:endParaRPr lang="en-US" sz="2200" dirty="0"/>
              </a:p>
            </p:txBody>
          </p:sp>
        </mc:Choice>
        <mc:Fallback xmlns="">
          <p:sp>
            <p:nvSpPr>
              <p:cNvPr id="47" name="TextBox 46">
                <a:extLst>
                  <a:ext uri="{FF2B5EF4-FFF2-40B4-BE49-F238E27FC236}">
                    <a16:creationId xmlns:a16="http://schemas.microsoft.com/office/drawing/2014/main" id="{C6921CBD-6E23-4DE1-B235-78E94206372D}"/>
                  </a:ext>
                </a:extLst>
              </p:cNvPr>
              <p:cNvSpPr txBox="1">
                <a:spLocks noRot="1" noChangeAspect="1" noMove="1" noResize="1" noEditPoints="1" noAdjustHandles="1" noChangeArrowheads="1" noChangeShapeType="1" noTextEdit="1"/>
              </p:cNvSpPr>
              <p:nvPr/>
            </p:nvSpPr>
            <p:spPr>
              <a:xfrm>
                <a:off x="8095108" y="3674858"/>
                <a:ext cx="3379708" cy="353366"/>
              </a:xfrm>
              <a:prstGeom prst="rect">
                <a:avLst/>
              </a:prstGeom>
              <a:blipFill>
                <a:blip r:embed="rId11"/>
                <a:stretch>
                  <a:fillRect l="-1444" r="-2708" b="-31034"/>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45D3FFEC-816E-46A8-BDAB-995A6E275C1F}"/>
              </a:ext>
            </a:extLst>
          </p:cNvPr>
          <p:cNvCxnSpPr/>
          <p:nvPr/>
        </p:nvCxnSpPr>
        <p:spPr>
          <a:xfrm>
            <a:off x="5380380" y="4157644"/>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83C5EE7-9877-4E9C-984A-C8F80F6FDE9E}"/>
              </a:ext>
            </a:extLst>
          </p:cNvPr>
          <p:cNvSpPr txBox="1"/>
          <p:nvPr/>
        </p:nvSpPr>
        <p:spPr>
          <a:xfrm>
            <a:off x="4987717" y="3144684"/>
            <a:ext cx="1035861" cy="502766"/>
          </a:xfrm>
          <a:prstGeom prst="rect">
            <a:avLst/>
          </a:prstGeom>
          <a:noFill/>
        </p:spPr>
        <p:txBody>
          <a:bodyPr wrap="none" rtlCol="0">
            <a:spAutoFit/>
          </a:bodyPr>
          <a:lstStyle/>
          <a:p>
            <a:r>
              <a:rPr lang="en-US" sz="2667" dirty="0"/>
              <a:t>18.5%</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FFBDCB19-D176-4F44-A13D-7D5F29966B41}"/>
                  </a:ext>
                </a:extLst>
              </p:cNvPr>
              <p:cNvSpPr txBox="1"/>
              <p:nvPr/>
            </p:nvSpPr>
            <p:spPr>
              <a:xfrm>
                <a:off x="3527944" y="3695051"/>
                <a:ext cx="3700308" cy="353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𝐸</m:t>
                      </m:r>
                      <m:d>
                        <m:dPr>
                          <m:begChr m:val="["/>
                          <m:endChr m:val="|"/>
                          <m:ctrlPr>
                            <a:rPr lang="en-US" sz="2200" b="0" i="1" smtClean="0">
                              <a:latin typeface="Cambria Math" panose="02040503050406030204" pitchFamily="18" charset="0"/>
                            </a:rPr>
                          </m:ctrlPr>
                        </m:dPr>
                        <m:e>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𝑋</m:t>
                              </m:r>
                            </m:e>
                          </m:d>
                          <m:r>
                            <a:rPr lang="en-US" sz="2200" b="0" i="1" smtClean="0">
                              <a:latin typeface="Cambria Math" panose="02040503050406030204" pitchFamily="18" charset="0"/>
                            </a:rPr>
                            <m:t> </m:t>
                          </m:r>
                        </m:e>
                      </m:d>
                      <m:r>
                        <a:rPr lang="en-US" sz="2200" b="0" i="1" smtClean="0">
                          <a:latin typeface="Cambria Math" panose="02040503050406030204" pitchFamily="18" charset="0"/>
                        </a:rPr>
                        <m:t> </m:t>
                      </m:r>
                      <m:r>
                        <a:rPr lang="en-US" sz="2200" b="0" i="1" smtClean="0">
                          <a:latin typeface="Cambria Math" panose="02040503050406030204" pitchFamily="18" charset="0"/>
                        </a:rPr>
                        <m:t>𝑑𝑜</m:t>
                      </m:r>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𝑋</m:t>
                          </m:r>
                        </m:e>
                        <m:sub>
                          <m:r>
                            <a:rPr lang="en-US" sz="2200" b="0" i="1" smtClean="0">
                              <a:latin typeface="Cambria Math" panose="02040503050406030204" pitchFamily="18" charset="0"/>
                            </a:rPr>
                            <m:t>1,2,3,4</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1,2,3,4</m:t>
                          </m:r>
                        </m:sub>
                      </m:sSub>
                      <m:r>
                        <a:rPr lang="en-US" sz="2200" b="0" i="1" smtClean="0">
                          <a:latin typeface="Cambria Math" panose="02040503050406030204" pitchFamily="18" charset="0"/>
                        </a:rPr>
                        <m:t>)]</m:t>
                      </m:r>
                    </m:oMath>
                  </m:oMathPara>
                </a14:m>
                <a:endParaRPr lang="en-US" sz="2200" dirty="0"/>
              </a:p>
            </p:txBody>
          </p:sp>
        </mc:Choice>
        <mc:Fallback xmlns="">
          <p:sp>
            <p:nvSpPr>
              <p:cNvPr id="50" name="TextBox 49">
                <a:extLst>
                  <a:ext uri="{FF2B5EF4-FFF2-40B4-BE49-F238E27FC236}">
                    <a16:creationId xmlns:a16="http://schemas.microsoft.com/office/drawing/2014/main" id="{FFBDCB19-D176-4F44-A13D-7D5F29966B41}"/>
                  </a:ext>
                </a:extLst>
              </p:cNvPr>
              <p:cNvSpPr txBox="1">
                <a:spLocks noRot="1" noChangeAspect="1" noMove="1" noResize="1" noEditPoints="1" noAdjustHandles="1" noChangeArrowheads="1" noChangeShapeType="1" noTextEdit="1"/>
              </p:cNvSpPr>
              <p:nvPr/>
            </p:nvSpPr>
            <p:spPr>
              <a:xfrm>
                <a:off x="3527944" y="3695051"/>
                <a:ext cx="3700308" cy="353366"/>
              </a:xfrm>
              <a:prstGeom prst="rect">
                <a:avLst/>
              </a:prstGeom>
              <a:blipFill>
                <a:blip r:embed="rId12"/>
                <a:stretch>
                  <a:fillRect l="-1318" r="-2471" b="-31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D2571C3-65A2-4EF8-AF5D-A3C04AD57C91}"/>
                  </a:ext>
                </a:extLst>
              </p:cNvPr>
              <p:cNvSpPr txBox="1"/>
              <p:nvPr/>
            </p:nvSpPr>
            <p:spPr>
              <a:xfrm>
                <a:off x="6340454" y="4804221"/>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2</m:t>
                          </m:r>
                        </m:sub>
                      </m:sSub>
                    </m:oMath>
                  </m:oMathPara>
                </a14:m>
                <a:endParaRPr lang="en-US" sz="2200" dirty="0">
                  <a:solidFill>
                    <a:schemeClr val="tx1"/>
                  </a:solidFill>
                </a:endParaRPr>
              </a:p>
            </p:txBody>
          </p:sp>
        </mc:Choice>
        <mc:Fallback xmlns="">
          <p:sp>
            <p:nvSpPr>
              <p:cNvPr id="51" name="TextBox 50">
                <a:extLst>
                  <a:ext uri="{FF2B5EF4-FFF2-40B4-BE49-F238E27FC236}">
                    <a16:creationId xmlns:a16="http://schemas.microsoft.com/office/drawing/2014/main" id="{6D2571C3-65A2-4EF8-AF5D-A3C04AD57C91}"/>
                  </a:ext>
                </a:extLst>
              </p:cNvPr>
              <p:cNvSpPr txBox="1">
                <a:spLocks noRot="1" noChangeAspect="1" noMove="1" noResize="1" noEditPoints="1" noAdjustHandles="1" noChangeArrowheads="1" noChangeShapeType="1" noTextEdit="1"/>
              </p:cNvSpPr>
              <p:nvPr/>
            </p:nvSpPr>
            <p:spPr>
              <a:xfrm>
                <a:off x="6340454" y="4804221"/>
                <a:ext cx="386836" cy="338554"/>
              </a:xfrm>
              <a:prstGeom prst="rect">
                <a:avLst/>
              </a:prstGeom>
              <a:blipFill>
                <a:blip r:embed="rId13"/>
                <a:stretch>
                  <a:fillRect l="-25000" r="-6250" b="-32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6C334044-3BE0-4B8A-9A3C-B8DCC6F8A6FD}"/>
                  </a:ext>
                </a:extLst>
              </p:cNvPr>
              <p:cNvSpPr txBox="1"/>
              <p:nvPr/>
            </p:nvSpPr>
            <p:spPr>
              <a:xfrm>
                <a:off x="8768708" y="4972458"/>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3</m:t>
                          </m:r>
                        </m:sub>
                      </m:sSub>
                    </m:oMath>
                  </m:oMathPara>
                </a14:m>
                <a:endParaRPr lang="en-US" sz="2200" dirty="0">
                  <a:solidFill>
                    <a:schemeClr val="tx1"/>
                  </a:solidFill>
                </a:endParaRPr>
              </a:p>
            </p:txBody>
          </p:sp>
        </mc:Choice>
        <mc:Fallback xmlns="">
          <p:sp>
            <p:nvSpPr>
              <p:cNvPr id="52" name="TextBox 51">
                <a:extLst>
                  <a:ext uri="{FF2B5EF4-FFF2-40B4-BE49-F238E27FC236}">
                    <a16:creationId xmlns:a16="http://schemas.microsoft.com/office/drawing/2014/main" id="{6C334044-3BE0-4B8A-9A3C-B8DCC6F8A6FD}"/>
                  </a:ext>
                </a:extLst>
              </p:cNvPr>
              <p:cNvSpPr txBox="1">
                <a:spLocks noRot="1" noChangeAspect="1" noMove="1" noResize="1" noEditPoints="1" noAdjustHandles="1" noChangeArrowheads="1" noChangeShapeType="1" noTextEdit="1"/>
              </p:cNvSpPr>
              <p:nvPr/>
            </p:nvSpPr>
            <p:spPr>
              <a:xfrm>
                <a:off x="8768708" y="4972458"/>
                <a:ext cx="386836" cy="338554"/>
              </a:xfrm>
              <a:prstGeom prst="rect">
                <a:avLst/>
              </a:prstGeom>
              <a:blipFill>
                <a:blip r:embed="rId14"/>
                <a:stretch>
                  <a:fillRect l="-25000" r="-6250" b="-3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F4D06A4-9EC4-4ED9-AE0F-C0B5755C9A2A}"/>
                  </a:ext>
                </a:extLst>
              </p:cNvPr>
              <p:cNvSpPr txBox="1"/>
              <p:nvPr/>
            </p:nvSpPr>
            <p:spPr>
              <a:xfrm>
                <a:off x="7489804" y="4996535"/>
                <a:ext cx="375808"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4</m:t>
                          </m:r>
                        </m:sub>
                      </m:sSub>
                    </m:oMath>
                  </m:oMathPara>
                </a14:m>
                <a:endParaRPr lang="en-US" sz="2200" dirty="0">
                  <a:solidFill>
                    <a:schemeClr val="tx1"/>
                  </a:solidFill>
                </a:endParaRPr>
              </a:p>
            </p:txBody>
          </p:sp>
        </mc:Choice>
        <mc:Fallback xmlns="">
          <p:sp>
            <p:nvSpPr>
              <p:cNvPr id="53" name="TextBox 52">
                <a:extLst>
                  <a:ext uri="{FF2B5EF4-FFF2-40B4-BE49-F238E27FC236}">
                    <a16:creationId xmlns:a16="http://schemas.microsoft.com/office/drawing/2014/main" id="{3F4D06A4-9EC4-4ED9-AE0F-C0B5755C9A2A}"/>
                  </a:ext>
                </a:extLst>
              </p:cNvPr>
              <p:cNvSpPr txBox="1">
                <a:spLocks noRot="1" noChangeAspect="1" noMove="1" noResize="1" noEditPoints="1" noAdjustHandles="1" noChangeArrowheads="1" noChangeShapeType="1" noTextEdit="1"/>
              </p:cNvSpPr>
              <p:nvPr/>
            </p:nvSpPr>
            <p:spPr>
              <a:xfrm>
                <a:off x="7489804" y="4996535"/>
                <a:ext cx="375808" cy="338554"/>
              </a:xfrm>
              <a:prstGeom prst="rect">
                <a:avLst/>
              </a:prstGeom>
              <a:blipFill>
                <a:blip r:embed="rId15"/>
                <a:stretch>
                  <a:fillRect l="-26230" r="-6557" b="-3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3D59C04-C5A3-4910-B09C-D479D22D531C}"/>
                  </a:ext>
                </a:extLst>
              </p:cNvPr>
              <p:cNvSpPr txBox="1"/>
              <p:nvPr/>
            </p:nvSpPr>
            <p:spPr>
              <a:xfrm>
                <a:off x="7170542" y="5984906"/>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5</m:t>
                          </m:r>
                        </m:sub>
                      </m:sSub>
                    </m:oMath>
                  </m:oMathPara>
                </a14:m>
                <a:endParaRPr lang="en-US" sz="2200" dirty="0">
                  <a:solidFill>
                    <a:schemeClr val="tx1"/>
                  </a:solidFill>
                </a:endParaRPr>
              </a:p>
            </p:txBody>
          </p:sp>
        </mc:Choice>
        <mc:Fallback xmlns="">
          <p:sp>
            <p:nvSpPr>
              <p:cNvPr id="54" name="TextBox 53">
                <a:extLst>
                  <a:ext uri="{FF2B5EF4-FFF2-40B4-BE49-F238E27FC236}">
                    <a16:creationId xmlns:a16="http://schemas.microsoft.com/office/drawing/2014/main" id="{03D59C04-C5A3-4910-B09C-D479D22D531C}"/>
                  </a:ext>
                </a:extLst>
              </p:cNvPr>
              <p:cNvSpPr txBox="1">
                <a:spLocks noRot="1" noChangeAspect="1" noMove="1" noResize="1" noEditPoints="1" noAdjustHandles="1" noChangeArrowheads="1" noChangeShapeType="1" noTextEdit="1"/>
              </p:cNvSpPr>
              <p:nvPr/>
            </p:nvSpPr>
            <p:spPr>
              <a:xfrm>
                <a:off x="7170542" y="5984906"/>
                <a:ext cx="386836" cy="338554"/>
              </a:xfrm>
              <a:prstGeom prst="rect">
                <a:avLst/>
              </a:prstGeom>
              <a:blipFill>
                <a:blip r:embed="rId16"/>
                <a:stretch>
                  <a:fillRect l="-25000" r="-6250" b="-34545"/>
                </a:stretch>
              </a:blipFill>
            </p:spPr>
            <p:txBody>
              <a:bodyPr/>
              <a:lstStyle/>
              <a:p>
                <a:r>
                  <a:rPr lang="en-US">
                    <a:noFill/>
                  </a:rPr>
                  <a:t> </a:t>
                </a:r>
              </a:p>
            </p:txBody>
          </p:sp>
        </mc:Fallback>
      </mc:AlternateContent>
      <p:sp>
        <p:nvSpPr>
          <p:cNvPr id="55" name="TextBox 54">
            <a:extLst>
              <a:ext uri="{FF2B5EF4-FFF2-40B4-BE49-F238E27FC236}">
                <a16:creationId xmlns:a16="http://schemas.microsoft.com/office/drawing/2014/main" id="{152DBB6D-5D2D-4CD1-8F37-302B59E8A778}"/>
              </a:ext>
            </a:extLst>
          </p:cNvPr>
          <p:cNvSpPr txBox="1"/>
          <p:nvPr/>
        </p:nvSpPr>
        <p:spPr>
          <a:xfrm>
            <a:off x="5894539" y="5118919"/>
            <a:ext cx="1200714" cy="461665"/>
          </a:xfrm>
          <a:prstGeom prst="rect">
            <a:avLst/>
          </a:prstGeom>
          <a:noFill/>
        </p:spPr>
        <p:txBody>
          <a:bodyPr wrap="none" rtlCol="0">
            <a:spAutoFit/>
          </a:bodyPr>
          <a:lstStyle/>
          <a:p>
            <a:pPr algn="ctr"/>
            <a:r>
              <a:rPr lang="en-US" sz="2400" dirty="0">
                <a:solidFill>
                  <a:srgbClr val="F7004B"/>
                </a:solidFill>
              </a:rPr>
              <a:t>DTI = 30</a:t>
            </a:r>
          </a:p>
        </p:txBody>
      </p:sp>
      <p:sp>
        <p:nvSpPr>
          <p:cNvPr id="56" name="TextBox 55">
            <a:extLst>
              <a:ext uri="{FF2B5EF4-FFF2-40B4-BE49-F238E27FC236}">
                <a16:creationId xmlns:a16="http://schemas.microsoft.com/office/drawing/2014/main" id="{1F35FF94-0789-40DF-958A-819319C26FC6}"/>
              </a:ext>
            </a:extLst>
          </p:cNvPr>
          <p:cNvSpPr txBox="1"/>
          <p:nvPr/>
        </p:nvSpPr>
        <p:spPr>
          <a:xfrm>
            <a:off x="7217032" y="5398819"/>
            <a:ext cx="3490187" cy="461665"/>
          </a:xfrm>
          <a:prstGeom prst="rect">
            <a:avLst/>
          </a:prstGeom>
          <a:noFill/>
        </p:spPr>
        <p:txBody>
          <a:bodyPr wrap="none" rtlCol="0">
            <a:spAutoFit/>
          </a:bodyPr>
          <a:lstStyle/>
          <a:p>
            <a:pPr algn="ctr"/>
            <a:r>
              <a:rPr lang="en-US" sz="2400" dirty="0">
                <a:solidFill>
                  <a:srgbClr val="F7004B"/>
                </a:solidFill>
              </a:rPr>
              <a:t>Delinquent 10 months ago</a:t>
            </a:r>
          </a:p>
        </p:txBody>
      </p:sp>
      <p:sp>
        <p:nvSpPr>
          <p:cNvPr id="57" name="TextBox 56">
            <a:extLst>
              <a:ext uri="{FF2B5EF4-FFF2-40B4-BE49-F238E27FC236}">
                <a16:creationId xmlns:a16="http://schemas.microsoft.com/office/drawing/2014/main" id="{ADC14ECC-5CC2-4756-A0BB-7ECA7B8DD131}"/>
              </a:ext>
            </a:extLst>
          </p:cNvPr>
          <p:cNvSpPr txBox="1"/>
          <p:nvPr/>
        </p:nvSpPr>
        <p:spPr>
          <a:xfrm>
            <a:off x="5724248" y="6268009"/>
            <a:ext cx="3268395" cy="461665"/>
          </a:xfrm>
          <a:prstGeom prst="rect">
            <a:avLst/>
          </a:prstGeom>
          <a:noFill/>
        </p:spPr>
        <p:txBody>
          <a:bodyPr wrap="none" rtlCol="0">
            <a:spAutoFit/>
          </a:bodyPr>
          <a:lstStyle/>
          <a:p>
            <a:pPr algn="ctr"/>
            <a:r>
              <a:rPr lang="en-US" sz="2400" dirty="0">
                <a:solidFill>
                  <a:srgbClr val="F7004B"/>
                </a:solidFill>
              </a:rPr>
              <a:t>46 years of credit history</a:t>
            </a:r>
          </a:p>
        </p:txBody>
      </p:sp>
      <p:sp>
        <p:nvSpPr>
          <p:cNvPr id="58" name="TextBox 57">
            <a:extLst>
              <a:ext uri="{FF2B5EF4-FFF2-40B4-BE49-F238E27FC236}">
                <a16:creationId xmlns:a16="http://schemas.microsoft.com/office/drawing/2014/main" id="{8A6F609D-9659-47F2-BD91-7FB9A01FEC91}"/>
              </a:ext>
            </a:extLst>
          </p:cNvPr>
          <p:cNvSpPr txBox="1"/>
          <p:nvPr/>
        </p:nvSpPr>
        <p:spPr>
          <a:xfrm>
            <a:off x="1" y="2136025"/>
            <a:ext cx="12191999" cy="523220"/>
          </a:xfrm>
          <a:prstGeom prst="rect">
            <a:avLst/>
          </a:prstGeom>
          <a:noFill/>
        </p:spPr>
        <p:txBody>
          <a:bodyPr wrap="square" rtlCol="0">
            <a:spAutoFit/>
          </a:bodyPr>
          <a:lstStyle/>
          <a:p>
            <a:pPr algn="ctr"/>
            <a:r>
              <a:rPr lang="en-US" sz="2800" b="1" dirty="0"/>
              <a:t>The order matters!</a:t>
            </a:r>
          </a:p>
        </p:txBody>
      </p:sp>
      <p:sp>
        <p:nvSpPr>
          <p:cNvPr id="3" name="TextBox 2">
            <a:extLst>
              <a:ext uri="{FF2B5EF4-FFF2-40B4-BE49-F238E27FC236}">
                <a16:creationId xmlns:a16="http://schemas.microsoft.com/office/drawing/2014/main" id="{6AE5F79E-F4B9-45A4-B614-D889DC3E9133}"/>
              </a:ext>
            </a:extLst>
          </p:cNvPr>
          <p:cNvSpPr txBox="1"/>
          <p:nvPr/>
        </p:nvSpPr>
        <p:spPr>
          <a:xfrm>
            <a:off x="479484" y="6291018"/>
            <a:ext cx="1812227" cy="338554"/>
          </a:xfrm>
          <a:prstGeom prst="rect">
            <a:avLst/>
          </a:prstGeom>
          <a:noFill/>
        </p:spPr>
        <p:txBody>
          <a:bodyPr wrap="none" rtlCol="0">
            <a:spAutoFit/>
          </a:bodyPr>
          <a:lstStyle/>
          <a:p>
            <a:r>
              <a:rPr lang="en-US" sz="1600" dirty="0"/>
              <a:t>*</a:t>
            </a:r>
            <a:r>
              <a:rPr lang="en-US" sz="1600" dirty="0" err="1"/>
              <a:t>Janzing</a:t>
            </a:r>
            <a:r>
              <a:rPr lang="en-US" sz="1600" dirty="0"/>
              <a:t> et al. 2019</a:t>
            </a:r>
          </a:p>
        </p:txBody>
      </p:sp>
      <p:sp>
        <p:nvSpPr>
          <p:cNvPr id="60" name="TextBox 59">
            <a:extLst>
              <a:ext uri="{FF2B5EF4-FFF2-40B4-BE49-F238E27FC236}">
                <a16:creationId xmlns:a16="http://schemas.microsoft.com/office/drawing/2014/main" id="{16185194-7FB5-4E70-8FFF-483F115B23BE}"/>
              </a:ext>
            </a:extLst>
          </p:cNvPr>
          <p:cNvSpPr txBox="1"/>
          <p:nvPr/>
        </p:nvSpPr>
        <p:spPr>
          <a:xfrm>
            <a:off x="4800931" y="3590276"/>
            <a:ext cx="287258" cy="338554"/>
          </a:xfrm>
          <a:prstGeom prst="rect">
            <a:avLst/>
          </a:prstGeom>
          <a:noFill/>
        </p:spPr>
        <p:txBody>
          <a:bodyPr wrap="none" rtlCol="0">
            <a:spAutoFit/>
          </a:bodyPr>
          <a:lstStyle/>
          <a:p>
            <a:r>
              <a:rPr lang="en-US" sz="1600" dirty="0"/>
              <a:t>*</a:t>
            </a:r>
          </a:p>
        </p:txBody>
      </p:sp>
    </p:spTree>
    <p:extLst>
      <p:ext uri="{BB962C8B-B14F-4D97-AF65-F5344CB8AC3E}">
        <p14:creationId xmlns:p14="http://schemas.microsoft.com/office/powerpoint/2010/main" val="271678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5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42"/>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4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43"/>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56"/>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45"/>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47"/>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46"/>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40"/>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48"/>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50"/>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49"/>
                                        </p:tgtEl>
                                        <p:attrNameLst>
                                          <p:attrName>style.visibility</p:attrName>
                                        </p:attrNameLst>
                                      </p:cBhvr>
                                      <p:to>
                                        <p:strVal val="hidden"/>
                                      </p:to>
                                    </p:set>
                                  </p:childTnLst>
                                </p:cTn>
                              </p:par>
                              <p:par>
                                <p:cTn id="107" presetID="1" presetClass="entr" presetSubtype="0"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4"/>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4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2" nodeType="clickEffect">
                                  <p:stCondLst>
                                    <p:cond delay="0"/>
                                  </p:stCondLst>
                                  <p:childTnLst>
                                    <p:set>
                                      <p:cBhvr>
                                        <p:cTn id="1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p:bldP spid="28" grpId="0"/>
      <p:bldP spid="31" grpId="0"/>
      <p:bldP spid="31" grpId="1"/>
      <p:bldP spid="33" grpId="0"/>
      <p:bldP spid="33" grpId="1"/>
      <p:bldP spid="35" grpId="0"/>
      <p:bldP spid="35" grpId="1"/>
      <p:bldP spid="36" grpId="0"/>
      <p:bldP spid="40" grpId="0"/>
      <p:bldP spid="40" grpId="1"/>
      <p:bldP spid="40" grpId="2"/>
      <p:bldP spid="43" grpId="0"/>
      <p:bldP spid="43" grpId="1"/>
      <p:bldP spid="44" grpId="0"/>
      <p:bldP spid="44" grpId="1"/>
      <p:bldP spid="46" grpId="0"/>
      <p:bldP spid="46" grpId="1"/>
      <p:bldP spid="47" grpId="0"/>
      <p:bldP spid="47" grpId="1"/>
      <p:bldP spid="49" grpId="0"/>
      <p:bldP spid="49" grpId="1"/>
      <p:bldP spid="50" grpId="0"/>
      <p:bldP spid="50" grpId="1"/>
      <p:bldP spid="51" grpId="0"/>
      <p:bldP spid="52" grpId="0"/>
      <p:bldP spid="53" grpId="0"/>
      <p:bldP spid="54" grpId="0"/>
      <p:bldP spid="55" grpId="0"/>
      <p:bldP spid="55" grpId="1"/>
      <p:bldP spid="56" grpId="0"/>
      <p:bldP spid="56" grpId="1"/>
      <p:bldP spid="57" grpId="0"/>
      <p:bldP spid="58" grpId="0"/>
      <p:bldP spid="3" grpId="0"/>
      <p:bldP spid="3" grpId="1"/>
      <p:bldP spid="60" grpId="0"/>
      <p:bldP spid="6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364FD863-39F2-0244-B8C2-644E5D96AAF3}" type="slidenum">
              <a:rPr lang="en-US" smtClean="0"/>
              <a:t>8</a:t>
            </a:fld>
            <a:endParaRPr lang="en-US" dirty="0"/>
          </a:p>
        </p:txBody>
      </p:sp>
      <p:sp>
        <p:nvSpPr>
          <p:cNvPr id="18" name="Rectangle 17"/>
          <p:cNvSpPr/>
          <p:nvPr/>
        </p:nvSpPr>
        <p:spPr>
          <a:xfrm>
            <a:off x="8259077" y="5197377"/>
            <a:ext cx="703049" cy="384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1" name="Straight Arrow Connector 10"/>
          <p:cNvCxnSpPr/>
          <p:nvPr/>
        </p:nvCxnSpPr>
        <p:spPr>
          <a:xfrm>
            <a:off x="2633446"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448056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85800"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132812"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F11A346-85E8-41D9-B6D5-E7726DC79148}"/>
                  </a:ext>
                </a:extLst>
              </p:cNvPr>
              <p:cNvSpPr txBox="1"/>
              <p:nvPr/>
            </p:nvSpPr>
            <p:spPr>
              <a:xfrm>
                <a:off x="2075905" y="3683046"/>
                <a:ext cx="1037785"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𝐸</m:t>
                      </m:r>
                      <m:r>
                        <a:rPr lang="en-US" sz="2200" b="0" i="1" smtClean="0">
                          <a:latin typeface="Cambria Math" panose="02040503050406030204" pitchFamily="18" charset="0"/>
                        </a:rPr>
                        <m:t>[</m:t>
                      </m:r>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𝑋</m:t>
                          </m:r>
                        </m:e>
                      </m:d>
                      <m:r>
                        <a:rPr lang="en-US" sz="2200" b="0" i="1" smtClean="0">
                          <a:latin typeface="Cambria Math" panose="02040503050406030204" pitchFamily="18" charset="0"/>
                        </a:rPr>
                        <m:t>]</m:t>
                      </m:r>
                    </m:oMath>
                  </m:oMathPara>
                </a14:m>
                <a:endParaRPr lang="en-US" sz="2200" dirty="0"/>
              </a:p>
            </p:txBody>
          </p:sp>
        </mc:Choice>
        <mc:Fallback xmlns="">
          <p:sp>
            <p:nvSpPr>
              <p:cNvPr id="2" name="TextBox 1">
                <a:extLst>
                  <a:ext uri="{FF2B5EF4-FFF2-40B4-BE49-F238E27FC236}">
                    <a16:creationId xmlns:a16="http://schemas.microsoft.com/office/drawing/2014/main" id="{8F11A346-85E8-41D9-B6D5-E7726DC79148}"/>
                  </a:ext>
                </a:extLst>
              </p:cNvPr>
              <p:cNvSpPr txBox="1">
                <a:spLocks noRot="1" noChangeAspect="1" noMove="1" noResize="1" noEditPoints="1" noAdjustHandles="1" noChangeArrowheads="1" noChangeShapeType="1" noTextEdit="1"/>
              </p:cNvSpPr>
              <p:nvPr/>
            </p:nvSpPr>
            <p:spPr>
              <a:xfrm>
                <a:off x="2075905" y="3683046"/>
                <a:ext cx="1037785" cy="338554"/>
              </a:xfrm>
              <a:prstGeom prst="rect">
                <a:avLst/>
              </a:prstGeom>
              <a:blipFill>
                <a:blip r:embed="rId3"/>
                <a:stretch>
                  <a:fillRect l="-5882" t="-1786" r="-9412"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1D83E21-5B36-4E43-A2C2-1DC9F098C25B}"/>
                  </a:ext>
                </a:extLst>
              </p:cNvPr>
              <p:cNvSpPr txBox="1"/>
              <p:nvPr/>
            </p:nvSpPr>
            <p:spPr>
              <a:xfrm>
                <a:off x="8822035" y="3683046"/>
                <a:ext cx="621260"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e>
                      </m:d>
                    </m:oMath>
                  </m:oMathPara>
                </a14:m>
                <a:endParaRPr lang="en-US" sz="2200" dirty="0"/>
              </a:p>
            </p:txBody>
          </p:sp>
        </mc:Choice>
        <mc:Fallback xmlns="">
          <p:sp>
            <p:nvSpPr>
              <p:cNvPr id="23" name="TextBox 22">
                <a:extLst>
                  <a:ext uri="{FF2B5EF4-FFF2-40B4-BE49-F238E27FC236}">
                    <a16:creationId xmlns:a16="http://schemas.microsoft.com/office/drawing/2014/main" id="{91D83E21-5B36-4E43-A2C2-1DC9F098C25B}"/>
                  </a:ext>
                </a:extLst>
              </p:cNvPr>
              <p:cNvSpPr txBox="1">
                <a:spLocks noRot="1" noChangeAspect="1" noMove="1" noResize="1" noEditPoints="1" noAdjustHandles="1" noChangeArrowheads="1" noChangeShapeType="1" noTextEdit="1"/>
              </p:cNvSpPr>
              <p:nvPr/>
            </p:nvSpPr>
            <p:spPr>
              <a:xfrm>
                <a:off x="8822035" y="3683046"/>
                <a:ext cx="621260" cy="338554"/>
              </a:xfrm>
              <a:prstGeom prst="rect">
                <a:avLst/>
              </a:prstGeom>
              <a:blipFill>
                <a:blip r:embed="rId4"/>
                <a:stretch>
                  <a:fillRect l="-14706"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EA628CA-A098-4D10-9B6F-F6C1F4061201}"/>
                  </a:ext>
                </a:extLst>
              </p:cNvPr>
              <p:cNvSpPr txBox="1"/>
              <p:nvPr/>
            </p:nvSpPr>
            <p:spPr>
              <a:xfrm>
                <a:off x="575994" y="3778522"/>
                <a:ext cx="219612"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0</m:t>
                      </m:r>
                    </m:oMath>
                  </m:oMathPara>
                </a14:m>
                <a:endParaRPr lang="en-US" sz="2200" dirty="0"/>
              </a:p>
            </p:txBody>
          </p:sp>
        </mc:Choice>
        <mc:Fallback xmlns="">
          <p:sp>
            <p:nvSpPr>
              <p:cNvPr id="24" name="TextBox 23">
                <a:extLst>
                  <a:ext uri="{FF2B5EF4-FFF2-40B4-BE49-F238E27FC236}">
                    <a16:creationId xmlns:a16="http://schemas.microsoft.com/office/drawing/2014/main" id="{4EA628CA-A098-4D10-9B6F-F6C1F4061201}"/>
                  </a:ext>
                </a:extLst>
              </p:cNvPr>
              <p:cNvSpPr txBox="1">
                <a:spLocks noRot="1" noChangeAspect="1" noMove="1" noResize="1" noEditPoints="1" noAdjustHandles="1" noChangeArrowheads="1" noChangeShapeType="1" noTextEdit="1"/>
              </p:cNvSpPr>
              <p:nvPr/>
            </p:nvSpPr>
            <p:spPr>
              <a:xfrm>
                <a:off x="575994" y="3778522"/>
                <a:ext cx="219612" cy="338554"/>
              </a:xfrm>
              <a:prstGeom prst="rect">
                <a:avLst/>
              </a:prstGeom>
              <a:blipFill>
                <a:blip r:embed="rId5"/>
                <a:stretch>
                  <a:fillRect l="-29730" r="-24324" b="-7273"/>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490A53AD-0662-40A5-96D4-83FF43E2A1B5}"/>
              </a:ext>
            </a:extLst>
          </p:cNvPr>
          <p:cNvGrpSpPr/>
          <p:nvPr/>
        </p:nvGrpSpPr>
        <p:grpSpPr>
          <a:xfrm>
            <a:off x="1034287" y="4417120"/>
            <a:ext cx="172528" cy="115020"/>
            <a:chOff x="1109887" y="4408120"/>
            <a:chExt cx="172528" cy="115020"/>
          </a:xfrm>
        </p:grpSpPr>
        <p:cxnSp>
          <p:nvCxnSpPr>
            <p:cNvPr id="26" name="Straight Connector 25">
              <a:extLst>
                <a:ext uri="{FF2B5EF4-FFF2-40B4-BE49-F238E27FC236}">
                  <a16:creationId xmlns:a16="http://schemas.microsoft.com/office/drawing/2014/main" id="{B4AA384E-D080-41EE-B8F8-32E3CCCD4854}"/>
                </a:ext>
              </a:extLst>
            </p:cNvPr>
            <p:cNvCxnSpPr/>
            <p:nvPr/>
          </p:nvCxnSpPr>
          <p:spPr>
            <a:xfrm flipH="1">
              <a:off x="1138641" y="4408120"/>
              <a:ext cx="115019" cy="11501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1E48F3-70EF-4F33-B69F-7080F21399C5}"/>
                </a:ext>
              </a:extLst>
            </p:cNvPr>
            <p:cNvCxnSpPr/>
            <p:nvPr/>
          </p:nvCxnSpPr>
          <p:spPr>
            <a:xfrm flipH="1">
              <a:off x="1109887" y="4408121"/>
              <a:ext cx="115019" cy="115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0E1413-39A6-4F34-A38C-B507EEF1B043}"/>
                </a:ext>
              </a:extLst>
            </p:cNvPr>
            <p:cNvCxnSpPr/>
            <p:nvPr/>
          </p:nvCxnSpPr>
          <p:spPr>
            <a:xfrm flipH="1">
              <a:off x="1167396" y="4408121"/>
              <a:ext cx="115019" cy="115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a:extLst>
              <a:ext uri="{FF2B5EF4-FFF2-40B4-BE49-F238E27FC236}">
                <a16:creationId xmlns:a16="http://schemas.microsoft.com/office/drawing/2014/main" id="{3371CE2E-2114-45A8-A498-63ABD014A88F}"/>
              </a:ext>
            </a:extLst>
          </p:cNvPr>
          <p:cNvCxnSpPr>
            <a:cxnSpLocks/>
          </p:cNvCxnSpPr>
          <p:nvPr/>
        </p:nvCxnSpPr>
        <p:spPr>
          <a:xfrm>
            <a:off x="701039" y="4724400"/>
            <a:ext cx="1950721"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A39E03C-8773-4BE3-B544-C73842296C66}"/>
                  </a:ext>
                </a:extLst>
              </p:cNvPr>
              <p:cNvSpPr txBox="1"/>
              <p:nvPr/>
            </p:nvSpPr>
            <p:spPr>
              <a:xfrm>
                <a:off x="1489729" y="4812013"/>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0</m:t>
                          </m:r>
                        </m:sub>
                      </m:sSub>
                    </m:oMath>
                  </m:oMathPara>
                </a14:m>
                <a:endParaRPr lang="en-US" sz="2200" dirty="0">
                  <a:solidFill>
                    <a:schemeClr val="tx1"/>
                  </a:solidFill>
                </a:endParaRPr>
              </a:p>
            </p:txBody>
          </p:sp>
        </mc:Choice>
        <mc:Fallback xmlns="">
          <p:sp>
            <p:nvSpPr>
              <p:cNvPr id="29" name="TextBox 28">
                <a:extLst>
                  <a:ext uri="{FF2B5EF4-FFF2-40B4-BE49-F238E27FC236}">
                    <a16:creationId xmlns:a16="http://schemas.microsoft.com/office/drawing/2014/main" id="{1A39E03C-8773-4BE3-B544-C73842296C66}"/>
                  </a:ext>
                </a:extLst>
              </p:cNvPr>
              <p:cNvSpPr txBox="1">
                <a:spLocks noRot="1" noChangeAspect="1" noMove="1" noResize="1" noEditPoints="1" noAdjustHandles="1" noChangeArrowheads="1" noChangeShapeType="1" noTextEdit="1"/>
              </p:cNvSpPr>
              <p:nvPr/>
            </p:nvSpPr>
            <p:spPr>
              <a:xfrm>
                <a:off x="1489729" y="4812013"/>
                <a:ext cx="386836" cy="338554"/>
              </a:xfrm>
              <a:prstGeom prst="rect">
                <a:avLst/>
              </a:prstGeom>
              <a:blipFill>
                <a:blip r:embed="rId6"/>
                <a:stretch>
                  <a:fillRect l="-25000" r="-6250" b="-32143"/>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7B09019B-DC9D-4F76-8110-DBE5406373ED}"/>
              </a:ext>
            </a:extLst>
          </p:cNvPr>
          <p:cNvCxnSpPr>
            <a:cxnSpLocks/>
          </p:cNvCxnSpPr>
          <p:nvPr/>
        </p:nvCxnSpPr>
        <p:spPr>
          <a:xfrm>
            <a:off x="2651760" y="4932897"/>
            <a:ext cx="2276856"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578F0C7-F97C-45A6-9B93-23E0374825FB}"/>
                  </a:ext>
                </a:extLst>
              </p:cNvPr>
              <p:cNvSpPr txBox="1"/>
              <p:nvPr/>
            </p:nvSpPr>
            <p:spPr>
              <a:xfrm>
                <a:off x="3503958" y="5028100"/>
                <a:ext cx="380297"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1</m:t>
                          </m:r>
                        </m:sub>
                      </m:sSub>
                    </m:oMath>
                  </m:oMathPara>
                </a14:m>
                <a:endParaRPr lang="en-US" sz="2200" dirty="0">
                  <a:solidFill>
                    <a:schemeClr val="tx1"/>
                  </a:solidFill>
                </a:endParaRPr>
              </a:p>
            </p:txBody>
          </p:sp>
        </mc:Choice>
        <mc:Fallback xmlns="">
          <p:sp>
            <p:nvSpPr>
              <p:cNvPr id="36" name="TextBox 35">
                <a:extLst>
                  <a:ext uri="{FF2B5EF4-FFF2-40B4-BE49-F238E27FC236}">
                    <a16:creationId xmlns:a16="http://schemas.microsoft.com/office/drawing/2014/main" id="{D578F0C7-F97C-45A6-9B93-23E0374825FB}"/>
                  </a:ext>
                </a:extLst>
              </p:cNvPr>
              <p:cNvSpPr txBox="1">
                <a:spLocks noRot="1" noChangeAspect="1" noMove="1" noResize="1" noEditPoints="1" noAdjustHandles="1" noChangeArrowheads="1" noChangeShapeType="1" noTextEdit="1"/>
              </p:cNvSpPr>
              <p:nvPr/>
            </p:nvSpPr>
            <p:spPr>
              <a:xfrm>
                <a:off x="3503958" y="5028100"/>
                <a:ext cx="380297" cy="338554"/>
              </a:xfrm>
              <a:prstGeom prst="rect">
                <a:avLst/>
              </a:prstGeom>
              <a:blipFill>
                <a:blip r:embed="rId7"/>
                <a:stretch>
                  <a:fillRect l="-25806" r="-6452" b="-34545"/>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5E454795-E2BA-4DF9-93DF-4B349E10E52C}"/>
              </a:ext>
            </a:extLst>
          </p:cNvPr>
          <p:cNvCxnSpPr/>
          <p:nvPr/>
        </p:nvCxnSpPr>
        <p:spPr>
          <a:xfrm>
            <a:off x="4916687" y="4719099"/>
            <a:ext cx="3227832"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A79C9A7-A022-4E6F-BD59-7A1F21F8D17E}"/>
              </a:ext>
            </a:extLst>
          </p:cNvPr>
          <p:cNvCxnSpPr/>
          <p:nvPr/>
        </p:nvCxnSpPr>
        <p:spPr>
          <a:xfrm>
            <a:off x="8134378" y="4932897"/>
            <a:ext cx="1636776"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83B3E14-219A-4A60-BE6A-AF4A3BEDDB96}"/>
              </a:ext>
            </a:extLst>
          </p:cNvPr>
          <p:cNvCxnSpPr/>
          <p:nvPr/>
        </p:nvCxnSpPr>
        <p:spPr>
          <a:xfrm>
            <a:off x="9035675" y="5448242"/>
            <a:ext cx="713232" cy="0"/>
          </a:xfrm>
          <a:prstGeom prst="straightConnector1">
            <a:avLst/>
          </a:prstGeom>
          <a:ln w="44450">
            <a:solidFill>
              <a:srgbClr val="0089FA"/>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DA25762-BDE7-47BF-A94F-1CACEC207747}"/>
              </a:ext>
            </a:extLst>
          </p:cNvPr>
          <p:cNvSpPr txBox="1"/>
          <p:nvPr/>
        </p:nvSpPr>
        <p:spPr>
          <a:xfrm>
            <a:off x="7195043" y="6319753"/>
            <a:ext cx="3681264" cy="461665"/>
          </a:xfrm>
          <a:prstGeom prst="rect">
            <a:avLst/>
          </a:prstGeom>
          <a:noFill/>
        </p:spPr>
        <p:txBody>
          <a:bodyPr wrap="none" rtlCol="0">
            <a:spAutoFit/>
          </a:bodyPr>
          <a:lstStyle/>
          <a:p>
            <a:r>
              <a:rPr lang="en-US" sz="2400" dirty="0">
                <a:solidFill>
                  <a:srgbClr val="F7004B"/>
                </a:solidFill>
              </a:rPr>
              <a:t>No recent account openings</a:t>
            </a:r>
          </a:p>
        </p:txBody>
      </p:sp>
      <p:cxnSp>
        <p:nvCxnSpPr>
          <p:cNvPr id="41" name="Straight Arrow Connector 40">
            <a:extLst>
              <a:ext uri="{FF2B5EF4-FFF2-40B4-BE49-F238E27FC236}">
                <a16:creationId xmlns:a16="http://schemas.microsoft.com/office/drawing/2014/main" id="{512B2776-A0CE-4DF7-8117-B5A21848B5E0}"/>
              </a:ext>
            </a:extLst>
          </p:cNvPr>
          <p:cNvCxnSpPr/>
          <p:nvPr/>
        </p:nvCxnSpPr>
        <p:spPr>
          <a:xfrm>
            <a:off x="9108589" y="5933050"/>
            <a:ext cx="27432"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D2571C3-65A2-4EF8-AF5D-A3C04AD57C91}"/>
                  </a:ext>
                </a:extLst>
              </p:cNvPr>
              <p:cNvSpPr txBox="1"/>
              <p:nvPr/>
            </p:nvSpPr>
            <p:spPr>
              <a:xfrm>
                <a:off x="6340454" y="4804221"/>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2</m:t>
                          </m:r>
                        </m:sub>
                      </m:sSub>
                    </m:oMath>
                  </m:oMathPara>
                </a14:m>
                <a:endParaRPr lang="en-US" sz="2200" dirty="0">
                  <a:solidFill>
                    <a:schemeClr val="tx1"/>
                  </a:solidFill>
                </a:endParaRPr>
              </a:p>
            </p:txBody>
          </p:sp>
        </mc:Choice>
        <mc:Fallback xmlns="">
          <p:sp>
            <p:nvSpPr>
              <p:cNvPr id="51" name="TextBox 50">
                <a:extLst>
                  <a:ext uri="{FF2B5EF4-FFF2-40B4-BE49-F238E27FC236}">
                    <a16:creationId xmlns:a16="http://schemas.microsoft.com/office/drawing/2014/main" id="{6D2571C3-65A2-4EF8-AF5D-A3C04AD57C91}"/>
                  </a:ext>
                </a:extLst>
              </p:cNvPr>
              <p:cNvSpPr txBox="1">
                <a:spLocks noRot="1" noChangeAspect="1" noMove="1" noResize="1" noEditPoints="1" noAdjustHandles="1" noChangeArrowheads="1" noChangeShapeType="1" noTextEdit="1"/>
              </p:cNvSpPr>
              <p:nvPr/>
            </p:nvSpPr>
            <p:spPr>
              <a:xfrm>
                <a:off x="6340454" y="4804221"/>
                <a:ext cx="386836" cy="338554"/>
              </a:xfrm>
              <a:prstGeom prst="rect">
                <a:avLst/>
              </a:prstGeom>
              <a:blipFill>
                <a:blip r:embed="rId8"/>
                <a:stretch>
                  <a:fillRect l="-25000" r="-6250" b="-32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6C334044-3BE0-4B8A-9A3C-B8DCC6F8A6FD}"/>
                  </a:ext>
                </a:extLst>
              </p:cNvPr>
              <p:cNvSpPr txBox="1"/>
              <p:nvPr/>
            </p:nvSpPr>
            <p:spPr>
              <a:xfrm>
                <a:off x="8768708" y="4972458"/>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3</m:t>
                          </m:r>
                        </m:sub>
                      </m:sSub>
                    </m:oMath>
                  </m:oMathPara>
                </a14:m>
                <a:endParaRPr lang="en-US" sz="2200" dirty="0">
                  <a:solidFill>
                    <a:schemeClr val="tx1"/>
                  </a:solidFill>
                </a:endParaRPr>
              </a:p>
            </p:txBody>
          </p:sp>
        </mc:Choice>
        <mc:Fallback xmlns="">
          <p:sp>
            <p:nvSpPr>
              <p:cNvPr id="52" name="TextBox 51">
                <a:extLst>
                  <a:ext uri="{FF2B5EF4-FFF2-40B4-BE49-F238E27FC236}">
                    <a16:creationId xmlns:a16="http://schemas.microsoft.com/office/drawing/2014/main" id="{6C334044-3BE0-4B8A-9A3C-B8DCC6F8A6FD}"/>
                  </a:ext>
                </a:extLst>
              </p:cNvPr>
              <p:cNvSpPr txBox="1">
                <a:spLocks noRot="1" noChangeAspect="1" noMove="1" noResize="1" noEditPoints="1" noAdjustHandles="1" noChangeArrowheads="1" noChangeShapeType="1" noTextEdit="1"/>
              </p:cNvSpPr>
              <p:nvPr/>
            </p:nvSpPr>
            <p:spPr>
              <a:xfrm>
                <a:off x="8768708" y="4972458"/>
                <a:ext cx="386836" cy="338554"/>
              </a:xfrm>
              <a:prstGeom prst="rect">
                <a:avLst/>
              </a:prstGeom>
              <a:blipFill>
                <a:blip r:embed="rId9"/>
                <a:stretch>
                  <a:fillRect l="-25000" r="-6250" b="-3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F4D06A4-9EC4-4ED9-AE0F-C0B5755C9A2A}"/>
                  </a:ext>
                </a:extLst>
              </p:cNvPr>
              <p:cNvSpPr txBox="1"/>
              <p:nvPr/>
            </p:nvSpPr>
            <p:spPr>
              <a:xfrm>
                <a:off x="8920685" y="5986023"/>
                <a:ext cx="375808"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4</m:t>
                          </m:r>
                        </m:sub>
                      </m:sSub>
                    </m:oMath>
                  </m:oMathPara>
                </a14:m>
                <a:endParaRPr lang="en-US" sz="2200" dirty="0">
                  <a:solidFill>
                    <a:schemeClr val="tx1"/>
                  </a:solidFill>
                </a:endParaRPr>
              </a:p>
            </p:txBody>
          </p:sp>
        </mc:Choice>
        <mc:Fallback xmlns="">
          <p:sp>
            <p:nvSpPr>
              <p:cNvPr id="53" name="TextBox 52">
                <a:extLst>
                  <a:ext uri="{FF2B5EF4-FFF2-40B4-BE49-F238E27FC236}">
                    <a16:creationId xmlns:a16="http://schemas.microsoft.com/office/drawing/2014/main" id="{3F4D06A4-9EC4-4ED9-AE0F-C0B5755C9A2A}"/>
                  </a:ext>
                </a:extLst>
              </p:cNvPr>
              <p:cNvSpPr txBox="1">
                <a:spLocks noRot="1" noChangeAspect="1" noMove="1" noResize="1" noEditPoints="1" noAdjustHandles="1" noChangeArrowheads="1" noChangeShapeType="1" noTextEdit="1"/>
              </p:cNvSpPr>
              <p:nvPr/>
            </p:nvSpPr>
            <p:spPr>
              <a:xfrm>
                <a:off x="8920685" y="5986023"/>
                <a:ext cx="375808" cy="338554"/>
              </a:xfrm>
              <a:prstGeom prst="rect">
                <a:avLst/>
              </a:prstGeom>
              <a:blipFill>
                <a:blip r:embed="rId10"/>
                <a:stretch>
                  <a:fillRect l="-25806" r="-4839" b="-3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3D59C04-C5A3-4910-B09C-D479D22D531C}"/>
                  </a:ext>
                </a:extLst>
              </p:cNvPr>
              <p:cNvSpPr txBox="1"/>
              <p:nvPr/>
            </p:nvSpPr>
            <p:spPr>
              <a:xfrm>
                <a:off x="9249877" y="5028100"/>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5</m:t>
                          </m:r>
                        </m:sub>
                      </m:sSub>
                    </m:oMath>
                  </m:oMathPara>
                </a14:m>
                <a:endParaRPr lang="en-US" sz="2200" dirty="0">
                  <a:solidFill>
                    <a:schemeClr val="tx1"/>
                  </a:solidFill>
                </a:endParaRPr>
              </a:p>
            </p:txBody>
          </p:sp>
        </mc:Choice>
        <mc:Fallback xmlns="">
          <p:sp>
            <p:nvSpPr>
              <p:cNvPr id="54" name="TextBox 53">
                <a:extLst>
                  <a:ext uri="{FF2B5EF4-FFF2-40B4-BE49-F238E27FC236}">
                    <a16:creationId xmlns:a16="http://schemas.microsoft.com/office/drawing/2014/main" id="{03D59C04-C5A3-4910-B09C-D479D22D531C}"/>
                  </a:ext>
                </a:extLst>
              </p:cNvPr>
              <p:cNvSpPr txBox="1">
                <a:spLocks noRot="1" noChangeAspect="1" noMove="1" noResize="1" noEditPoints="1" noAdjustHandles="1" noChangeArrowheads="1" noChangeShapeType="1" noTextEdit="1"/>
              </p:cNvSpPr>
              <p:nvPr/>
            </p:nvSpPr>
            <p:spPr>
              <a:xfrm>
                <a:off x="9249877" y="5028100"/>
                <a:ext cx="386836" cy="338554"/>
              </a:xfrm>
              <a:prstGeom prst="rect">
                <a:avLst/>
              </a:prstGeom>
              <a:blipFill>
                <a:blip r:embed="rId11"/>
                <a:stretch>
                  <a:fillRect l="-25000" r="-6250" b="-34545"/>
                </a:stretch>
              </a:blipFill>
            </p:spPr>
            <p:txBody>
              <a:bodyPr/>
              <a:lstStyle/>
              <a:p>
                <a:r>
                  <a:rPr lang="en-US">
                    <a:noFill/>
                  </a:rPr>
                  <a:t> </a:t>
                </a:r>
              </a:p>
            </p:txBody>
          </p:sp>
        </mc:Fallback>
      </mc:AlternateContent>
      <p:sp>
        <p:nvSpPr>
          <p:cNvPr id="57" name="TextBox 56">
            <a:extLst>
              <a:ext uri="{FF2B5EF4-FFF2-40B4-BE49-F238E27FC236}">
                <a16:creationId xmlns:a16="http://schemas.microsoft.com/office/drawing/2014/main" id="{ADC14ECC-5CC2-4756-A0BB-7ECA7B8DD131}"/>
              </a:ext>
            </a:extLst>
          </p:cNvPr>
          <p:cNvSpPr txBox="1"/>
          <p:nvPr/>
        </p:nvSpPr>
        <p:spPr>
          <a:xfrm>
            <a:off x="7607912" y="5463077"/>
            <a:ext cx="3268395" cy="461665"/>
          </a:xfrm>
          <a:prstGeom prst="rect">
            <a:avLst/>
          </a:prstGeom>
          <a:noFill/>
        </p:spPr>
        <p:txBody>
          <a:bodyPr wrap="none" rtlCol="0">
            <a:spAutoFit/>
          </a:bodyPr>
          <a:lstStyle/>
          <a:p>
            <a:pPr algn="ctr"/>
            <a:r>
              <a:rPr lang="en-US" sz="2400" dirty="0">
                <a:solidFill>
                  <a:srgbClr val="0089FA"/>
                </a:solidFill>
              </a:rPr>
              <a:t>46 years of credit history</a:t>
            </a:r>
          </a:p>
        </p:txBody>
      </p:sp>
      <p:sp>
        <p:nvSpPr>
          <p:cNvPr id="50" name="TextBox 49">
            <a:extLst>
              <a:ext uri="{FF2B5EF4-FFF2-40B4-BE49-F238E27FC236}">
                <a16:creationId xmlns:a16="http://schemas.microsoft.com/office/drawing/2014/main" id="{C8453328-5765-42BC-BDA2-32CDABB43E19}"/>
              </a:ext>
            </a:extLst>
          </p:cNvPr>
          <p:cNvSpPr txBox="1"/>
          <p:nvPr/>
        </p:nvSpPr>
        <p:spPr>
          <a:xfrm>
            <a:off x="1" y="2136025"/>
            <a:ext cx="12191999" cy="523220"/>
          </a:xfrm>
          <a:prstGeom prst="rect">
            <a:avLst/>
          </a:prstGeom>
          <a:noFill/>
        </p:spPr>
        <p:txBody>
          <a:bodyPr wrap="square" rtlCol="0">
            <a:spAutoFit/>
          </a:bodyPr>
          <a:lstStyle/>
          <a:p>
            <a:pPr algn="ctr"/>
            <a:r>
              <a:rPr lang="en-US" sz="2800" b="1" dirty="0"/>
              <a:t>The order matters!</a:t>
            </a:r>
          </a:p>
        </p:txBody>
      </p:sp>
      <p:pic>
        <p:nvPicPr>
          <p:cNvPr id="55" name="Picture 54">
            <a:extLst>
              <a:ext uri="{FF2B5EF4-FFF2-40B4-BE49-F238E27FC236}">
                <a16:creationId xmlns:a16="http://schemas.microsoft.com/office/drawing/2014/main" id="{099C3C27-10F9-44F8-BD20-76E72036782F}"/>
              </a:ext>
            </a:extLst>
          </p:cNvPr>
          <p:cNvPicPr>
            <a:picLocks noChangeAspect="1"/>
          </p:cNvPicPr>
          <p:nvPr/>
        </p:nvPicPr>
        <p:blipFill>
          <a:blip r:embed="rId12"/>
          <a:stretch>
            <a:fillRect/>
          </a:stretch>
        </p:blipFill>
        <p:spPr>
          <a:xfrm>
            <a:off x="8144519" y="775223"/>
            <a:ext cx="3473641" cy="2312665"/>
          </a:xfrm>
          <a:prstGeom prst="rect">
            <a:avLst/>
          </a:prstGeom>
        </p:spPr>
      </p:pic>
      <p:sp>
        <p:nvSpPr>
          <p:cNvPr id="56" name="TextBox 55">
            <a:extLst>
              <a:ext uri="{FF2B5EF4-FFF2-40B4-BE49-F238E27FC236}">
                <a16:creationId xmlns:a16="http://schemas.microsoft.com/office/drawing/2014/main" id="{D7AD2B1B-8106-4705-A0E9-B6BA525904DA}"/>
              </a:ext>
            </a:extLst>
          </p:cNvPr>
          <p:cNvSpPr txBox="1"/>
          <p:nvPr/>
        </p:nvSpPr>
        <p:spPr>
          <a:xfrm>
            <a:off x="8468097" y="3193546"/>
            <a:ext cx="3005887" cy="523220"/>
          </a:xfrm>
          <a:prstGeom prst="rect">
            <a:avLst/>
          </a:prstGeom>
          <a:noFill/>
        </p:spPr>
        <p:txBody>
          <a:bodyPr wrap="none" rtlCol="0">
            <a:spAutoFit/>
          </a:bodyPr>
          <a:lstStyle/>
          <a:p>
            <a:r>
              <a:rPr lang="en-US" sz="2800" dirty="0"/>
              <a:t>Nobel Prize in 2012</a:t>
            </a:r>
          </a:p>
        </p:txBody>
      </p:sp>
      <p:sp>
        <p:nvSpPr>
          <p:cNvPr id="58" name="TextBox 57">
            <a:extLst>
              <a:ext uri="{FF2B5EF4-FFF2-40B4-BE49-F238E27FC236}">
                <a16:creationId xmlns:a16="http://schemas.microsoft.com/office/drawing/2014/main" id="{E6CC1338-4CD1-4F37-BAE7-4D4EE2C52AC4}"/>
              </a:ext>
            </a:extLst>
          </p:cNvPr>
          <p:cNvSpPr txBox="1"/>
          <p:nvPr/>
        </p:nvSpPr>
        <p:spPr>
          <a:xfrm>
            <a:off x="8840041" y="201890"/>
            <a:ext cx="2169184" cy="523220"/>
          </a:xfrm>
          <a:prstGeom prst="rect">
            <a:avLst/>
          </a:prstGeom>
          <a:noFill/>
        </p:spPr>
        <p:txBody>
          <a:bodyPr wrap="none" rtlCol="0">
            <a:spAutoFit/>
          </a:bodyPr>
          <a:lstStyle/>
          <a:p>
            <a:r>
              <a:rPr lang="en-US" sz="2800" dirty="0"/>
              <a:t>Lloyd Shapley</a:t>
            </a:r>
          </a:p>
        </p:txBody>
      </p:sp>
      <p:pic>
        <p:nvPicPr>
          <p:cNvPr id="59" name="Picture 58">
            <a:extLst>
              <a:ext uri="{FF2B5EF4-FFF2-40B4-BE49-F238E27FC236}">
                <a16:creationId xmlns:a16="http://schemas.microsoft.com/office/drawing/2014/main" id="{AE238A01-6F10-4264-AAEB-2A8743B5863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71953" y="1948737"/>
            <a:ext cx="767281" cy="1012945"/>
          </a:xfrm>
          <a:prstGeom prst="rect">
            <a:avLst/>
          </a:prstGeom>
        </p:spPr>
      </p:pic>
    </p:spTree>
    <p:extLst>
      <p:ext uri="{BB962C8B-B14F-4D97-AF65-F5344CB8AC3E}">
        <p14:creationId xmlns:p14="http://schemas.microsoft.com/office/powerpoint/2010/main" val="20157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364FD863-39F2-0244-B8C2-644E5D96AAF3}" type="slidenum">
              <a:rPr lang="en-US" smtClean="0"/>
              <a:t>9</a:t>
            </a:fld>
            <a:endParaRPr lang="en-US" dirty="0"/>
          </a:p>
        </p:txBody>
      </p:sp>
      <p:sp>
        <p:nvSpPr>
          <p:cNvPr id="18" name="Rectangle 17"/>
          <p:cNvSpPr/>
          <p:nvPr/>
        </p:nvSpPr>
        <p:spPr>
          <a:xfrm>
            <a:off x="8259077" y="5197377"/>
            <a:ext cx="703049" cy="384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1" name="Straight Arrow Connector 10"/>
          <p:cNvCxnSpPr/>
          <p:nvPr/>
        </p:nvCxnSpPr>
        <p:spPr>
          <a:xfrm>
            <a:off x="2633446"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448056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85800"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132812" y="4160520"/>
            <a:ext cx="0" cy="32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F11A346-85E8-41D9-B6D5-E7726DC79148}"/>
                  </a:ext>
                </a:extLst>
              </p:cNvPr>
              <p:cNvSpPr txBox="1"/>
              <p:nvPr/>
            </p:nvSpPr>
            <p:spPr>
              <a:xfrm>
                <a:off x="2075905" y="3683046"/>
                <a:ext cx="1037785"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𝐸</m:t>
                      </m:r>
                      <m:r>
                        <a:rPr lang="en-US" sz="2200" b="0" i="1" smtClean="0">
                          <a:latin typeface="Cambria Math" panose="02040503050406030204" pitchFamily="18" charset="0"/>
                        </a:rPr>
                        <m:t>[</m:t>
                      </m:r>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𝑋</m:t>
                          </m:r>
                        </m:e>
                      </m:d>
                      <m:r>
                        <a:rPr lang="en-US" sz="2200" b="0" i="1" smtClean="0">
                          <a:latin typeface="Cambria Math" panose="02040503050406030204" pitchFamily="18" charset="0"/>
                        </a:rPr>
                        <m:t>]</m:t>
                      </m:r>
                    </m:oMath>
                  </m:oMathPara>
                </a14:m>
                <a:endParaRPr lang="en-US" sz="2200" dirty="0"/>
              </a:p>
            </p:txBody>
          </p:sp>
        </mc:Choice>
        <mc:Fallback xmlns="">
          <p:sp>
            <p:nvSpPr>
              <p:cNvPr id="2" name="TextBox 1">
                <a:extLst>
                  <a:ext uri="{FF2B5EF4-FFF2-40B4-BE49-F238E27FC236}">
                    <a16:creationId xmlns:a16="http://schemas.microsoft.com/office/drawing/2014/main" id="{8F11A346-85E8-41D9-B6D5-E7726DC79148}"/>
                  </a:ext>
                </a:extLst>
              </p:cNvPr>
              <p:cNvSpPr txBox="1">
                <a:spLocks noRot="1" noChangeAspect="1" noMove="1" noResize="1" noEditPoints="1" noAdjustHandles="1" noChangeArrowheads="1" noChangeShapeType="1" noTextEdit="1"/>
              </p:cNvSpPr>
              <p:nvPr/>
            </p:nvSpPr>
            <p:spPr>
              <a:xfrm>
                <a:off x="2075905" y="3683046"/>
                <a:ext cx="1037785" cy="338554"/>
              </a:xfrm>
              <a:prstGeom prst="rect">
                <a:avLst/>
              </a:prstGeom>
              <a:blipFill>
                <a:blip r:embed="rId3"/>
                <a:stretch>
                  <a:fillRect l="-5882" t="-1786" r="-9412"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1D83E21-5B36-4E43-A2C2-1DC9F098C25B}"/>
                  </a:ext>
                </a:extLst>
              </p:cNvPr>
              <p:cNvSpPr txBox="1"/>
              <p:nvPr/>
            </p:nvSpPr>
            <p:spPr>
              <a:xfrm>
                <a:off x="8822035" y="3683046"/>
                <a:ext cx="621260"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e>
                      </m:d>
                    </m:oMath>
                  </m:oMathPara>
                </a14:m>
                <a:endParaRPr lang="en-US" sz="2200" dirty="0"/>
              </a:p>
            </p:txBody>
          </p:sp>
        </mc:Choice>
        <mc:Fallback xmlns="">
          <p:sp>
            <p:nvSpPr>
              <p:cNvPr id="23" name="TextBox 22">
                <a:extLst>
                  <a:ext uri="{FF2B5EF4-FFF2-40B4-BE49-F238E27FC236}">
                    <a16:creationId xmlns:a16="http://schemas.microsoft.com/office/drawing/2014/main" id="{91D83E21-5B36-4E43-A2C2-1DC9F098C25B}"/>
                  </a:ext>
                </a:extLst>
              </p:cNvPr>
              <p:cNvSpPr txBox="1">
                <a:spLocks noRot="1" noChangeAspect="1" noMove="1" noResize="1" noEditPoints="1" noAdjustHandles="1" noChangeArrowheads="1" noChangeShapeType="1" noTextEdit="1"/>
              </p:cNvSpPr>
              <p:nvPr/>
            </p:nvSpPr>
            <p:spPr>
              <a:xfrm>
                <a:off x="8822035" y="3683046"/>
                <a:ext cx="621260" cy="338554"/>
              </a:xfrm>
              <a:prstGeom prst="rect">
                <a:avLst/>
              </a:prstGeom>
              <a:blipFill>
                <a:blip r:embed="rId4"/>
                <a:stretch>
                  <a:fillRect l="-14706"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EA628CA-A098-4D10-9B6F-F6C1F4061201}"/>
                  </a:ext>
                </a:extLst>
              </p:cNvPr>
              <p:cNvSpPr txBox="1"/>
              <p:nvPr/>
            </p:nvSpPr>
            <p:spPr>
              <a:xfrm>
                <a:off x="575994" y="3778522"/>
                <a:ext cx="219612"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0</m:t>
                      </m:r>
                    </m:oMath>
                  </m:oMathPara>
                </a14:m>
                <a:endParaRPr lang="en-US" sz="2200" dirty="0"/>
              </a:p>
            </p:txBody>
          </p:sp>
        </mc:Choice>
        <mc:Fallback xmlns="">
          <p:sp>
            <p:nvSpPr>
              <p:cNvPr id="24" name="TextBox 23">
                <a:extLst>
                  <a:ext uri="{FF2B5EF4-FFF2-40B4-BE49-F238E27FC236}">
                    <a16:creationId xmlns:a16="http://schemas.microsoft.com/office/drawing/2014/main" id="{4EA628CA-A098-4D10-9B6F-F6C1F4061201}"/>
                  </a:ext>
                </a:extLst>
              </p:cNvPr>
              <p:cNvSpPr txBox="1">
                <a:spLocks noRot="1" noChangeAspect="1" noMove="1" noResize="1" noEditPoints="1" noAdjustHandles="1" noChangeArrowheads="1" noChangeShapeType="1" noTextEdit="1"/>
              </p:cNvSpPr>
              <p:nvPr/>
            </p:nvSpPr>
            <p:spPr>
              <a:xfrm>
                <a:off x="575994" y="3778522"/>
                <a:ext cx="219612" cy="338554"/>
              </a:xfrm>
              <a:prstGeom prst="rect">
                <a:avLst/>
              </a:prstGeom>
              <a:blipFill>
                <a:blip r:embed="rId5"/>
                <a:stretch>
                  <a:fillRect l="-29730" r="-24324" b="-7273"/>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490A53AD-0662-40A5-96D4-83FF43E2A1B5}"/>
              </a:ext>
            </a:extLst>
          </p:cNvPr>
          <p:cNvGrpSpPr/>
          <p:nvPr/>
        </p:nvGrpSpPr>
        <p:grpSpPr>
          <a:xfrm>
            <a:off x="1034287" y="4417120"/>
            <a:ext cx="172528" cy="115020"/>
            <a:chOff x="1109887" y="4408120"/>
            <a:chExt cx="172528" cy="115020"/>
          </a:xfrm>
        </p:grpSpPr>
        <p:cxnSp>
          <p:nvCxnSpPr>
            <p:cNvPr id="26" name="Straight Connector 25">
              <a:extLst>
                <a:ext uri="{FF2B5EF4-FFF2-40B4-BE49-F238E27FC236}">
                  <a16:creationId xmlns:a16="http://schemas.microsoft.com/office/drawing/2014/main" id="{B4AA384E-D080-41EE-B8F8-32E3CCCD4854}"/>
                </a:ext>
              </a:extLst>
            </p:cNvPr>
            <p:cNvCxnSpPr/>
            <p:nvPr/>
          </p:nvCxnSpPr>
          <p:spPr>
            <a:xfrm flipH="1">
              <a:off x="1138641" y="4408120"/>
              <a:ext cx="115019" cy="11501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1E48F3-70EF-4F33-B69F-7080F21399C5}"/>
                </a:ext>
              </a:extLst>
            </p:cNvPr>
            <p:cNvCxnSpPr/>
            <p:nvPr/>
          </p:nvCxnSpPr>
          <p:spPr>
            <a:xfrm flipH="1">
              <a:off x="1109887" y="4408121"/>
              <a:ext cx="115019" cy="115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0E1413-39A6-4F34-A38C-B507EEF1B043}"/>
                </a:ext>
              </a:extLst>
            </p:cNvPr>
            <p:cNvCxnSpPr/>
            <p:nvPr/>
          </p:nvCxnSpPr>
          <p:spPr>
            <a:xfrm flipH="1">
              <a:off x="1167396" y="4408121"/>
              <a:ext cx="115019" cy="115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a:extLst>
              <a:ext uri="{FF2B5EF4-FFF2-40B4-BE49-F238E27FC236}">
                <a16:creationId xmlns:a16="http://schemas.microsoft.com/office/drawing/2014/main" id="{3371CE2E-2114-45A8-A498-63ABD014A88F}"/>
              </a:ext>
            </a:extLst>
          </p:cNvPr>
          <p:cNvCxnSpPr>
            <a:cxnSpLocks/>
          </p:cNvCxnSpPr>
          <p:nvPr/>
        </p:nvCxnSpPr>
        <p:spPr>
          <a:xfrm>
            <a:off x="701039" y="4724400"/>
            <a:ext cx="1950721"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A39E03C-8773-4BE3-B544-C73842296C66}"/>
                  </a:ext>
                </a:extLst>
              </p:cNvPr>
              <p:cNvSpPr txBox="1"/>
              <p:nvPr/>
            </p:nvSpPr>
            <p:spPr>
              <a:xfrm>
                <a:off x="1489729" y="4812013"/>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0</m:t>
                          </m:r>
                        </m:sub>
                      </m:sSub>
                    </m:oMath>
                  </m:oMathPara>
                </a14:m>
                <a:endParaRPr lang="en-US" sz="2200" dirty="0">
                  <a:solidFill>
                    <a:schemeClr val="tx1"/>
                  </a:solidFill>
                </a:endParaRPr>
              </a:p>
            </p:txBody>
          </p:sp>
        </mc:Choice>
        <mc:Fallback xmlns="">
          <p:sp>
            <p:nvSpPr>
              <p:cNvPr id="29" name="TextBox 28">
                <a:extLst>
                  <a:ext uri="{FF2B5EF4-FFF2-40B4-BE49-F238E27FC236}">
                    <a16:creationId xmlns:a16="http://schemas.microsoft.com/office/drawing/2014/main" id="{1A39E03C-8773-4BE3-B544-C73842296C66}"/>
                  </a:ext>
                </a:extLst>
              </p:cNvPr>
              <p:cNvSpPr txBox="1">
                <a:spLocks noRot="1" noChangeAspect="1" noMove="1" noResize="1" noEditPoints="1" noAdjustHandles="1" noChangeArrowheads="1" noChangeShapeType="1" noTextEdit="1"/>
              </p:cNvSpPr>
              <p:nvPr/>
            </p:nvSpPr>
            <p:spPr>
              <a:xfrm>
                <a:off x="1489729" y="4812013"/>
                <a:ext cx="386836" cy="338554"/>
              </a:xfrm>
              <a:prstGeom prst="rect">
                <a:avLst/>
              </a:prstGeom>
              <a:blipFill>
                <a:blip r:embed="rId6"/>
                <a:stretch>
                  <a:fillRect l="-25000" r="-6250" b="-32143"/>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7B09019B-DC9D-4F76-8110-DBE5406373ED}"/>
              </a:ext>
            </a:extLst>
          </p:cNvPr>
          <p:cNvCxnSpPr>
            <a:cxnSpLocks/>
          </p:cNvCxnSpPr>
          <p:nvPr/>
        </p:nvCxnSpPr>
        <p:spPr>
          <a:xfrm>
            <a:off x="2651760" y="4932897"/>
            <a:ext cx="2276856"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578F0C7-F97C-45A6-9B93-23E0374825FB}"/>
                  </a:ext>
                </a:extLst>
              </p:cNvPr>
              <p:cNvSpPr txBox="1"/>
              <p:nvPr/>
            </p:nvSpPr>
            <p:spPr>
              <a:xfrm>
                <a:off x="3503958" y="5028100"/>
                <a:ext cx="380297"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1</m:t>
                          </m:r>
                        </m:sub>
                      </m:sSub>
                    </m:oMath>
                  </m:oMathPara>
                </a14:m>
                <a:endParaRPr lang="en-US" sz="2200" dirty="0">
                  <a:solidFill>
                    <a:schemeClr val="tx1"/>
                  </a:solidFill>
                </a:endParaRPr>
              </a:p>
            </p:txBody>
          </p:sp>
        </mc:Choice>
        <mc:Fallback xmlns="">
          <p:sp>
            <p:nvSpPr>
              <p:cNvPr id="36" name="TextBox 35">
                <a:extLst>
                  <a:ext uri="{FF2B5EF4-FFF2-40B4-BE49-F238E27FC236}">
                    <a16:creationId xmlns:a16="http://schemas.microsoft.com/office/drawing/2014/main" id="{D578F0C7-F97C-45A6-9B93-23E0374825FB}"/>
                  </a:ext>
                </a:extLst>
              </p:cNvPr>
              <p:cNvSpPr txBox="1">
                <a:spLocks noRot="1" noChangeAspect="1" noMove="1" noResize="1" noEditPoints="1" noAdjustHandles="1" noChangeArrowheads="1" noChangeShapeType="1" noTextEdit="1"/>
              </p:cNvSpPr>
              <p:nvPr/>
            </p:nvSpPr>
            <p:spPr>
              <a:xfrm>
                <a:off x="3503958" y="5028100"/>
                <a:ext cx="380297" cy="338554"/>
              </a:xfrm>
              <a:prstGeom prst="rect">
                <a:avLst/>
              </a:prstGeom>
              <a:blipFill>
                <a:blip r:embed="rId7"/>
                <a:stretch>
                  <a:fillRect l="-25806" r="-6452" b="-34545"/>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5E454795-E2BA-4DF9-93DF-4B349E10E52C}"/>
              </a:ext>
            </a:extLst>
          </p:cNvPr>
          <p:cNvCxnSpPr/>
          <p:nvPr/>
        </p:nvCxnSpPr>
        <p:spPr>
          <a:xfrm>
            <a:off x="4916687" y="4719099"/>
            <a:ext cx="3227832"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A79C9A7-A022-4E6F-BD59-7A1F21F8D17E}"/>
              </a:ext>
            </a:extLst>
          </p:cNvPr>
          <p:cNvCxnSpPr/>
          <p:nvPr/>
        </p:nvCxnSpPr>
        <p:spPr>
          <a:xfrm>
            <a:off x="8134378" y="4932897"/>
            <a:ext cx="1636776"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83B3E14-219A-4A60-BE6A-AF4A3BEDDB96}"/>
              </a:ext>
            </a:extLst>
          </p:cNvPr>
          <p:cNvCxnSpPr/>
          <p:nvPr/>
        </p:nvCxnSpPr>
        <p:spPr>
          <a:xfrm>
            <a:off x="9035675" y="5448242"/>
            <a:ext cx="713232" cy="0"/>
          </a:xfrm>
          <a:prstGeom prst="straightConnector1">
            <a:avLst/>
          </a:prstGeom>
          <a:ln w="44450">
            <a:solidFill>
              <a:srgbClr val="0089FA"/>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12B2776-A0CE-4DF7-8117-B5A21848B5E0}"/>
              </a:ext>
            </a:extLst>
          </p:cNvPr>
          <p:cNvCxnSpPr/>
          <p:nvPr/>
        </p:nvCxnSpPr>
        <p:spPr>
          <a:xfrm>
            <a:off x="9108589" y="5933050"/>
            <a:ext cx="27432" cy="0"/>
          </a:xfrm>
          <a:prstGeom prst="straightConnector1">
            <a:avLst/>
          </a:prstGeom>
          <a:ln w="44450">
            <a:solidFill>
              <a:srgbClr val="F7004B"/>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D2571C3-65A2-4EF8-AF5D-A3C04AD57C91}"/>
                  </a:ext>
                </a:extLst>
              </p:cNvPr>
              <p:cNvSpPr txBox="1"/>
              <p:nvPr/>
            </p:nvSpPr>
            <p:spPr>
              <a:xfrm>
                <a:off x="6340454" y="4804221"/>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2</m:t>
                          </m:r>
                        </m:sub>
                      </m:sSub>
                    </m:oMath>
                  </m:oMathPara>
                </a14:m>
                <a:endParaRPr lang="en-US" sz="2200" dirty="0">
                  <a:solidFill>
                    <a:schemeClr val="tx1"/>
                  </a:solidFill>
                </a:endParaRPr>
              </a:p>
            </p:txBody>
          </p:sp>
        </mc:Choice>
        <mc:Fallback xmlns="">
          <p:sp>
            <p:nvSpPr>
              <p:cNvPr id="51" name="TextBox 50">
                <a:extLst>
                  <a:ext uri="{FF2B5EF4-FFF2-40B4-BE49-F238E27FC236}">
                    <a16:creationId xmlns:a16="http://schemas.microsoft.com/office/drawing/2014/main" id="{6D2571C3-65A2-4EF8-AF5D-A3C04AD57C91}"/>
                  </a:ext>
                </a:extLst>
              </p:cNvPr>
              <p:cNvSpPr txBox="1">
                <a:spLocks noRot="1" noChangeAspect="1" noMove="1" noResize="1" noEditPoints="1" noAdjustHandles="1" noChangeArrowheads="1" noChangeShapeType="1" noTextEdit="1"/>
              </p:cNvSpPr>
              <p:nvPr/>
            </p:nvSpPr>
            <p:spPr>
              <a:xfrm>
                <a:off x="6340454" y="4804221"/>
                <a:ext cx="386836" cy="338554"/>
              </a:xfrm>
              <a:prstGeom prst="rect">
                <a:avLst/>
              </a:prstGeom>
              <a:blipFill>
                <a:blip r:embed="rId8"/>
                <a:stretch>
                  <a:fillRect l="-25000" r="-6250" b="-32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6C334044-3BE0-4B8A-9A3C-B8DCC6F8A6FD}"/>
                  </a:ext>
                </a:extLst>
              </p:cNvPr>
              <p:cNvSpPr txBox="1"/>
              <p:nvPr/>
            </p:nvSpPr>
            <p:spPr>
              <a:xfrm>
                <a:off x="8768708" y="4972458"/>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3</m:t>
                          </m:r>
                        </m:sub>
                      </m:sSub>
                    </m:oMath>
                  </m:oMathPara>
                </a14:m>
                <a:endParaRPr lang="en-US" sz="2200" dirty="0">
                  <a:solidFill>
                    <a:schemeClr val="tx1"/>
                  </a:solidFill>
                </a:endParaRPr>
              </a:p>
            </p:txBody>
          </p:sp>
        </mc:Choice>
        <mc:Fallback xmlns="">
          <p:sp>
            <p:nvSpPr>
              <p:cNvPr id="52" name="TextBox 51">
                <a:extLst>
                  <a:ext uri="{FF2B5EF4-FFF2-40B4-BE49-F238E27FC236}">
                    <a16:creationId xmlns:a16="http://schemas.microsoft.com/office/drawing/2014/main" id="{6C334044-3BE0-4B8A-9A3C-B8DCC6F8A6FD}"/>
                  </a:ext>
                </a:extLst>
              </p:cNvPr>
              <p:cNvSpPr txBox="1">
                <a:spLocks noRot="1" noChangeAspect="1" noMove="1" noResize="1" noEditPoints="1" noAdjustHandles="1" noChangeArrowheads="1" noChangeShapeType="1" noTextEdit="1"/>
              </p:cNvSpPr>
              <p:nvPr/>
            </p:nvSpPr>
            <p:spPr>
              <a:xfrm>
                <a:off x="8768708" y="4972458"/>
                <a:ext cx="386836" cy="338554"/>
              </a:xfrm>
              <a:prstGeom prst="rect">
                <a:avLst/>
              </a:prstGeom>
              <a:blipFill>
                <a:blip r:embed="rId9"/>
                <a:stretch>
                  <a:fillRect l="-25000" r="-6250" b="-3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F4D06A4-9EC4-4ED9-AE0F-C0B5755C9A2A}"/>
                  </a:ext>
                </a:extLst>
              </p:cNvPr>
              <p:cNvSpPr txBox="1"/>
              <p:nvPr/>
            </p:nvSpPr>
            <p:spPr>
              <a:xfrm>
                <a:off x="8920685" y="5986023"/>
                <a:ext cx="375808"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4</m:t>
                          </m:r>
                        </m:sub>
                      </m:sSub>
                    </m:oMath>
                  </m:oMathPara>
                </a14:m>
                <a:endParaRPr lang="en-US" sz="2200" dirty="0">
                  <a:solidFill>
                    <a:schemeClr val="tx1"/>
                  </a:solidFill>
                </a:endParaRPr>
              </a:p>
            </p:txBody>
          </p:sp>
        </mc:Choice>
        <mc:Fallback xmlns="">
          <p:sp>
            <p:nvSpPr>
              <p:cNvPr id="53" name="TextBox 52">
                <a:extLst>
                  <a:ext uri="{FF2B5EF4-FFF2-40B4-BE49-F238E27FC236}">
                    <a16:creationId xmlns:a16="http://schemas.microsoft.com/office/drawing/2014/main" id="{3F4D06A4-9EC4-4ED9-AE0F-C0B5755C9A2A}"/>
                  </a:ext>
                </a:extLst>
              </p:cNvPr>
              <p:cNvSpPr txBox="1">
                <a:spLocks noRot="1" noChangeAspect="1" noMove="1" noResize="1" noEditPoints="1" noAdjustHandles="1" noChangeArrowheads="1" noChangeShapeType="1" noTextEdit="1"/>
              </p:cNvSpPr>
              <p:nvPr/>
            </p:nvSpPr>
            <p:spPr>
              <a:xfrm>
                <a:off x="8920685" y="5986023"/>
                <a:ext cx="375808" cy="338554"/>
              </a:xfrm>
              <a:prstGeom prst="rect">
                <a:avLst/>
              </a:prstGeom>
              <a:blipFill>
                <a:blip r:embed="rId10"/>
                <a:stretch>
                  <a:fillRect l="-25806" r="-4839" b="-3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3D59C04-C5A3-4910-B09C-D479D22D531C}"/>
                  </a:ext>
                </a:extLst>
              </p:cNvPr>
              <p:cNvSpPr txBox="1"/>
              <p:nvPr/>
            </p:nvSpPr>
            <p:spPr>
              <a:xfrm>
                <a:off x="9249877" y="5028100"/>
                <a:ext cx="38683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𝜙</m:t>
                          </m:r>
                        </m:e>
                        <m:sub>
                          <m:r>
                            <a:rPr lang="en-US" sz="2200" b="0" i="1" smtClean="0">
                              <a:solidFill>
                                <a:schemeClr val="tx1"/>
                              </a:solidFill>
                              <a:latin typeface="Cambria Math" panose="02040503050406030204" pitchFamily="18" charset="0"/>
                            </a:rPr>
                            <m:t>5</m:t>
                          </m:r>
                        </m:sub>
                      </m:sSub>
                    </m:oMath>
                  </m:oMathPara>
                </a14:m>
                <a:endParaRPr lang="en-US" sz="2200" dirty="0">
                  <a:solidFill>
                    <a:schemeClr val="tx1"/>
                  </a:solidFill>
                </a:endParaRPr>
              </a:p>
            </p:txBody>
          </p:sp>
        </mc:Choice>
        <mc:Fallback xmlns="">
          <p:sp>
            <p:nvSpPr>
              <p:cNvPr id="54" name="TextBox 53">
                <a:extLst>
                  <a:ext uri="{FF2B5EF4-FFF2-40B4-BE49-F238E27FC236}">
                    <a16:creationId xmlns:a16="http://schemas.microsoft.com/office/drawing/2014/main" id="{03D59C04-C5A3-4910-B09C-D479D22D531C}"/>
                  </a:ext>
                </a:extLst>
              </p:cNvPr>
              <p:cNvSpPr txBox="1">
                <a:spLocks noRot="1" noChangeAspect="1" noMove="1" noResize="1" noEditPoints="1" noAdjustHandles="1" noChangeArrowheads="1" noChangeShapeType="1" noTextEdit="1"/>
              </p:cNvSpPr>
              <p:nvPr/>
            </p:nvSpPr>
            <p:spPr>
              <a:xfrm>
                <a:off x="9249877" y="5028100"/>
                <a:ext cx="386836" cy="338554"/>
              </a:xfrm>
              <a:prstGeom prst="rect">
                <a:avLst/>
              </a:prstGeom>
              <a:blipFill>
                <a:blip r:embed="rId11"/>
                <a:stretch>
                  <a:fillRect l="-25000" r="-6250" b="-34545"/>
                </a:stretch>
              </a:blipFill>
            </p:spPr>
            <p:txBody>
              <a:bodyPr/>
              <a:lstStyle/>
              <a:p>
                <a:r>
                  <a:rPr lang="en-US">
                    <a:noFill/>
                  </a:rPr>
                  <a:t> </a:t>
                </a:r>
              </a:p>
            </p:txBody>
          </p:sp>
        </mc:Fallback>
      </mc:AlternateContent>
      <p:sp>
        <p:nvSpPr>
          <p:cNvPr id="46" name="Title 1">
            <a:extLst>
              <a:ext uri="{FF2B5EF4-FFF2-40B4-BE49-F238E27FC236}">
                <a16:creationId xmlns:a16="http://schemas.microsoft.com/office/drawing/2014/main" id="{62377638-D01E-4E47-B0DC-E760390317A9}"/>
              </a:ext>
            </a:extLst>
          </p:cNvPr>
          <p:cNvSpPr>
            <a:spLocks noGrp="1"/>
          </p:cNvSpPr>
          <p:nvPr>
            <p:ph type="title"/>
          </p:nvPr>
        </p:nvSpPr>
        <p:spPr>
          <a:xfrm>
            <a:off x="838200" y="365125"/>
            <a:ext cx="10515600" cy="1325563"/>
          </a:xfrm>
        </p:spPr>
        <p:txBody>
          <a:bodyPr/>
          <a:lstStyle/>
          <a:p>
            <a:r>
              <a:rPr lang="en-US" dirty="0"/>
              <a:t>Shapley properties</a:t>
            </a:r>
          </a:p>
        </p:txBody>
      </p:sp>
      <p:sp>
        <p:nvSpPr>
          <p:cNvPr id="47" name="TextBox 46">
            <a:extLst>
              <a:ext uri="{FF2B5EF4-FFF2-40B4-BE49-F238E27FC236}">
                <a16:creationId xmlns:a16="http://schemas.microsoft.com/office/drawing/2014/main" id="{94BF49E0-9FF1-44AA-BFE1-0F90B1346B7F}"/>
              </a:ext>
            </a:extLst>
          </p:cNvPr>
          <p:cNvSpPr txBox="1"/>
          <p:nvPr/>
        </p:nvSpPr>
        <p:spPr>
          <a:xfrm>
            <a:off x="3138376" y="1831646"/>
            <a:ext cx="7637755" cy="1200329"/>
          </a:xfrm>
          <a:prstGeom prst="rect">
            <a:avLst/>
          </a:prstGeom>
          <a:noFill/>
        </p:spPr>
        <p:txBody>
          <a:bodyPr wrap="square" rtlCol="0">
            <a:spAutoFit/>
          </a:bodyPr>
          <a:lstStyle/>
          <a:p>
            <a:r>
              <a:rPr lang="en-US" sz="2400" b="1" dirty="0">
                <a:solidFill>
                  <a:srgbClr val="0089FA"/>
                </a:solidFill>
                <a:latin typeface="Myriad Pro" panose="020B0503030403020204" pitchFamily="34" charset="0"/>
              </a:rPr>
              <a:t>Additivity </a:t>
            </a:r>
            <a:r>
              <a:rPr lang="en-US" sz="2400" dirty="0">
                <a:solidFill>
                  <a:srgbClr val="0089FA"/>
                </a:solidFill>
                <a:latin typeface="Myriad Pro" panose="020B0503030403020204" pitchFamily="34" charset="0"/>
              </a:rPr>
              <a:t>(local accuracy) </a:t>
            </a:r>
            <a:r>
              <a:rPr lang="en-US" sz="2400" dirty="0">
                <a:latin typeface="Myriad Pro" panose="020B0503030403020204" pitchFamily="34" charset="0"/>
              </a:rPr>
              <a:t>– The sum of the local feature attributions equals the difference between the base rate and the model output.</a:t>
            </a:r>
          </a:p>
        </p:txBody>
      </p:sp>
      <p:sp>
        <p:nvSpPr>
          <p:cNvPr id="48" name="10-Point Star 25">
            <a:extLst>
              <a:ext uri="{FF2B5EF4-FFF2-40B4-BE49-F238E27FC236}">
                <a16:creationId xmlns:a16="http://schemas.microsoft.com/office/drawing/2014/main" id="{EA66CD2E-2F9F-40AE-8ACE-34AB33B115AA}"/>
              </a:ext>
            </a:extLst>
          </p:cNvPr>
          <p:cNvSpPr/>
          <p:nvPr/>
        </p:nvSpPr>
        <p:spPr>
          <a:xfrm>
            <a:off x="1792263" y="1887927"/>
            <a:ext cx="1082040" cy="1082040"/>
          </a:xfrm>
          <a:prstGeom prst="star10">
            <a:avLst/>
          </a:prstGeom>
          <a:solidFill>
            <a:srgbClr val="008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a:t>1</a:t>
            </a:r>
            <a:endParaRPr lang="en-US" sz="2400" dirty="0"/>
          </a:p>
        </p:txBody>
      </p:sp>
      <p:pic>
        <p:nvPicPr>
          <p:cNvPr id="49" name="Picture 48">
            <a:extLst>
              <a:ext uri="{FF2B5EF4-FFF2-40B4-BE49-F238E27FC236}">
                <a16:creationId xmlns:a16="http://schemas.microsoft.com/office/drawing/2014/main" id="{FCFEF7A5-F668-4697-97B9-26F232AE4825}"/>
              </a:ext>
            </a:extLst>
          </p:cNvPr>
          <p:cNvPicPr>
            <a:picLocks noChangeAspect="1"/>
          </p:cNvPicPr>
          <p:nvPr/>
        </p:nvPicPr>
        <p:blipFill>
          <a:blip r:embed="rId12"/>
          <a:stretch>
            <a:fillRect/>
          </a:stretch>
        </p:blipFill>
        <p:spPr>
          <a:xfrm>
            <a:off x="8370324" y="2673204"/>
            <a:ext cx="3223752" cy="938957"/>
          </a:xfrm>
          <a:prstGeom prst="rect">
            <a:avLst/>
          </a:prstGeom>
        </p:spPr>
      </p:pic>
    </p:spTree>
    <p:extLst>
      <p:ext uri="{BB962C8B-B14F-4D97-AF65-F5344CB8AC3E}">
        <p14:creationId xmlns:p14="http://schemas.microsoft.com/office/powerpoint/2010/main" val="423528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0.3|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49B1D99A14BF42A5FD9F8DCFA364E2" ma:contentTypeVersion="7" ma:contentTypeDescription="Create a new document." ma:contentTypeScope="" ma:versionID="e4ee2e1b814b02d2915799d370ed4538">
  <xsd:schema xmlns:xsd="http://www.w3.org/2001/XMLSchema" xmlns:xs="http://www.w3.org/2001/XMLSchema" xmlns:p="http://schemas.microsoft.com/office/2006/metadata/properties" xmlns:ns3="a025fe79-25e8-4a9c-ab77-4e3ce5f886b9" xmlns:ns4="e8412789-b1c6-4ab9-b7ae-253ff4343e08" targetNamespace="http://schemas.microsoft.com/office/2006/metadata/properties" ma:root="true" ma:fieldsID="302046938798dffe0ebf0fcd56cf6e68" ns3:_="" ns4:_="">
    <xsd:import namespace="a025fe79-25e8-4a9c-ab77-4e3ce5f886b9"/>
    <xsd:import namespace="e8412789-b1c6-4ab9-b7ae-253ff4343e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25fe79-25e8-4a9c-ab77-4e3ce5f886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12789-b1c6-4ab9-b7ae-253ff4343e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8E62B4-CD2C-4461-A989-9463F2F747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25fe79-25e8-4a9c-ab77-4e3ce5f886b9"/>
    <ds:schemaRef ds:uri="e8412789-b1c6-4ab9-b7ae-253ff4343e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E1010E-A04C-4648-B33E-E9CACCCC1722}">
  <ds:schemaRefs>
    <ds:schemaRef ds:uri="http://schemas.microsoft.com/sharepoint/v3/contenttype/forms"/>
  </ds:schemaRefs>
</ds:datastoreItem>
</file>

<file path=customXml/itemProps3.xml><?xml version="1.0" encoding="utf-8"?>
<ds:datastoreItem xmlns:ds="http://schemas.openxmlformats.org/officeDocument/2006/customXml" ds:itemID="{61D58E44-0EF8-4A3C-B3BF-614C81FAE1C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313</TotalTime>
  <Words>1503</Words>
  <Application>Microsoft Office PowerPoint</Application>
  <PresentationFormat>Widescreen</PresentationFormat>
  <Paragraphs>274</Paragraphs>
  <Slides>31</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Cambria Math</vt:lpstr>
      <vt:lpstr>Miriam Fixed</vt:lpstr>
      <vt:lpstr>Myriad Pro</vt:lpstr>
      <vt:lpstr>Office Theme</vt:lpstr>
      <vt:lpstr>Explainable AI with Shapley Values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Shapley properties</vt:lpstr>
      <vt:lpstr>Shapley properties</vt:lpstr>
      <vt:lpstr>PowerPoint Presentation</vt:lpstr>
      <vt:lpstr>PowerPoint Presentation</vt:lpstr>
      <vt:lpstr>PowerPoint Presentation</vt:lpstr>
      <vt:lpstr>PowerPoint Presentation</vt:lpstr>
      <vt:lpstr>Explainable AI in practice</vt:lpstr>
      <vt:lpstr>Model monitoring</vt:lpstr>
      <vt:lpstr>Model monitoring</vt:lpstr>
      <vt:lpstr>Model monitoring</vt:lpstr>
      <vt:lpstr>Model monitoring</vt:lpstr>
      <vt:lpstr>Explainable AI in practice</vt:lpstr>
      <vt:lpstr>Thanks!</vt:lpstr>
      <vt:lpstr>Mortality risk model</vt:lpstr>
      <vt:lpstr>Mortality risk model</vt:lpstr>
      <vt:lpstr>Mortality risk model</vt:lpstr>
      <vt:lpstr>Mortality risk model</vt:lpstr>
      <vt:lpstr>Mortality risk model</vt:lpstr>
      <vt:lpstr>Mortality risk model</vt:lpstr>
      <vt:lpstr>Reveal rare high-magnitude mortality effects</vt:lpstr>
      <vt:lpstr>Reveal rare high-magnitude mortality effects</vt:lpstr>
      <vt:lpstr>Reveal rare high-magnitude mortality effects</vt:lpstr>
      <vt:lpstr>Reveal rare high-magnitude mortality effects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Lundberg</dc:creator>
  <cp:lastModifiedBy>Scott Lundberg</cp:lastModifiedBy>
  <cp:revision>2</cp:revision>
  <dcterms:created xsi:type="dcterms:W3CDTF">2019-10-19T06:00:39Z</dcterms:created>
  <dcterms:modified xsi:type="dcterms:W3CDTF">2019-10-25T14:46:54Z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sclundbe@microsoft.com</vt:lpwstr>
  </property>
  <property fmtid="{D5CDD505-2E9C-101B-9397-08002B2CF9AE}" pid="5" name="MSIP_Label_f42aa342-8706-4288-bd11-ebb85995028c_SetDate">
    <vt:lpwstr>2019-10-19T06:00:55.2166880Z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ece26bcf-4ee9-4208-ba59-72205eabe9be</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0x0101000549B1D99A14BF42A5FD9F8DCFA364E2</vt:lpwstr>
  </property>
</Properties>
</file>