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1.xml" ContentType="application/vnd.openxmlformats-officedocument.presentationml.tags+xml"/>
  <Override PartName="/ppt/notesSlides/notesSlide15.xml" ContentType="application/vnd.openxmlformats-officedocument.presentationml.notesSlide+xml"/>
  <Override PartName="/ppt/tags/tag12.xml" ContentType="application/vnd.openxmlformats-officedocument.presentationml.tags+xml"/>
  <Override PartName="/ppt/notesSlides/notesSlide16.xml" ContentType="application/vnd.openxmlformats-officedocument.presentationml.notesSlide+xml"/>
  <Override PartName="/ppt/tags/tag13.xml" ContentType="application/vnd.openxmlformats-officedocument.presentationml.tags+xml"/>
  <Override PartName="/ppt/notesSlides/notesSlide17.xml" ContentType="application/vnd.openxmlformats-officedocument.presentationml.notesSlide+xml"/>
  <Override PartName="/ppt/tags/tag14.xml" ContentType="application/vnd.openxmlformats-officedocument.presentationml.tags+xml"/>
  <Override PartName="/ppt/notesSlides/notesSlide18.xml" ContentType="application/vnd.openxmlformats-officedocument.presentationml.notesSlide+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18.xml" ContentType="application/vnd.openxmlformats-officedocument.presentationml.tags+xml"/>
  <Override PartName="/ppt/notesSlides/notesSlide32.xml" ContentType="application/vnd.openxmlformats-officedocument.presentationml.notesSlide+xml"/>
  <Override PartName="/ppt/tags/tag19.xml" ContentType="application/vnd.openxmlformats-officedocument.presentationml.tags+xml"/>
  <Override PartName="/ppt/notesSlides/notesSlide33.xml" ContentType="application/vnd.openxmlformats-officedocument.presentationml.notesSlide+xml"/>
  <Override PartName="/ppt/tags/tag20.xml" ContentType="application/vnd.openxmlformats-officedocument.presentationml.tags+xml"/>
  <Override PartName="/ppt/notesSlides/notesSlide34.xml" ContentType="application/vnd.openxmlformats-officedocument.presentationml.notesSlide+xml"/>
  <Override PartName="/ppt/tags/tag21.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22.xml" ContentType="application/vnd.openxmlformats-officedocument.presentationml.tags+xml"/>
  <Override PartName="/ppt/notesSlides/notesSlide37.xml" ContentType="application/vnd.openxmlformats-officedocument.presentationml.notesSlide+xml"/>
  <Override PartName="/ppt/tags/tag23.xml" ContentType="application/vnd.openxmlformats-officedocument.presentationml.tags+xml"/>
  <Override PartName="/ppt/notesSlides/notesSlide38.xml" ContentType="application/vnd.openxmlformats-officedocument.presentationml.notesSlide+xml"/>
  <Override PartName="/ppt/tags/tag24.xml" ContentType="application/vnd.openxmlformats-officedocument.presentationml.tags+xml"/>
  <Override PartName="/ppt/notesSlides/notesSlide39.xml" ContentType="application/vnd.openxmlformats-officedocument.presentationml.notesSlide+xml"/>
  <Override PartName="/ppt/tags/tag25.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26.xml" ContentType="application/vnd.openxmlformats-officedocument.presentationml.tags+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4"/>
  </p:notesMasterIdLst>
  <p:handoutMasterIdLst>
    <p:handoutMasterId r:id="rId55"/>
  </p:handoutMasterIdLst>
  <p:sldIdLst>
    <p:sldId id="1783" r:id="rId2"/>
    <p:sldId id="1907" r:id="rId3"/>
    <p:sldId id="1898" r:id="rId4"/>
    <p:sldId id="1899" r:id="rId5"/>
    <p:sldId id="1910" r:id="rId6"/>
    <p:sldId id="1913" r:id="rId7"/>
    <p:sldId id="1905" r:id="rId8"/>
    <p:sldId id="1908" r:id="rId9"/>
    <p:sldId id="1928" r:id="rId10"/>
    <p:sldId id="1911" r:id="rId11"/>
    <p:sldId id="1983" r:id="rId12"/>
    <p:sldId id="1979" r:id="rId13"/>
    <p:sldId id="1980" r:id="rId14"/>
    <p:sldId id="1981" r:id="rId15"/>
    <p:sldId id="1982" r:id="rId16"/>
    <p:sldId id="1943" r:id="rId17"/>
    <p:sldId id="1942" r:id="rId18"/>
    <p:sldId id="1945" r:id="rId19"/>
    <p:sldId id="1944" r:id="rId20"/>
    <p:sldId id="1946" r:id="rId21"/>
    <p:sldId id="1978" r:id="rId22"/>
    <p:sldId id="325" r:id="rId23"/>
    <p:sldId id="1909" r:id="rId24"/>
    <p:sldId id="1912" r:id="rId25"/>
    <p:sldId id="1917" r:id="rId26"/>
    <p:sldId id="1985" r:id="rId27"/>
    <p:sldId id="1984" r:id="rId28"/>
    <p:sldId id="1962" r:id="rId29"/>
    <p:sldId id="1963" r:id="rId30"/>
    <p:sldId id="1964" r:id="rId31"/>
    <p:sldId id="1965" r:id="rId32"/>
    <p:sldId id="1966" r:id="rId33"/>
    <p:sldId id="1967" r:id="rId34"/>
    <p:sldId id="1968" r:id="rId35"/>
    <p:sldId id="1969" r:id="rId36"/>
    <p:sldId id="1970" r:id="rId37"/>
    <p:sldId id="1971" r:id="rId38"/>
    <p:sldId id="1972" r:id="rId39"/>
    <p:sldId id="1973" r:id="rId40"/>
    <p:sldId id="1919" r:id="rId41"/>
    <p:sldId id="1922" r:id="rId42"/>
    <p:sldId id="1920" r:id="rId43"/>
    <p:sldId id="1959" r:id="rId44"/>
    <p:sldId id="1960" r:id="rId45"/>
    <p:sldId id="1961" r:id="rId46"/>
    <p:sldId id="1924" r:id="rId47"/>
    <p:sldId id="1925" r:id="rId48"/>
    <p:sldId id="1974" r:id="rId49"/>
    <p:sldId id="1975" r:id="rId50"/>
    <p:sldId id="1976" r:id="rId51"/>
    <p:sldId id="1977" r:id="rId52"/>
    <p:sldId id="1923"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89FA"/>
    <a:srgbClr val="FF0000"/>
    <a:srgbClr val="0A00FF"/>
    <a:srgbClr val="FF777B"/>
    <a:srgbClr val="0089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414"/>
    <p:restoredTop sz="95211"/>
  </p:normalViewPr>
  <p:slideViewPr>
    <p:cSldViewPr snapToGrid="0" snapToObjects="1">
      <p:cViewPr>
        <p:scale>
          <a:sx n="97" d="100"/>
          <a:sy n="97" d="100"/>
        </p:scale>
        <p:origin x="312" y="632"/>
      </p:cViewPr>
      <p:guideLst/>
    </p:cSldViewPr>
  </p:slideViewPr>
  <p:notesTextViewPr>
    <p:cViewPr>
      <p:scale>
        <a:sx n="1" d="1"/>
        <a:sy n="1" d="1"/>
      </p:scale>
      <p:origin x="0" y="0"/>
    </p:cViewPr>
  </p:notesTextViewPr>
  <p:notesViewPr>
    <p:cSldViewPr snapToGrid="0" snapToObjects="1">
      <p:cViewPr varScale="1">
        <p:scale>
          <a:sx n="93" d="100"/>
          <a:sy n="93" d="100"/>
        </p:scale>
        <p:origin x="3784" y="21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E1C2183-2BB6-8848-9FAE-CE8FA690ADE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0FFAC7E6-2B54-8A42-AC05-A1EAF346B57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96B4619-6773-5A4A-9F39-8B461ACA3636}" type="datetimeFigureOut">
              <a:rPr lang="en-US" smtClean="0"/>
              <a:t>1/6/21</a:t>
            </a:fld>
            <a:endParaRPr lang="en-US"/>
          </a:p>
        </p:txBody>
      </p:sp>
      <p:sp>
        <p:nvSpPr>
          <p:cNvPr id="4" name="Footer Placeholder 3">
            <a:extLst>
              <a:ext uri="{FF2B5EF4-FFF2-40B4-BE49-F238E27FC236}">
                <a16:creationId xmlns:a16="http://schemas.microsoft.com/office/drawing/2014/main" id="{9B0D290C-131B-B445-B5C8-0E61171900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8E65377-69A4-9C4A-961D-F5057D8ED6D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706534D-0731-C543-8BBC-9DCCAF913279}" type="slidenum">
              <a:rPr lang="en-US" smtClean="0"/>
              <a:t>‹#›</a:t>
            </a:fld>
            <a:endParaRPr lang="en-US"/>
          </a:p>
        </p:txBody>
      </p:sp>
    </p:spTree>
    <p:extLst>
      <p:ext uri="{BB962C8B-B14F-4D97-AF65-F5344CB8AC3E}">
        <p14:creationId xmlns:p14="http://schemas.microsoft.com/office/powerpoint/2010/main" val="30388247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81D5C3-F1C3-3546-8D01-AB02AD785B47}" type="datetimeFigureOut">
              <a:rPr lang="en-US" smtClean="0"/>
              <a:t>1/5/21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792007-A00E-5746-8F40-7E5BFB7D00C0}" type="slidenum">
              <a:rPr lang="en-US" smtClean="0"/>
              <a:t>‹#›</a:t>
            </a:fld>
            <a:endParaRPr lang="en-US"/>
          </a:p>
        </p:txBody>
      </p:sp>
    </p:spTree>
    <p:extLst>
      <p:ext uri="{BB962C8B-B14F-4D97-AF65-F5344CB8AC3E}">
        <p14:creationId xmlns:p14="http://schemas.microsoft.com/office/powerpoint/2010/main" val="39634797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2</a:t>
            </a:fld>
            <a:endParaRPr lang="en-US" altLang="en-US"/>
          </a:p>
        </p:txBody>
      </p:sp>
    </p:spTree>
    <p:extLst>
      <p:ext uri="{BB962C8B-B14F-4D97-AF65-F5344CB8AC3E}">
        <p14:creationId xmlns:p14="http://schemas.microsoft.com/office/powerpoint/2010/main" val="3475937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11</a:t>
            </a:fld>
            <a:endParaRPr lang="en-US" altLang="en-US"/>
          </a:p>
        </p:txBody>
      </p:sp>
    </p:spTree>
    <p:extLst>
      <p:ext uri="{BB962C8B-B14F-4D97-AF65-F5344CB8AC3E}">
        <p14:creationId xmlns:p14="http://schemas.microsoft.com/office/powerpoint/2010/main" val="4524994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12</a:t>
            </a:fld>
            <a:endParaRPr lang="en-US"/>
          </a:p>
        </p:txBody>
      </p:sp>
    </p:spTree>
    <p:extLst>
      <p:ext uri="{BB962C8B-B14F-4D97-AF65-F5344CB8AC3E}">
        <p14:creationId xmlns:p14="http://schemas.microsoft.com/office/powerpoint/2010/main" val="37581898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Focus more on for each </a:t>
            </a:r>
          </a:p>
        </p:txBody>
      </p:sp>
      <p:sp>
        <p:nvSpPr>
          <p:cNvPr id="4" name="Slide Number Placeholder 3"/>
          <p:cNvSpPr>
            <a:spLocks noGrp="1"/>
          </p:cNvSpPr>
          <p:nvPr>
            <p:ph type="sldNum" sz="quarter" idx="10"/>
          </p:nvPr>
        </p:nvSpPr>
        <p:spPr/>
        <p:txBody>
          <a:bodyPr/>
          <a:lstStyle/>
          <a:p>
            <a:fld id="{1EC814E9-7823-3640-959A-7F2BD872A336}" type="slidenum">
              <a:rPr lang="en-US" smtClean="0"/>
              <a:t>13</a:t>
            </a:fld>
            <a:endParaRPr lang="en-US"/>
          </a:p>
        </p:txBody>
      </p:sp>
    </p:spTree>
    <p:extLst>
      <p:ext uri="{BB962C8B-B14F-4D97-AF65-F5344CB8AC3E}">
        <p14:creationId xmlns:p14="http://schemas.microsoft.com/office/powerpoint/2010/main" val="11211233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an EMR?</a:t>
            </a:r>
          </a:p>
        </p:txBody>
      </p:sp>
      <p:sp>
        <p:nvSpPr>
          <p:cNvPr id="4" name="Slide Number Placeholder 3"/>
          <p:cNvSpPr>
            <a:spLocks noGrp="1"/>
          </p:cNvSpPr>
          <p:nvPr>
            <p:ph type="sldNum" sz="quarter" idx="10"/>
          </p:nvPr>
        </p:nvSpPr>
        <p:spPr/>
        <p:txBody>
          <a:bodyPr/>
          <a:lstStyle/>
          <a:p>
            <a:fld id="{1EC814E9-7823-3640-959A-7F2BD872A336}" type="slidenum">
              <a:rPr lang="en-US" smtClean="0"/>
              <a:t>14</a:t>
            </a:fld>
            <a:endParaRPr lang="en-US"/>
          </a:p>
        </p:txBody>
      </p:sp>
    </p:spTree>
    <p:extLst>
      <p:ext uri="{BB962C8B-B14F-4D97-AF65-F5344CB8AC3E}">
        <p14:creationId xmlns:p14="http://schemas.microsoft.com/office/powerpoint/2010/main" val="5139330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15</a:t>
            </a:fld>
            <a:endParaRPr lang="en-US"/>
          </a:p>
        </p:txBody>
      </p:sp>
    </p:spTree>
    <p:extLst>
      <p:ext uri="{BB962C8B-B14F-4D97-AF65-F5344CB8AC3E}">
        <p14:creationId xmlns:p14="http://schemas.microsoft.com/office/powerpoint/2010/main" val="9077198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16</a:t>
            </a:fld>
            <a:endParaRPr lang="en-US" altLang="en-US"/>
          </a:p>
        </p:txBody>
      </p:sp>
    </p:spTree>
    <p:extLst>
      <p:ext uri="{BB962C8B-B14F-4D97-AF65-F5344CB8AC3E}">
        <p14:creationId xmlns:p14="http://schemas.microsoft.com/office/powerpoint/2010/main" val="27595195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21</a:t>
            </a:fld>
            <a:endParaRPr lang="en-US" altLang="en-US"/>
          </a:p>
        </p:txBody>
      </p:sp>
    </p:spTree>
    <p:extLst>
      <p:ext uri="{BB962C8B-B14F-4D97-AF65-F5344CB8AC3E}">
        <p14:creationId xmlns:p14="http://schemas.microsoft.com/office/powerpoint/2010/main" val="41556376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23</a:t>
            </a:fld>
            <a:endParaRPr lang="en-US" altLang="en-US"/>
          </a:p>
        </p:txBody>
      </p:sp>
    </p:spTree>
    <p:extLst>
      <p:ext uri="{BB962C8B-B14F-4D97-AF65-F5344CB8AC3E}">
        <p14:creationId xmlns:p14="http://schemas.microsoft.com/office/powerpoint/2010/main" val="20095297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24</a:t>
            </a:fld>
            <a:endParaRPr lang="en-US" altLang="en-US"/>
          </a:p>
        </p:txBody>
      </p:sp>
    </p:spTree>
    <p:extLst>
      <p:ext uri="{BB962C8B-B14F-4D97-AF65-F5344CB8AC3E}">
        <p14:creationId xmlns:p14="http://schemas.microsoft.com/office/powerpoint/2010/main" val="42712779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25</a:t>
            </a:fld>
            <a:endParaRPr lang="en-US" altLang="en-US"/>
          </a:p>
        </p:txBody>
      </p:sp>
    </p:spTree>
    <p:extLst>
      <p:ext uri="{BB962C8B-B14F-4D97-AF65-F5344CB8AC3E}">
        <p14:creationId xmlns:p14="http://schemas.microsoft.com/office/powerpoint/2010/main" val="1614697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3</a:t>
            </a:fld>
            <a:endParaRPr lang="en-US" altLang="en-US"/>
          </a:p>
        </p:txBody>
      </p:sp>
    </p:spTree>
    <p:extLst>
      <p:ext uri="{BB962C8B-B14F-4D97-AF65-F5344CB8AC3E}">
        <p14:creationId xmlns:p14="http://schemas.microsoft.com/office/powerpoint/2010/main" val="26304802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26</a:t>
            </a:fld>
            <a:endParaRPr lang="en-US" altLang="en-US"/>
          </a:p>
        </p:txBody>
      </p:sp>
    </p:spTree>
    <p:extLst>
      <p:ext uri="{BB962C8B-B14F-4D97-AF65-F5344CB8AC3E}">
        <p14:creationId xmlns:p14="http://schemas.microsoft.com/office/powerpoint/2010/main" val="8759705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28</a:t>
            </a:fld>
            <a:endParaRPr lang="en-US" altLang="en-US"/>
          </a:p>
        </p:txBody>
      </p:sp>
    </p:spTree>
    <p:extLst>
      <p:ext uri="{BB962C8B-B14F-4D97-AF65-F5344CB8AC3E}">
        <p14:creationId xmlns:p14="http://schemas.microsoft.com/office/powerpoint/2010/main" val="27385902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29</a:t>
            </a:fld>
            <a:endParaRPr lang="en-US"/>
          </a:p>
        </p:txBody>
      </p:sp>
    </p:spTree>
    <p:extLst>
      <p:ext uri="{BB962C8B-B14F-4D97-AF65-F5344CB8AC3E}">
        <p14:creationId xmlns:p14="http://schemas.microsoft.com/office/powerpoint/2010/main" val="15633304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30</a:t>
            </a:fld>
            <a:endParaRPr lang="en-US"/>
          </a:p>
        </p:txBody>
      </p:sp>
    </p:spTree>
    <p:extLst>
      <p:ext uri="{BB962C8B-B14F-4D97-AF65-F5344CB8AC3E}">
        <p14:creationId xmlns:p14="http://schemas.microsoft.com/office/powerpoint/2010/main" val="42460976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31</a:t>
            </a:fld>
            <a:endParaRPr lang="en-US"/>
          </a:p>
        </p:txBody>
      </p:sp>
    </p:spTree>
    <p:extLst>
      <p:ext uri="{BB962C8B-B14F-4D97-AF65-F5344CB8AC3E}">
        <p14:creationId xmlns:p14="http://schemas.microsoft.com/office/powerpoint/2010/main" val="14163801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32</a:t>
            </a:fld>
            <a:endParaRPr lang="en-US"/>
          </a:p>
        </p:txBody>
      </p:sp>
    </p:spTree>
    <p:extLst>
      <p:ext uri="{BB962C8B-B14F-4D97-AF65-F5344CB8AC3E}">
        <p14:creationId xmlns:p14="http://schemas.microsoft.com/office/powerpoint/2010/main" val="7582196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33</a:t>
            </a:fld>
            <a:endParaRPr lang="en-US"/>
          </a:p>
        </p:txBody>
      </p:sp>
    </p:spTree>
    <p:extLst>
      <p:ext uri="{BB962C8B-B14F-4D97-AF65-F5344CB8AC3E}">
        <p14:creationId xmlns:p14="http://schemas.microsoft.com/office/powerpoint/2010/main" val="42050874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34</a:t>
            </a:fld>
            <a:endParaRPr lang="en-US"/>
          </a:p>
        </p:txBody>
      </p:sp>
    </p:spTree>
    <p:extLst>
      <p:ext uri="{BB962C8B-B14F-4D97-AF65-F5344CB8AC3E}">
        <p14:creationId xmlns:p14="http://schemas.microsoft.com/office/powerpoint/2010/main" val="1345236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35</a:t>
            </a:fld>
            <a:endParaRPr lang="en-US"/>
          </a:p>
        </p:txBody>
      </p:sp>
    </p:spTree>
    <p:extLst>
      <p:ext uri="{BB962C8B-B14F-4D97-AF65-F5344CB8AC3E}">
        <p14:creationId xmlns:p14="http://schemas.microsoft.com/office/powerpoint/2010/main" val="41688881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37</a:t>
            </a:fld>
            <a:endParaRPr lang="en-US"/>
          </a:p>
        </p:txBody>
      </p:sp>
    </p:spTree>
    <p:extLst>
      <p:ext uri="{BB962C8B-B14F-4D97-AF65-F5344CB8AC3E}">
        <p14:creationId xmlns:p14="http://schemas.microsoft.com/office/powerpoint/2010/main" val="3301709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4</a:t>
            </a:fld>
            <a:endParaRPr lang="en-US" altLang="en-US"/>
          </a:p>
        </p:txBody>
      </p:sp>
    </p:spTree>
    <p:extLst>
      <p:ext uri="{BB962C8B-B14F-4D97-AF65-F5344CB8AC3E}">
        <p14:creationId xmlns:p14="http://schemas.microsoft.com/office/powerpoint/2010/main" val="20954390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38</a:t>
            </a:fld>
            <a:endParaRPr lang="en-US"/>
          </a:p>
        </p:txBody>
      </p:sp>
    </p:spTree>
    <p:extLst>
      <p:ext uri="{BB962C8B-B14F-4D97-AF65-F5344CB8AC3E}">
        <p14:creationId xmlns:p14="http://schemas.microsoft.com/office/powerpoint/2010/main" val="11914279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39</a:t>
            </a:fld>
            <a:endParaRPr lang="en-US"/>
          </a:p>
        </p:txBody>
      </p:sp>
    </p:spTree>
    <p:extLst>
      <p:ext uri="{BB962C8B-B14F-4D97-AF65-F5344CB8AC3E}">
        <p14:creationId xmlns:p14="http://schemas.microsoft.com/office/powerpoint/2010/main" val="41993076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40</a:t>
            </a:fld>
            <a:endParaRPr lang="en-US" altLang="en-US"/>
          </a:p>
        </p:txBody>
      </p:sp>
    </p:spTree>
    <p:extLst>
      <p:ext uri="{BB962C8B-B14F-4D97-AF65-F5344CB8AC3E}">
        <p14:creationId xmlns:p14="http://schemas.microsoft.com/office/powerpoint/2010/main" val="38349432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41</a:t>
            </a:fld>
            <a:endParaRPr lang="en-US" altLang="en-US"/>
          </a:p>
        </p:txBody>
      </p:sp>
    </p:spTree>
    <p:extLst>
      <p:ext uri="{BB962C8B-B14F-4D97-AF65-F5344CB8AC3E}">
        <p14:creationId xmlns:p14="http://schemas.microsoft.com/office/powerpoint/2010/main" val="17688647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42</a:t>
            </a:fld>
            <a:endParaRPr lang="en-US" altLang="en-US"/>
          </a:p>
        </p:txBody>
      </p:sp>
    </p:spTree>
    <p:extLst>
      <p:ext uri="{BB962C8B-B14F-4D97-AF65-F5344CB8AC3E}">
        <p14:creationId xmlns:p14="http://schemas.microsoft.com/office/powerpoint/2010/main" val="32068579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43</a:t>
            </a:fld>
            <a:endParaRPr lang="en-US" altLang="en-US"/>
          </a:p>
        </p:txBody>
      </p:sp>
    </p:spTree>
    <p:extLst>
      <p:ext uri="{BB962C8B-B14F-4D97-AF65-F5344CB8AC3E}">
        <p14:creationId xmlns:p14="http://schemas.microsoft.com/office/powerpoint/2010/main" val="3931852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6792007-A00E-5746-8F40-7E5BFB7D00C0}" type="slidenum">
              <a:rPr lang="en-US" smtClean="0"/>
              <a:t>44</a:t>
            </a:fld>
            <a:endParaRPr lang="en-US"/>
          </a:p>
        </p:txBody>
      </p:sp>
    </p:spTree>
    <p:extLst>
      <p:ext uri="{BB962C8B-B14F-4D97-AF65-F5344CB8AC3E}">
        <p14:creationId xmlns:p14="http://schemas.microsoft.com/office/powerpoint/2010/main" val="20087491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45</a:t>
            </a:fld>
            <a:endParaRPr lang="en-US" altLang="en-US"/>
          </a:p>
        </p:txBody>
      </p:sp>
    </p:spTree>
    <p:extLst>
      <p:ext uri="{BB962C8B-B14F-4D97-AF65-F5344CB8AC3E}">
        <p14:creationId xmlns:p14="http://schemas.microsoft.com/office/powerpoint/2010/main" val="23197979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46</a:t>
            </a:fld>
            <a:endParaRPr lang="en-US" altLang="en-US"/>
          </a:p>
        </p:txBody>
      </p:sp>
    </p:spTree>
    <p:extLst>
      <p:ext uri="{BB962C8B-B14F-4D97-AF65-F5344CB8AC3E}">
        <p14:creationId xmlns:p14="http://schemas.microsoft.com/office/powerpoint/2010/main" val="12658565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47</a:t>
            </a:fld>
            <a:endParaRPr lang="en-US" altLang="en-US"/>
          </a:p>
        </p:txBody>
      </p:sp>
    </p:spTree>
    <p:extLst>
      <p:ext uri="{BB962C8B-B14F-4D97-AF65-F5344CB8AC3E}">
        <p14:creationId xmlns:p14="http://schemas.microsoft.com/office/powerpoint/2010/main" val="687772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5</a:t>
            </a:fld>
            <a:endParaRPr lang="en-US" altLang="en-US"/>
          </a:p>
        </p:txBody>
      </p:sp>
    </p:spTree>
    <p:extLst>
      <p:ext uri="{BB962C8B-B14F-4D97-AF65-F5344CB8AC3E}">
        <p14:creationId xmlns:p14="http://schemas.microsoft.com/office/powerpoint/2010/main" val="16049713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48</a:t>
            </a:fld>
            <a:endParaRPr lang="en-US" altLang="en-US"/>
          </a:p>
        </p:txBody>
      </p:sp>
    </p:spTree>
    <p:extLst>
      <p:ext uri="{BB962C8B-B14F-4D97-AF65-F5344CB8AC3E}">
        <p14:creationId xmlns:p14="http://schemas.microsoft.com/office/powerpoint/2010/main" val="27592956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Animate at the least</a:t>
            </a:r>
          </a:p>
        </p:txBody>
      </p:sp>
      <p:sp>
        <p:nvSpPr>
          <p:cNvPr id="4" name="Slide Number Placeholder 3"/>
          <p:cNvSpPr>
            <a:spLocks noGrp="1"/>
          </p:cNvSpPr>
          <p:nvPr>
            <p:ph type="sldNum" sz="quarter" idx="10"/>
          </p:nvPr>
        </p:nvSpPr>
        <p:spPr/>
        <p:txBody>
          <a:bodyPr/>
          <a:lstStyle/>
          <a:p>
            <a:fld id="{1EC814E9-7823-3640-959A-7F2BD872A336}" type="slidenum">
              <a:rPr lang="en-US" smtClean="0"/>
              <a:t>49</a:t>
            </a:fld>
            <a:endParaRPr lang="en-US"/>
          </a:p>
        </p:txBody>
      </p:sp>
    </p:spTree>
    <p:extLst>
      <p:ext uri="{BB962C8B-B14F-4D97-AF65-F5344CB8AC3E}">
        <p14:creationId xmlns:p14="http://schemas.microsoft.com/office/powerpoint/2010/main" val="27776256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50</a:t>
            </a:fld>
            <a:endParaRPr lang="en-US"/>
          </a:p>
        </p:txBody>
      </p:sp>
    </p:spTree>
    <p:extLst>
      <p:ext uri="{BB962C8B-B14F-4D97-AF65-F5344CB8AC3E}">
        <p14:creationId xmlns:p14="http://schemas.microsoft.com/office/powerpoint/2010/main" val="39155897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Make title shorter</a:t>
            </a:r>
          </a:p>
        </p:txBody>
      </p:sp>
      <p:sp>
        <p:nvSpPr>
          <p:cNvPr id="4" name="Slide Number Placeholder 3"/>
          <p:cNvSpPr>
            <a:spLocks noGrp="1"/>
          </p:cNvSpPr>
          <p:nvPr>
            <p:ph type="sldNum" sz="quarter" idx="10"/>
          </p:nvPr>
        </p:nvSpPr>
        <p:spPr/>
        <p:txBody>
          <a:bodyPr/>
          <a:lstStyle/>
          <a:p>
            <a:fld id="{1EC814E9-7823-3640-959A-7F2BD872A336}" type="slidenum">
              <a:rPr lang="en-US" smtClean="0"/>
              <a:t>51</a:t>
            </a:fld>
            <a:endParaRPr lang="en-US"/>
          </a:p>
        </p:txBody>
      </p:sp>
    </p:spTree>
    <p:extLst>
      <p:ext uri="{BB962C8B-B14F-4D97-AF65-F5344CB8AC3E}">
        <p14:creationId xmlns:p14="http://schemas.microsoft.com/office/powerpoint/2010/main" val="31392812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52</a:t>
            </a:fld>
            <a:endParaRPr lang="en-US" altLang="en-US"/>
          </a:p>
        </p:txBody>
      </p:sp>
    </p:spTree>
    <p:extLst>
      <p:ext uri="{BB962C8B-B14F-4D97-AF65-F5344CB8AC3E}">
        <p14:creationId xmlns:p14="http://schemas.microsoft.com/office/powerpoint/2010/main" val="36260869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6</a:t>
            </a:fld>
            <a:endParaRPr lang="en-US" altLang="en-US"/>
          </a:p>
        </p:txBody>
      </p:sp>
    </p:spTree>
    <p:extLst>
      <p:ext uri="{BB962C8B-B14F-4D97-AF65-F5344CB8AC3E}">
        <p14:creationId xmlns:p14="http://schemas.microsoft.com/office/powerpoint/2010/main" val="3525230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7</a:t>
            </a:fld>
            <a:endParaRPr lang="en-US" altLang="en-US"/>
          </a:p>
        </p:txBody>
      </p:sp>
    </p:spTree>
    <p:extLst>
      <p:ext uri="{BB962C8B-B14F-4D97-AF65-F5344CB8AC3E}">
        <p14:creationId xmlns:p14="http://schemas.microsoft.com/office/powerpoint/2010/main" val="18492501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8</a:t>
            </a:fld>
            <a:endParaRPr lang="en-US" altLang="en-US"/>
          </a:p>
        </p:txBody>
      </p:sp>
    </p:spTree>
    <p:extLst>
      <p:ext uri="{BB962C8B-B14F-4D97-AF65-F5344CB8AC3E}">
        <p14:creationId xmlns:p14="http://schemas.microsoft.com/office/powerpoint/2010/main" val="4181600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9</a:t>
            </a:fld>
            <a:endParaRPr lang="en-US" altLang="en-US"/>
          </a:p>
        </p:txBody>
      </p:sp>
    </p:spTree>
    <p:extLst>
      <p:ext uri="{BB962C8B-B14F-4D97-AF65-F5344CB8AC3E}">
        <p14:creationId xmlns:p14="http://schemas.microsoft.com/office/powerpoint/2010/main" val="11262159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AAD756CF-6B9A-9F43-95B2-9ACF8DFB1DF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a:extLst>
              <a:ext uri="{FF2B5EF4-FFF2-40B4-BE49-F238E27FC236}">
                <a16:creationId xmlns:a16="http://schemas.microsoft.com/office/drawing/2014/main" id="{67380D41-E5E2-EC49-8788-710DAFE656F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a:t>We'll start with a simple motivational example. This is John, a typical bank customer. Like many consumers today, when he applies for a loan, information about him is sent through a predictive model XX.</a:t>
            </a:r>
          </a:p>
          <a:p>
            <a:pPr>
              <a:spcBef>
                <a:spcPct val="0"/>
              </a:spcBef>
            </a:pPr>
            <a:endParaRPr lang="en-US" altLang="en-US"/>
          </a:p>
          <a:p>
            <a:pPr>
              <a:spcBef>
                <a:spcPct val="0"/>
              </a:spcBef>
            </a:pPr>
            <a:r>
              <a:rPr lang="en-US" altLang="en-US"/>
              <a:t>This model is designed to calculate the risk that John will have repayment problems, XX which, unfortunately for John, is 55%. And because his risk is high, the bank declines his loan application XX.</a:t>
            </a:r>
          </a:p>
          <a:p>
            <a:pPr>
              <a:spcBef>
                <a:spcPct val="0"/>
              </a:spcBef>
            </a:pPr>
            <a:endParaRPr lang="en-US" altLang="en-US"/>
          </a:p>
          <a:p>
            <a:pPr>
              <a:spcBef>
                <a:spcPct val="0"/>
              </a:spcBef>
            </a:pPr>
            <a:r>
              <a:rPr lang="en-US" altLang="en-US"/>
              <a:t>A natural first question John has XX is “Why?” The bank XX also want to know why, because these are key business decisions. But unfortunately for the data scientist that built this model XX, she used a complex model and so these questions are hard to answer XX   </a:t>
            </a:r>
            <a:r>
              <a:rPr lang="mr-IN" altLang="en-US"/>
              <a:t>…</a:t>
            </a:r>
            <a:r>
              <a:rPr lang="en-US" altLang="en-US"/>
              <a:t>.  XX</a:t>
            </a:r>
          </a:p>
        </p:txBody>
      </p:sp>
      <p:sp>
        <p:nvSpPr>
          <p:cNvPr id="5124" name="Slide Number Placeholder 3">
            <a:extLst>
              <a:ext uri="{FF2B5EF4-FFF2-40B4-BE49-F238E27FC236}">
                <a16:creationId xmlns:a16="http://schemas.microsoft.com/office/drawing/2014/main" id="{E6CD44AE-D04C-1E43-B54C-25EDC6CC1E8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CE44AFB9-4504-AF4C-8C32-1DA3905AACE2}" type="slidenum">
              <a:rPr lang="en-US" altLang="en-US"/>
              <a:pPr/>
              <a:t>10</a:t>
            </a:fld>
            <a:endParaRPr lang="en-US" altLang="en-US"/>
          </a:p>
        </p:txBody>
      </p:sp>
    </p:spTree>
    <p:extLst>
      <p:ext uri="{BB962C8B-B14F-4D97-AF65-F5344CB8AC3E}">
        <p14:creationId xmlns:p14="http://schemas.microsoft.com/office/powerpoint/2010/main" val="2708466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63C8C-70F5-744D-80DD-4248299A901B}"/>
              </a:ext>
            </a:extLst>
          </p:cNvPr>
          <p:cNvSpPr>
            <a:spLocks noGrp="1"/>
          </p:cNvSpPr>
          <p:nvPr>
            <p:ph type="ctrTitle"/>
          </p:nvPr>
        </p:nvSpPr>
        <p:spPr>
          <a:xfrm>
            <a:off x="1524000" y="1122363"/>
            <a:ext cx="9144000" cy="2387600"/>
          </a:xfrm>
        </p:spPr>
        <p:txBody>
          <a:bodyPr anchor="b"/>
          <a:lstStyle>
            <a:lvl1pPr algn="ctr">
              <a:defRPr sz="6000" b="0" i="0">
                <a:latin typeface="Avenir Next Ultra Light" panose="020B0203020202020204" pitchFamily="34" charset="77"/>
              </a:defRPr>
            </a:lvl1pPr>
          </a:lstStyle>
          <a:p>
            <a:r>
              <a:rPr lang="en-US" dirty="0"/>
              <a:t>Click to edit Master title style</a:t>
            </a:r>
          </a:p>
        </p:txBody>
      </p:sp>
      <p:sp>
        <p:nvSpPr>
          <p:cNvPr id="3" name="Subtitle 2">
            <a:extLst>
              <a:ext uri="{FF2B5EF4-FFF2-40B4-BE49-F238E27FC236}">
                <a16:creationId xmlns:a16="http://schemas.microsoft.com/office/drawing/2014/main" id="{5E3A6CDD-2611-F646-AD51-F0E56AE22CA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22ECAF7-B475-1C41-B7B5-D1B01083D831}"/>
              </a:ext>
            </a:extLst>
          </p:cNvPr>
          <p:cNvSpPr>
            <a:spLocks noGrp="1"/>
          </p:cNvSpPr>
          <p:nvPr>
            <p:ph type="dt" sz="half" idx="10"/>
          </p:nvPr>
        </p:nvSpPr>
        <p:spPr/>
        <p:txBody>
          <a:bodyPr/>
          <a:lstStyle/>
          <a:p>
            <a:fld id="{6D9E40B1-BFB5-6843-A01C-44B631307B90}" type="datetimeFigureOut">
              <a:rPr lang="en-US" smtClean="0"/>
              <a:t>1/5/21</a:t>
            </a:fld>
            <a:endParaRPr lang="en-US"/>
          </a:p>
        </p:txBody>
      </p:sp>
      <p:sp>
        <p:nvSpPr>
          <p:cNvPr id="5" name="Footer Placeholder 4">
            <a:extLst>
              <a:ext uri="{FF2B5EF4-FFF2-40B4-BE49-F238E27FC236}">
                <a16:creationId xmlns:a16="http://schemas.microsoft.com/office/drawing/2014/main" id="{D4D7693B-0DA2-DD4E-A56C-AAFD6784A7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50C447-BE82-2747-A112-54B0F174B97E}"/>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48869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7CF44-2375-164C-8E3F-8B3837723B9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0CA451D-456B-CC40-9BE7-D428B5100B4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E025DB-512B-BD46-A7C7-706BD872C681}"/>
              </a:ext>
            </a:extLst>
          </p:cNvPr>
          <p:cNvSpPr>
            <a:spLocks noGrp="1"/>
          </p:cNvSpPr>
          <p:nvPr>
            <p:ph type="dt" sz="half" idx="10"/>
          </p:nvPr>
        </p:nvSpPr>
        <p:spPr/>
        <p:txBody>
          <a:bodyPr/>
          <a:lstStyle/>
          <a:p>
            <a:fld id="{6D9E40B1-BFB5-6843-A01C-44B631307B90}" type="datetimeFigureOut">
              <a:rPr lang="en-US" smtClean="0"/>
              <a:t>1/5/21</a:t>
            </a:fld>
            <a:endParaRPr lang="en-US"/>
          </a:p>
        </p:txBody>
      </p:sp>
      <p:sp>
        <p:nvSpPr>
          <p:cNvPr id="5" name="Footer Placeholder 4">
            <a:extLst>
              <a:ext uri="{FF2B5EF4-FFF2-40B4-BE49-F238E27FC236}">
                <a16:creationId xmlns:a16="http://schemas.microsoft.com/office/drawing/2014/main" id="{6BC308BA-ACF8-0E47-B624-F30863F931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080DCC-8E81-354D-BB24-4A5819D11E0B}"/>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11715448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B710A4-29E9-7447-9DC0-C5E2C9E3A0E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2BCDC47-4AE9-2C48-B92E-EADAD88F9F5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C18FB0-D537-CD4A-A039-3ECA33DBC72B}"/>
              </a:ext>
            </a:extLst>
          </p:cNvPr>
          <p:cNvSpPr>
            <a:spLocks noGrp="1"/>
          </p:cNvSpPr>
          <p:nvPr>
            <p:ph type="dt" sz="half" idx="10"/>
          </p:nvPr>
        </p:nvSpPr>
        <p:spPr/>
        <p:txBody>
          <a:bodyPr/>
          <a:lstStyle/>
          <a:p>
            <a:fld id="{6D9E40B1-BFB5-6843-A01C-44B631307B90}" type="datetimeFigureOut">
              <a:rPr lang="en-US" smtClean="0"/>
              <a:t>1/5/21</a:t>
            </a:fld>
            <a:endParaRPr lang="en-US"/>
          </a:p>
        </p:txBody>
      </p:sp>
      <p:sp>
        <p:nvSpPr>
          <p:cNvPr id="5" name="Footer Placeholder 4">
            <a:extLst>
              <a:ext uri="{FF2B5EF4-FFF2-40B4-BE49-F238E27FC236}">
                <a16:creationId xmlns:a16="http://schemas.microsoft.com/office/drawing/2014/main" id="{D3B9175D-1275-5742-8F45-93D108BEDC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4401B0-FC1E-774C-81BD-EA82AEED8225}"/>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20010690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70F9B-70C8-D844-AFD1-1A2388083DBA}"/>
              </a:ext>
            </a:extLst>
          </p:cNvPr>
          <p:cNvSpPr>
            <a:spLocks noGrp="1"/>
          </p:cNvSpPr>
          <p:nvPr>
            <p:ph type="title"/>
          </p:nvPr>
        </p:nvSpPr>
        <p:spPr/>
        <p:txBody>
          <a:bodyPr/>
          <a:lstStyle>
            <a:lvl1pPr>
              <a:defRPr b="0" i="0">
                <a:latin typeface="Avenir Next Ultra Light" panose="020B0203020202020204" pitchFamily="34" charset="77"/>
              </a:defRPr>
            </a:lvl1pPr>
          </a:lstStyle>
          <a:p>
            <a:r>
              <a:rPr lang="en-US"/>
              <a:t>Click to edit Master title style</a:t>
            </a:r>
          </a:p>
        </p:txBody>
      </p:sp>
      <p:sp>
        <p:nvSpPr>
          <p:cNvPr id="3" name="Content Placeholder 2">
            <a:extLst>
              <a:ext uri="{FF2B5EF4-FFF2-40B4-BE49-F238E27FC236}">
                <a16:creationId xmlns:a16="http://schemas.microsoft.com/office/drawing/2014/main" id="{5868C52D-D4E4-8D42-85F5-698E59699B5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88A96B-E24E-1E40-B83B-0A953874687E}"/>
              </a:ext>
            </a:extLst>
          </p:cNvPr>
          <p:cNvSpPr>
            <a:spLocks noGrp="1"/>
          </p:cNvSpPr>
          <p:nvPr>
            <p:ph type="dt" sz="half" idx="10"/>
          </p:nvPr>
        </p:nvSpPr>
        <p:spPr/>
        <p:txBody>
          <a:bodyPr/>
          <a:lstStyle/>
          <a:p>
            <a:fld id="{6D9E40B1-BFB5-6843-A01C-44B631307B90}" type="datetimeFigureOut">
              <a:rPr lang="en-US" smtClean="0"/>
              <a:t>1/5/21</a:t>
            </a:fld>
            <a:endParaRPr lang="en-US"/>
          </a:p>
        </p:txBody>
      </p:sp>
      <p:sp>
        <p:nvSpPr>
          <p:cNvPr id="5" name="Footer Placeholder 4">
            <a:extLst>
              <a:ext uri="{FF2B5EF4-FFF2-40B4-BE49-F238E27FC236}">
                <a16:creationId xmlns:a16="http://schemas.microsoft.com/office/drawing/2014/main" id="{B6990E9B-9699-6B4F-8910-0989876215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4C483E-3C98-0C40-A84D-C105DD908CEC}"/>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25871826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F6A93-51C6-A648-BA63-1E28D9E8E7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2DF9DAC-AB0F-6A4F-A939-34690446537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F11CF2D0-C6C9-394D-812D-B9567446846C}"/>
              </a:ext>
            </a:extLst>
          </p:cNvPr>
          <p:cNvSpPr>
            <a:spLocks noGrp="1"/>
          </p:cNvSpPr>
          <p:nvPr>
            <p:ph type="dt" sz="half" idx="10"/>
          </p:nvPr>
        </p:nvSpPr>
        <p:spPr/>
        <p:txBody>
          <a:bodyPr/>
          <a:lstStyle/>
          <a:p>
            <a:fld id="{6D9E40B1-BFB5-6843-A01C-44B631307B90}" type="datetimeFigureOut">
              <a:rPr lang="en-US" smtClean="0"/>
              <a:t>1/5/21</a:t>
            </a:fld>
            <a:endParaRPr lang="en-US"/>
          </a:p>
        </p:txBody>
      </p:sp>
      <p:sp>
        <p:nvSpPr>
          <p:cNvPr id="5" name="Footer Placeholder 4">
            <a:extLst>
              <a:ext uri="{FF2B5EF4-FFF2-40B4-BE49-F238E27FC236}">
                <a16:creationId xmlns:a16="http://schemas.microsoft.com/office/drawing/2014/main" id="{AFE9884F-36C2-0544-9224-7B21E4A933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46D3AF-B7A6-7C49-B0E3-81F962DE1A38}"/>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21778867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6C4E9-21A1-D142-89D0-E614CADD0F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A07AB4-2A98-2143-8CEF-582F1AA483E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F0C489A-20FE-834F-B174-4B74D8A0B94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5BAC9FA-7C57-C848-8B4C-87BBE3E45878}"/>
              </a:ext>
            </a:extLst>
          </p:cNvPr>
          <p:cNvSpPr>
            <a:spLocks noGrp="1"/>
          </p:cNvSpPr>
          <p:nvPr>
            <p:ph type="dt" sz="half" idx="10"/>
          </p:nvPr>
        </p:nvSpPr>
        <p:spPr/>
        <p:txBody>
          <a:bodyPr/>
          <a:lstStyle/>
          <a:p>
            <a:fld id="{6D9E40B1-BFB5-6843-A01C-44B631307B90}" type="datetimeFigureOut">
              <a:rPr lang="en-US" smtClean="0"/>
              <a:t>1/5/21</a:t>
            </a:fld>
            <a:endParaRPr lang="en-US"/>
          </a:p>
        </p:txBody>
      </p:sp>
      <p:sp>
        <p:nvSpPr>
          <p:cNvPr id="6" name="Footer Placeholder 5">
            <a:extLst>
              <a:ext uri="{FF2B5EF4-FFF2-40B4-BE49-F238E27FC236}">
                <a16:creationId xmlns:a16="http://schemas.microsoft.com/office/drawing/2014/main" id="{1894948D-6EDA-894D-B44E-8ED8E0E118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487C4A8-603B-3A47-AC3D-76BC71B91921}"/>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3005295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6C4ED-043D-B341-9D52-FAB12937050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F56D439-3508-9E48-98B2-3495E6B1944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6B60466-4015-D94F-8077-B786D7B2C25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F1D15A1-1214-7242-8035-9BA1BEAE520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82DE4B0-EA68-3345-BD16-DEBED637C15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5A0144-2F93-454E-A6BE-40B991AD5909}"/>
              </a:ext>
            </a:extLst>
          </p:cNvPr>
          <p:cNvSpPr>
            <a:spLocks noGrp="1"/>
          </p:cNvSpPr>
          <p:nvPr>
            <p:ph type="dt" sz="half" idx="10"/>
          </p:nvPr>
        </p:nvSpPr>
        <p:spPr/>
        <p:txBody>
          <a:bodyPr/>
          <a:lstStyle/>
          <a:p>
            <a:fld id="{6D9E40B1-BFB5-6843-A01C-44B631307B90}" type="datetimeFigureOut">
              <a:rPr lang="en-US" smtClean="0"/>
              <a:t>1/5/21</a:t>
            </a:fld>
            <a:endParaRPr lang="en-US"/>
          </a:p>
        </p:txBody>
      </p:sp>
      <p:sp>
        <p:nvSpPr>
          <p:cNvPr id="8" name="Footer Placeholder 7">
            <a:extLst>
              <a:ext uri="{FF2B5EF4-FFF2-40B4-BE49-F238E27FC236}">
                <a16:creationId xmlns:a16="http://schemas.microsoft.com/office/drawing/2014/main" id="{A6B5F5A9-BCA5-AD43-8A05-151DE0164F0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AADD979-3178-8943-A957-6D993FD4D700}"/>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1643390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E3142-C881-754A-A45B-9A3421FC76E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9763A47-42C6-2046-9E13-6ABAC23B56BC}"/>
              </a:ext>
            </a:extLst>
          </p:cNvPr>
          <p:cNvSpPr>
            <a:spLocks noGrp="1"/>
          </p:cNvSpPr>
          <p:nvPr>
            <p:ph type="dt" sz="half" idx="10"/>
          </p:nvPr>
        </p:nvSpPr>
        <p:spPr/>
        <p:txBody>
          <a:bodyPr/>
          <a:lstStyle/>
          <a:p>
            <a:fld id="{6D9E40B1-BFB5-6843-A01C-44B631307B90}" type="datetimeFigureOut">
              <a:rPr lang="en-US" smtClean="0"/>
              <a:t>1/5/21</a:t>
            </a:fld>
            <a:endParaRPr lang="en-US"/>
          </a:p>
        </p:txBody>
      </p:sp>
      <p:sp>
        <p:nvSpPr>
          <p:cNvPr id="4" name="Footer Placeholder 3">
            <a:extLst>
              <a:ext uri="{FF2B5EF4-FFF2-40B4-BE49-F238E27FC236}">
                <a16:creationId xmlns:a16="http://schemas.microsoft.com/office/drawing/2014/main" id="{7E02DEE4-20FF-0147-9AD1-7A56456A8A9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22DB25-62CE-3A41-BAED-4ABA03AF4F0F}"/>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3670387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1823849-2477-0741-AE81-3CC2811E3B08}"/>
              </a:ext>
            </a:extLst>
          </p:cNvPr>
          <p:cNvSpPr>
            <a:spLocks noGrp="1"/>
          </p:cNvSpPr>
          <p:nvPr>
            <p:ph type="dt" sz="half" idx="10"/>
          </p:nvPr>
        </p:nvSpPr>
        <p:spPr/>
        <p:txBody>
          <a:bodyPr/>
          <a:lstStyle/>
          <a:p>
            <a:fld id="{6D9E40B1-BFB5-6843-A01C-44B631307B90}" type="datetimeFigureOut">
              <a:rPr lang="en-US" smtClean="0"/>
              <a:t>1/5/21</a:t>
            </a:fld>
            <a:endParaRPr lang="en-US"/>
          </a:p>
        </p:txBody>
      </p:sp>
      <p:sp>
        <p:nvSpPr>
          <p:cNvPr id="3" name="Footer Placeholder 2">
            <a:extLst>
              <a:ext uri="{FF2B5EF4-FFF2-40B4-BE49-F238E27FC236}">
                <a16:creationId xmlns:a16="http://schemas.microsoft.com/office/drawing/2014/main" id="{D7F811D8-B0F5-AB49-B059-0BAF1C49D06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8FB1525-422E-C64F-9606-815C7EDC964B}"/>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178377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2DA73-C6AF-1542-B0F5-99C478BD831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7C505AF-E8F8-C644-B9BC-5DA15BEB5F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A6CA58D-305D-0C48-AEFE-9EB890F5E7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F3EA6C-9FD8-DA4F-A13A-EC85B5E3DCF5}"/>
              </a:ext>
            </a:extLst>
          </p:cNvPr>
          <p:cNvSpPr>
            <a:spLocks noGrp="1"/>
          </p:cNvSpPr>
          <p:nvPr>
            <p:ph type="dt" sz="half" idx="10"/>
          </p:nvPr>
        </p:nvSpPr>
        <p:spPr/>
        <p:txBody>
          <a:bodyPr/>
          <a:lstStyle/>
          <a:p>
            <a:fld id="{6D9E40B1-BFB5-6843-A01C-44B631307B90}" type="datetimeFigureOut">
              <a:rPr lang="en-US" smtClean="0"/>
              <a:t>1/5/21</a:t>
            </a:fld>
            <a:endParaRPr lang="en-US"/>
          </a:p>
        </p:txBody>
      </p:sp>
      <p:sp>
        <p:nvSpPr>
          <p:cNvPr id="6" name="Footer Placeholder 5">
            <a:extLst>
              <a:ext uri="{FF2B5EF4-FFF2-40B4-BE49-F238E27FC236}">
                <a16:creationId xmlns:a16="http://schemas.microsoft.com/office/drawing/2014/main" id="{17028A11-B2B8-674B-A615-04C44A54AE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575A8F-C36F-4042-B549-A5020BBA4C7D}"/>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39009137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016AC-D878-A341-A07E-88283F4EAB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99BB8C7-5D9E-A949-B901-D567488588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5860F32-D625-8D4F-86F8-1E88EBEADD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7C72F80-168C-BD47-8B8B-B7F17499802D}"/>
              </a:ext>
            </a:extLst>
          </p:cNvPr>
          <p:cNvSpPr>
            <a:spLocks noGrp="1"/>
          </p:cNvSpPr>
          <p:nvPr>
            <p:ph type="dt" sz="half" idx="10"/>
          </p:nvPr>
        </p:nvSpPr>
        <p:spPr/>
        <p:txBody>
          <a:bodyPr/>
          <a:lstStyle/>
          <a:p>
            <a:fld id="{6D9E40B1-BFB5-6843-A01C-44B631307B90}" type="datetimeFigureOut">
              <a:rPr lang="en-US" smtClean="0"/>
              <a:t>1/5/21</a:t>
            </a:fld>
            <a:endParaRPr lang="en-US"/>
          </a:p>
        </p:txBody>
      </p:sp>
      <p:sp>
        <p:nvSpPr>
          <p:cNvPr id="6" name="Footer Placeholder 5">
            <a:extLst>
              <a:ext uri="{FF2B5EF4-FFF2-40B4-BE49-F238E27FC236}">
                <a16:creationId xmlns:a16="http://schemas.microsoft.com/office/drawing/2014/main" id="{0D6272C4-10C5-3A4F-964F-A6A0F7D1D0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6CBD79-F655-AD43-90E4-1951D66B5F3E}"/>
              </a:ext>
            </a:extLst>
          </p:cNvPr>
          <p:cNvSpPr>
            <a:spLocks noGrp="1"/>
          </p:cNvSpPr>
          <p:nvPr>
            <p:ph type="sldNum" sz="quarter" idx="12"/>
          </p:nvPr>
        </p:nvSpPr>
        <p:spPr/>
        <p:txBody>
          <a:bodyPr/>
          <a:lstStyle/>
          <a:p>
            <a:fld id="{BD2B2EDC-6F89-4D4F-9933-80F0B0F31FAF}" type="slidenum">
              <a:rPr lang="en-US" smtClean="0"/>
              <a:t>‹#›</a:t>
            </a:fld>
            <a:endParaRPr lang="en-US"/>
          </a:p>
        </p:txBody>
      </p:sp>
    </p:spTree>
    <p:extLst>
      <p:ext uri="{BB962C8B-B14F-4D97-AF65-F5344CB8AC3E}">
        <p14:creationId xmlns:p14="http://schemas.microsoft.com/office/powerpoint/2010/main" val="34254673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BEFFBB-517E-6544-AC95-D081D2976E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674278AE-3149-EA48-847D-DDDB4A310A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B7F41E6F-7F81-A549-B880-9D6C0C394B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9E40B1-BFB5-6843-A01C-44B631307B90}" type="datetimeFigureOut">
              <a:rPr lang="en-US" smtClean="0"/>
              <a:t>1/5/21</a:t>
            </a:fld>
            <a:endParaRPr lang="en-US"/>
          </a:p>
        </p:txBody>
      </p:sp>
      <p:sp>
        <p:nvSpPr>
          <p:cNvPr id="5" name="Footer Placeholder 4">
            <a:extLst>
              <a:ext uri="{FF2B5EF4-FFF2-40B4-BE49-F238E27FC236}">
                <a16:creationId xmlns:a16="http://schemas.microsoft.com/office/drawing/2014/main" id="{50F490A0-F28B-C24C-BCC4-C1624836E5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5739AAC-0D9C-F54A-8281-C583008B8D0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2B2EDC-6F89-4D4F-9933-80F0B0F31FAF}" type="slidenum">
              <a:rPr lang="en-US" smtClean="0"/>
              <a:t>‹#›</a:t>
            </a:fld>
            <a:endParaRPr lang="en-US"/>
          </a:p>
        </p:txBody>
      </p:sp>
    </p:spTree>
    <p:extLst>
      <p:ext uri="{BB962C8B-B14F-4D97-AF65-F5344CB8AC3E}">
        <p14:creationId xmlns:p14="http://schemas.microsoft.com/office/powerpoint/2010/main" val="9381467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Avenir Next" panose="020B0503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5.png"/><Relationship Id="rId5" Type="http://schemas.openxmlformats.org/officeDocument/2006/relationships/image" Target="../media/image22.png"/><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5.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8.xml"/><Relationship Id="rId7"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4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notesSlide" Target="../notesSlides/notesSlide7.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notesSlide" Target="../notesSlides/notesSlide8.xml"/><Relationship Id="rId7"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a:extLst>
              <a:ext uri="{FF2B5EF4-FFF2-40B4-BE49-F238E27FC236}">
                <a16:creationId xmlns:a16="http://schemas.microsoft.com/office/drawing/2014/main" id="{176269B2-C3DF-804F-8E5D-667A8DDCF0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3700" t="45990" r="3734" b="34010"/>
          <a:stretch>
            <a:fillRect/>
          </a:stretch>
        </p:blipFill>
        <p:spPr bwMode="auto">
          <a:xfrm>
            <a:off x="-3678238" y="-750888"/>
            <a:ext cx="10064751" cy="771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56FC0177-D69D-D046-A8D4-C976284E1696}"/>
              </a:ext>
            </a:extLst>
          </p:cNvPr>
          <p:cNvSpPr/>
          <p:nvPr/>
        </p:nvSpPr>
        <p:spPr>
          <a:xfrm>
            <a:off x="4933950" y="1641475"/>
            <a:ext cx="6959600" cy="1349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a:extLst>
              <a:ext uri="{FF2B5EF4-FFF2-40B4-BE49-F238E27FC236}">
                <a16:creationId xmlns:a16="http://schemas.microsoft.com/office/drawing/2014/main" id="{900961CD-8006-DF46-B9B1-1A93EB19C718}"/>
              </a:ext>
            </a:extLst>
          </p:cNvPr>
          <p:cNvSpPr>
            <a:spLocks noGrp="1"/>
          </p:cNvSpPr>
          <p:nvPr>
            <p:ph type="ctrTitle"/>
          </p:nvPr>
        </p:nvSpPr>
        <p:spPr>
          <a:xfrm>
            <a:off x="2695122" y="1110261"/>
            <a:ext cx="9130620" cy="1994095"/>
          </a:xfrm>
        </p:spPr>
        <p:txBody>
          <a:bodyPr rtlCol="0">
            <a:normAutofit/>
          </a:bodyPr>
          <a:lstStyle/>
          <a:p>
            <a:pPr algn="r" fontAlgn="auto">
              <a:spcAft>
                <a:spcPts val="0"/>
              </a:spcAft>
              <a:defRPr/>
            </a:pPr>
            <a:r>
              <a:rPr lang="en-US" sz="5400" dirty="0"/>
              <a:t>Explaining the output of machine learning systems</a:t>
            </a:r>
            <a:endParaRPr lang="en-US" sz="5400" dirty="0">
              <a:solidFill>
                <a:schemeClr val="tx1">
                  <a:lumMod val="65000"/>
                  <a:lumOff val="35000"/>
                </a:schemeClr>
              </a:solidFill>
            </a:endParaRPr>
          </a:p>
        </p:txBody>
      </p:sp>
      <p:sp>
        <p:nvSpPr>
          <p:cNvPr id="3" name="Subtitle 2">
            <a:extLst>
              <a:ext uri="{FF2B5EF4-FFF2-40B4-BE49-F238E27FC236}">
                <a16:creationId xmlns:a16="http://schemas.microsoft.com/office/drawing/2014/main" id="{28CE450C-9ACC-2B41-B731-5BC1CEE6D00B}"/>
              </a:ext>
            </a:extLst>
          </p:cNvPr>
          <p:cNvSpPr>
            <a:spLocks noGrp="1"/>
          </p:cNvSpPr>
          <p:nvPr>
            <p:ph type="subTitle" idx="1"/>
          </p:nvPr>
        </p:nvSpPr>
        <p:spPr>
          <a:xfrm>
            <a:off x="6386513" y="5135730"/>
            <a:ext cx="4516131" cy="705072"/>
          </a:xfrm>
        </p:spPr>
        <p:txBody>
          <a:bodyPr rtlCol="0">
            <a:normAutofit fontScale="92500" lnSpcReduction="20000"/>
          </a:bodyPr>
          <a:lstStyle/>
          <a:p>
            <a:pPr algn="r" fontAlgn="auto">
              <a:spcAft>
                <a:spcPts val="0"/>
              </a:spcAft>
              <a:defRPr/>
            </a:pPr>
            <a:r>
              <a:rPr lang="en-US" dirty="0"/>
              <a:t>Scott Lundberg</a:t>
            </a:r>
          </a:p>
          <a:p>
            <a:pPr algn="r" fontAlgn="auto">
              <a:spcAft>
                <a:spcPts val="0"/>
              </a:spcAft>
              <a:defRPr/>
            </a:pPr>
            <a:r>
              <a:rPr lang="en-US" dirty="0">
                <a:solidFill>
                  <a:schemeClr val="tx1">
                    <a:alpha val="50000"/>
                  </a:schemeClr>
                </a:solidFill>
              </a:rPr>
              <a:t>Microsoft Research</a:t>
            </a:r>
          </a:p>
          <a:p>
            <a:pPr algn="r" fontAlgn="auto">
              <a:spcAft>
                <a:spcPts val="0"/>
              </a:spcAft>
              <a:defRPr/>
            </a:pPr>
            <a:endParaRPr lang="en-US" dirty="0">
              <a:solidFill>
                <a:schemeClr val="tx1">
                  <a:alpha val="50000"/>
                </a:schemeClr>
              </a:solidFill>
            </a:endParaRPr>
          </a:p>
        </p:txBody>
      </p:sp>
      <p:pic>
        <p:nvPicPr>
          <p:cNvPr id="3079" name="Picture 6" descr="See the source image">
            <a:extLst>
              <a:ext uri="{FF2B5EF4-FFF2-40B4-BE49-F238E27FC236}">
                <a16:creationId xmlns:a16="http://schemas.microsoft.com/office/drawing/2014/main" id="{7AE3BED8-7266-CD47-8273-9260E2E7B7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77327"/>
          <a:stretch>
            <a:fillRect/>
          </a:stretch>
        </p:blipFill>
        <p:spPr bwMode="auto">
          <a:xfrm>
            <a:off x="10995480" y="5060011"/>
            <a:ext cx="830262"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24526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E42C92-20AA-5144-BEC4-3D5E55138975}"/>
              </a:ext>
            </a:extLst>
          </p:cNvPr>
          <p:cNvSpPr txBox="1"/>
          <p:nvPr/>
        </p:nvSpPr>
        <p:spPr>
          <a:xfrm>
            <a:off x="609600" y="1370181"/>
            <a:ext cx="3657600" cy="707886"/>
          </a:xfrm>
          <a:prstGeom prst="rect">
            <a:avLst/>
          </a:prstGeom>
          <a:noFill/>
        </p:spPr>
        <p:txBody>
          <a:bodyPr wrap="square" rtlCol="0">
            <a:spAutoFit/>
          </a:bodyPr>
          <a:lstStyle/>
          <a:p>
            <a:pPr algn="ctr"/>
            <a:r>
              <a:rPr lang="en-US" sz="2000" b="1" dirty="0">
                <a:latin typeface="Avenir Next" panose="020B0503020202020204" pitchFamily="34" charset="0"/>
              </a:rPr>
              <a:t>Pick how you will modify the inputs</a:t>
            </a:r>
          </a:p>
        </p:txBody>
      </p:sp>
      <p:sp>
        <p:nvSpPr>
          <p:cNvPr id="10" name="TextBox 9">
            <a:extLst>
              <a:ext uri="{FF2B5EF4-FFF2-40B4-BE49-F238E27FC236}">
                <a16:creationId xmlns:a16="http://schemas.microsoft.com/office/drawing/2014/main" id="{742824D0-E20A-B046-A326-408E41E95BB2}"/>
              </a:ext>
            </a:extLst>
          </p:cNvPr>
          <p:cNvSpPr txBox="1"/>
          <p:nvPr/>
        </p:nvSpPr>
        <p:spPr>
          <a:xfrm>
            <a:off x="4646092" y="1370181"/>
            <a:ext cx="3657600" cy="707886"/>
          </a:xfrm>
          <a:prstGeom prst="rect">
            <a:avLst/>
          </a:prstGeom>
          <a:noFill/>
        </p:spPr>
        <p:txBody>
          <a:bodyPr wrap="square" rtlCol="0">
            <a:spAutoFit/>
          </a:bodyPr>
          <a:lstStyle/>
          <a:p>
            <a:pPr algn="ctr"/>
            <a:r>
              <a:rPr lang="en-US" sz="2000" b="1" dirty="0">
                <a:latin typeface="Avenir Next" panose="020B0503020202020204" pitchFamily="34" charset="0"/>
              </a:rPr>
              <a:t>Pick what model output you will explain</a:t>
            </a:r>
            <a:endParaRPr lang="en-US" sz="2000" dirty="0">
              <a:latin typeface="Avenir Next" panose="020B0503020202020204" pitchFamily="34" charset="0"/>
            </a:endParaRPr>
          </a:p>
        </p:txBody>
      </p:sp>
      <p:sp>
        <p:nvSpPr>
          <p:cNvPr id="11" name="TextBox 10">
            <a:extLst>
              <a:ext uri="{FF2B5EF4-FFF2-40B4-BE49-F238E27FC236}">
                <a16:creationId xmlns:a16="http://schemas.microsoft.com/office/drawing/2014/main" id="{CD9745B8-FB15-CC47-9970-BB9F4C822789}"/>
              </a:ext>
            </a:extLst>
          </p:cNvPr>
          <p:cNvSpPr txBox="1"/>
          <p:nvPr/>
        </p:nvSpPr>
        <p:spPr>
          <a:xfrm>
            <a:off x="8269356" y="1370181"/>
            <a:ext cx="3657600" cy="707886"/>
          </a:xfrm>
          <a:prstGeom prst="rect">
            <a:avLst/>
          </a:prstGeom>
          <a:noFill/>
        </p:spPr>
        <p:txBody>
          <a:bodyPr wrap="square" rtlCol="0">
            <a:spAutoFit/>
          </a:bodyPr>
          <a:lstStyle/>
          <a:p>
            <a:pPr algn="ctr"/>
            <a:r>
              <a:rPr lang="en-US" sz="2000" b="1" dirty="0">
                <a:latin typeface="Avenir Next" panose="020B0503020202020204" pitchFamily="34" charset="0"/>
              </a:rPr>
              <a:t>Decide how you will summarize the examples</a:t>
            </a:r>
            <a:endParaRPr lang="en-US" sz="2000" dirty="0">
              <a:latin typeface="Avenir Next" panose="020B0503020202020204" pitchFamily="34" charset="0"/>
            </a:endParaRPr>
          </a:p>
        </p:txBody>
      </p:sp>
      <p:sp>
        <p:nvSpPr>
          <p:cNvPr id="12" name="TextBox 11">
            <a:extLst>
              <a:ext uri="{FF2B5EF4-FFF2-40B4-BE49-F238E27FC236}">
                <a16:creationId xmlns:a16="http://schemas.microsoft.com/office/drawing/2014/main" id="{DE4F1B57-828A-6542-AD0F-F9FB30439B82}"/>
              </a:ext>
            </a:extLst>
          </p:cNvPr>
          <p:cNvSpPr txBox="1"/>
          <p:nvPr/>
        </p:nvSpPr>
        <p:spPr>
          <a:xfrm>
            <a:off x="940904" y="2517913"/>
            <a:ext cx="184731" cy="369332"/>
          </a:xfrm>
          <a:prstGeom prst="rect">
            <a:avLst/>
          </a:prstGeom>
          <a:noFill/>
        </p:spPr>
        <p:txBody>
          <a:bodyPr wrap="none" rtlCol="0">
            <a:spAutoFit/>
          </a:bodyPr>
          <a:lstStyle/>
          <a:p>
            <a:endParaRPr lang="en-US" dirty="0"/>
          </a:p>
        </p:txBody>
      </p:sp>
      <p:sp>
        <p:nvSpPr>
          <p:cNvPr id="24" name="Rounded Rectangle 23">
            <a:extLst>
              <a:ext uri="{FF2B5EF4-FFF2-40B4-BE49-F238E27FC236}">
                <a16:creationId xmlns:a16="http://schemas.microsoft.com/office/drawing/2014/main" id="{A198EA8F-9C90-2444-B3B4-B2AADF370A12}"/>
              </a:ext>
            </a:extLst>
          </p:cNvPr>
          <p:cNvSpPr/>
          <p:nvPr/>
        </p:nvSpPr>
        <p:spPr>
          <a:xfrm>
            <a:off x="940903" y="2411897"/>
            <a:ext cx="3087757" cy="155886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9B6E30CA-5775-1C4B-BAE1-9B0929D74F28}"/>
              </a:ext>
            </a:extLst>
          </p:cNvPr>
          <p:cNvSpPr txBox="1"/>
          <p:nvPr/>
        </p:nvSpPr>
        <p:spPr>
          <a:xfrm>
            <a:off x="1707736" y="3005004"/>
            <a:ext cx="1547283" cy="369332"/>
          </a:xfrm>
          <a:prstGeom prst="rect">
            <a:avLst/>
          </a:prstGeom>
          <a:noFill/>
        </p:spPr>
        <p:txBody>
          <a:bodyPr wrap="none" rtlCol="0">
            <a:spAutoFit/>
          </a:bodyPr>
          <a:lstStyle/>
          <a:p>
            <a:pPr algn="ctr"/>
            <a:r>
              <a:rPr lang="en-US" dirty="0">
                <a:solidFill>
                  <a:schemeClr val="tx1">
                    <a:lumMod val="65000"/>
                    <a:lumOff val="35000"/>
                  </a:schemeClr>
                </a:solidFill>
              </a:rPr>
              <a:t>Local methods</a:t>
            </a:r>
          </a:p>
        </p:txBody>
      </p:sp>
      <p:sp>
        <p:nvSpPr>
          <p:cNvPr id="28" name="Rounded Rectangle 27">
            <a:extLst>
              <a:ext uri="{FF2B5EF4-FFF2-40B4-BE49-F238E27FC236}">
                <a16:creationId xmlns:a16="http://schemas.microsoft.com/office/drawing/2014/main" id="{AC4DE562-3E6E-5E41-BF64-A71187543F15}"/>
              </a:ext>
            </a:extLst>
          </p:cNvPr>
          <p:cNvSpPr/>
          <p:nvPr/>
        </p:nvSpPr>
        <p:spPr>
          <a:xfrm>
            <a:off x="940903" y="4301274"/>
            <a:ext cx="3087757" cy="155886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DDB60B1C-4584-1F4D-9DB4-524A8E7C1879}"/>
              </a:ext>
            </a:extLst>
          </p:cNvPr>
          <p:cNvSpPr txBox="1"/>
          <p:nvPr/>
        </p:nvSpPr>
        <p:spPr>
          <a:xfrm>
            <a:off x="1580778" y="4896038"/>
            <a:ext cx="1674241" cy="369332"/>
          </a:xfrm>
          <a:prstGeom prst="rect">
            <a:avLst/>
          </a:prstGeom>
          <a:noFill/>
        </p:spPr>
        <p:txBody>
          <a:bodyPr wrap="none" rtlCol="0">
            <a:spAutoFit/>
          </a:bodyPr>
          <a:lstStyle/>
          <a:p>
            <a:pPr algn="ctr"/>
            <a:r>
              <a:rPr lang="en-US" dirty="0">
                <a:solidFill>
                  <a:schemeClr val="tx1">
                    <a:lumMod val="65000"/>
                    <a:lumOff val="35000"/>
                  </a:schemeClr>
                </a:solidFill>
              </a:rPr>
              <a:t>Global methods</a:t>
            </a:r>
          </a:p>
        </p:txBody>
      </p:sp>
      <p:sp>
        <p:nvSpPr>
          <p:cNvPr id="42" name="Rounded Rectangle 41">
            <a:extLst>
              <a:ext uri="{FF2B5EF4-FFF2-40B4-BE49-F238E27FC236}">
                <a16:creationId xmlns:a16="http://schemas.microsoft.com/office/drawing/2014/main" id="{E1B38209-AE0A-6545-BC0E-935F0B7B8FB0}"/>
              </a:ext>
            </a:extLst>
          </p:cNvPr>
          <p:cNvSpPr/>
          <p:nvPr/>
        </p:nvSpPr>
        <p:spPr>
          <a:xfrm>
            <a:off x="8626981" y="24118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Shapley values</a:t>
            </a:r>
          </a:p>
        </p:txBody>
      </p:sp>
      <p:sp>
        <p:nvSpPr>
          <p:cNvPr id="45" name="Rounded Rectangle 44">
            <a:extLst>
              <a:ext uri="{FF2B5EF4-FFF2-40B4-BE49-F238E27FC236}">
                <a16:creationId xmlns:a16="http://schemas.microsoft.com/office/drawing/2014/main" id="{FE24D3FF-04C3-CF4E-A381-A452C5041225}"/>
              </a:ext>
            </a:extLst>
          </p:cNvPr>
          <p:cNvSpPr/>
          <p:nvPr/>
        </p:nvSpPr>
        <p:spPr>
          <a:xfrm>
            <a:off x="8626981" y="332534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Local kernel</a:t>
            </a:r>
          </a:p>
        </p:txBody>
      </p:sp>
      <p:sp>
        <p:nvSpPr>
          <p:cNvPr id="47" name="Rounded Rectangle 46">
            <a:extLst>
              <a:ext uri="{FF2B5EF4-FFF2-40B4-BE49-F238E27FC236}">
                <a16:creationId xmlns:a16="http://schemas.microsoft.com/office/drawing/2014/main" id="{A18E7D17-BDE7-BE48-9557-052D6FC377E3}"/>
              </a:ext>
            </a:extLst>
          </p:cNvPr>
          <p:cNvSpPr/>
          <p:nvPr/>
        </p:nvSpPr>
        <p:spPr>
          <a:xfrm>
            <a:off x="8626981" y="42387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Simple averaging</a:t>
            </a:r>
          </a:p>
        </p:txBody>
      </p:sp>
      <p:sp>
        <p:nvSpPr>
          <p:cNvPr id="53" name="Rounded Rectangle 52">
            <a:extLst>
              <a:ext uri="{FF2B5EF4-FFF2-40B4-BE49-F238E27FC236}">
                <a16:creationId xmlns:a16="http://schemas.microsoft.com/office/drawing/2014/main" id="{46382B9B-1CAD-9A4E-A8B2-DECB4F736373}"/>
              </a:ext>
            </a:extLst>
          </p:cNvPr>
          <p:cNvSpPr/>
          <p:nvPr/>
        </p:nvSpPr>
        <p:spPr>
          <a:xfrm>
            <a:off x="8626980" y="515224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etc.</a:t>
            </a:r>
          </a:p>
        </p:txBody>
      </p:sp>
      <p:sp>
        <p:nvSpPr>
          <p:cNvPr id="55" name="Rounded Rectangle 54">
            <a:extLst>
              <a:ext uri="{FF2B5EF4-FFF2-40B4-BE49-F238E27FC236}">
                <a16:creationId xmlns:a16="http://schemas.microsoft.com/office/drawing/2014/main" id="{B31813F5-C4B5-3A46-A250-49ED49E6829C}"/>
              </a:ext>
            </a:extLst>
          </p:cNvPr>
          <p:cNvSpPr/>
          <p:nvPr/>
        </p:nvSpPr>
        <p:spPr>
          <a:xfrm>
            <a:off x="4931013" y="24118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Probability</a:t>
            </a:r>
          </a:p>
        </p:txBody>
      </p:sp>
      <p:sp>
        <p:nvSpPr>
          <p:cNvPr id="57" name="Rounded Rectangle 56">
            <a:extLst>
              <a:ext uri="{FF2B5EF4-FFF2-40B4-BE49-F238E27FC236}">
                <a16:creationId xmlns:a16="http://schemas.microsoft.com/office/drawing/2014/main" id="{D4AE6869-72BA-B041-ADF2-25A6E45B7A02}"/>
              </a:ext>
            </a:extLst>
          </p:cNvPr>
          <p:cNvSpPr/>
          <p:nvPr/>
        </p:nvSpPr>
        <p:spPr>
          <a:xfrm>
            <a:off x="4931013" y="3342570"/>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Log-odds</a:t>
            </a:r>
          </a:p>
        </p:txBody>
      </p:sp>
      <p:sp>
        <p:nvSpPr>
          <p:cNvPr id="58" name="Rounded Rectangle 57">
            <a:extLst>
              <a:ext uri="{FF2B5EF4-FFF2-40B4-BE49-F238E27FC236}">
                <a16:creationId xmlns:a16="http://schemas.microsoft.com/office/drawing/2014/main" id="{ECFAAD52-5687-174D-8DDC-41AB9B8FA559}"/>
              </a:ext>
            </a:extLst>
          </p:cNvPr>
          <p:cNvSpPr/>
          <p:nvPr/>
        </p:nvSpPr>
        <p:spPr>
          <a:xfrm>
            <a:off x="4931012" y="4273244"/>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Loss</a:t>
            </a:r>
          </a:p>
        </p:txBody>
      </p:sp>
      <p:sp>
        <p:nvSpPr>
          <p:cNvPr id="4096" name="Rounded Rectangle 4095">
            <a:extLst>
              <a:ext uri="{FF2B5EF4-FFF2-40B4-BE49-F238E27FC236}">
                <a16:creationId xmlns:a16="http://schemas.microsoft.com/office/drawing/2014/main" id="{E370EFFC-70DB-C64D-9D58-99C2694B3BB8}"/>
              </a:ext>
            </a:extLst>
          </p:cNvPr>
          <p:cNvSpPr/>
          <p:nvPr/>
        </p:nvSpPr>
        <p:spPr>
          <a:xfrm>
            <a:off x="4931012" y="5203919"/>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etc.</a:t>
            </a:r>
          </a:p>
        </p:txBody>
      </p:sp>
      <p:sp>
        <p:nvSpPr>
          <p:cNvPr id="2" name="TextBox 1">
            <a:extLst>
              <a:ext uri="{FF2B5EF4-FFF2-40B4-BE49-F238E27FC236}">
                <a16:creationId xmlns:a16="http://schemas.microsoft.com/office/drawing/2014/main" id="{302ED400-991B-3D4C-A5BF-AA93FBD518C5}"/>
              </a:ext>
            </a:extLst>
          </p:cNvPr>
          <p:cNvSpPr txBox="1"/>
          <p:nvPr/>
        </p:nvSpPr>
        <p:spPr>
          <a:xfrm>
            <a:off x="426480" y="380302"/>
            <a:ext cx="6438146" cy="461665"/>
          </a:xfrm>
          <a:prstGeom prst="rect">
            <a:avLst/>
          </a:prstGeom>
          <a:noFill/>
        </p:spPr>
        <p:txBody>
          <a:bodyPr wrap="square" rtlCol="0">
            <a:spAutoFit/>
          </a:bodyPr>
          <a:lstStyle/>
          <a:p>
            <a:r>
              <a:rPr lang="en-US" sz="2400" b="1" dirty="0">
                <a:latin typeface="Avenir Next" panose="020B0503020202020204" pitchFamily="34" charset="0"/>
              </a:rPr>
              <a:t>How-To: </a:t>
            </a:r>
            <a:r>
              <a:rPr lang="en-US" sz="2400" dirty="0">
                <a:latin typeface="Avenir Next" panose="020B0503020202020204" pitchFamily="34" charset="0"/>
              </a:rPr>
              <a:t>Feature attribution</a:t>
            </a:r>
          </a:p>
        </p:txBody>
      </p:sp>
    </p:spTree>
    <p:custDataLst>
      <p:tags r:id="rId1"/>
    </p:custDataLst>
    <p:extLst>
      <p:ext uri="{BB962C8B-B14F-4D97-AF65-F5344CB8AC3E}">
        <p14:creationId xmlns:p14="http://schemas.microsoft.com/office/powerpoint/2010/main" val="33191317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E42C92-20AA-5144-BEC4-3D5E55138975}"/>
              </a:ext>
            </a:extLst>
          </p:cNvPr>
          <p:cNvSpPr txBox="1"/>
          <p:nvPr/>
        </p:nvSpPr>
        <p:spPr>
          <a:xfrm>
            <a:off x="609600" y="1370181"/>
            <a:ext cx="3657600" cy="707886"/>
          </a:xfrm>
          <a:prstGeom prst="rect">
            <a:avLst/>
          </a:prstGeom>
          <a:noFill/>
        </p:spPr>
        <p:txBody>
          <a:bodyPr wrap="square" rtlCol="0">
            <a:spAutoFit/>
          </a:bodyPr>
          <a:lstStyle/>
          <a:p>
            <a:pPr algn="ctr"/>
            <a:r>
              <a:rPr lang="en-US" sz="2000" b="1" dirty="0">
                <a:latin typeface="Avenir Next" panose="020B0503020202020204" pitchFamily="34" charset="0"/>
              </a:rPr>
              <a:t>Pick how you will modify the inputs</a:t>
            </a:r>
          </a:p>
        </p:txBody>
      </p:sp>
      <p:sp>
        <p:nvSpPr>
          <p:cNvPr id="11" name="TextBox 10">
            <a:extLst>
              <a:ext uri="{FF2B5EF4-FFF2-40B4-BE49-F238E27FC236}">
                <a16:creationId xmlns:a16="http://schemas.microsoft.com/office/drawing/2014/main" id="{CD9745B8-FB15-CC47-9970-BB9F4C822789}"/>
              </a:ext>
            </a:extLst>
          </p:cNvPr>
          <p:cNvSpPr txBox="1"/>
          <p:nvPr/>
        </p:nvSpPr>
        <p:spPr>
          <a:xfrm>
            <a:off x="8269356" y="1370181"/>
            <a:ext cx="3657600" cy="707886"/>
          </a:xfrm>
          <a:prstGeom prst="rect">
            <a:avLst/>
          </a:prstGeom>
          <a:noFill/>
        </p:spPr>
        <p:txBody>
          <a:bodyPr wrap="square" rtlCol="0">
            <a:spAutoFit/>
          </a:bodyPr>
          <a:lstStyle/>
          <a:p>
            <a:pPr algn="ctr"/>
            <a:r>
              <a:rPr lang="en-US" sz="2000" b="1" dirty="0">
                <a:latin typeface="Avenir Next" panose="020B0503020202020204" pitchFamily="34" charset="0"/>
              </a:rPr>
              <a:t>Decide how you will summarize the examples</a:t>
            </a:r>
            <a:endParaRPr lang="en-US" sz="2000" dirty="0">
              <a:latin typeface="Avenir Next" panose="020B0503020202020204" pitchFamily="34" charset="0"/>
            </a:endParaRPr>
          </a:p>
        </p:txBody>
      </p:sp>
      <p:sp>
        <p:nvSpPr>
          <p:cNvPr id="12" name="TextBox 11">
            <a:extLst>
              <a:ext uri="{FF2B5EF4-FFF2-40B4-BE49-F238E27FC236}">
                <a16:creationId xmlns:a16="http://schemas.microsoft.com/office/drawing/2014/main" id="{DE4F1B57-828A-6542-AD0F-F9FB30439B82}"/>
              </a:ext>
            </a:extLst>
          </p:cNvPr>
          <p:cNvSpPr txBox="1"/>
          <p:nvPr/>
        </p:nvSpPr>
        <p:spPr>
          <a:xfrm>
            <a:off x="940904" y="2517913"/>
            <a:ext cx="184731" cy="369332"/>
          </a:xfrm>
          <a:prstGeom prst="rect">
            <a:avLst/>
          </a:prstGeom>
          <a:noFill/>
        </p:spPr>
        <p:txBody>
          <a:bodyPr wrap="none" rtlCol="0">
            <a:spAutoFit/>
          </a:bodyPr>
          <a:lstStyle/>
          <a:p>
            <a:endParaRPr lang="en-US" dirty="0"/>
          </a:p>
        </p:txBody>
      </p:sp>
      <p:sp>
        <p:nvSpPr>
          <p:cNvPr id="24" name="Rounded Rectangle 23">
            <a:extLst>
              <a:ext uri="{FF2B5EF4-FFF2-40B4-BE49-F238E27FC236}">
                <a16:creationId xmlns:a16="http://schemas.microsoft.com/office/drawing/2014/main" id="{A198EA8F-9C90-2444-B3B4-B2AADF370A12}"/>
              </a:ext>
            </a:extLst>
          </p:cNvPr>
          <p:cNvSpPr/>
          <p:nvPr/>
        </p:nvSpPr>
        <p:spPr>
          <a:xfrm>
            <a:off x="940903" y="2411897"/>
            <a:ext cx="3087757" cy="155886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9B6E30CA-5775-1C4B-BAE1-9B0929D74F28}"/>
              </a:ext>
            </a:extLst>
          </p:cNvPr>
          <p:cNvSpPr txBox="1"/>
          <p:nvPr/>
        </p:nvSpPr>
        <p:spPr>
          <a:xfrm>
            <a:off x="1707736" y="3005004"/>
            <a:ext cx="1547283" cy="369332"/>
          </a:xfrm>
          <a:prstGeom prst="rect">
            <a:avLst/>
          </a:prstGeom>
          <a:noFill/>
        </p:spPr>
        <p:txBody>
          <a:bodyPr wrap="none" rtlCol="0">
            <a:spAutoFit/>
          </a:bodyPr>
          <a:lstStyle/>
          <a:p>
            <a:pPr algn="ctr"/>
            <a:r>
              <a:rPr lang="en-US" dirty="0">
                <a:solidFill>
                  <a:schemeClr val="tx1">
                    <a:lumMod val="65000"/>
                    <a:lumOff val="35000"/>
                  </a:schemeClr>
                </a:solidFill>
              </a:rPr>
              <a:t>Local methods</a:t>
            </a:r>
          </a:p>
        </p:txBody>
      </p:sp>
      <p:sp>
        <p:nvSpPr>
          <p:cNvPr id="28" name="Rounded Rectangle 27">
            <a:extLst>
              <a:ext uri="{FF2B5EF4-FFF2-40B4-BE49-F238E27FC236}">
                <a16:creationId xmlns:a16="http://schemas.microsoft.com/office/drawing/2014/main" id="{AC4DE562-3E6E-5E41-BF64-A71187543F15}"/>
              </a:ext>
            </a:extLst>
          </p:cNvPr>
          <p:cNvSpPr/>
          <p:nvPr/>
        </p:nvSpPr>
        <p:spPr>
          <a:xfrm>
            <a:off x="940903" y="4301274"/>
            <a:ext cx="3087757" cy="155886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DDB60B1C-4584-1F4D-9DB4-524A8E7C1879}"/>
              </a:ext>
            </a:extLst>
          </p:cNvPr>
          <p:cNvSpPr txBox="1"/>
          <p:nvPr/>
        </p:nvSpPr>
        <p:spPr>
          <a:xfrm>
            <a:off x="1580778" y="4896038"/>
            <a:ext cx="1674241" cy="369332"/>
          </a:xfrm>
          <a:prstGeom prst="rect">
            <a:avLst/>
          </a:prstGeom>
          <a:noFill/>
        </p:spPr>
        <p:txBody>
          <a:bodyPr wrap="none" rtlCol="0">
            <a:spAutoFit/>
          </a:bodyPr>
          <a:lstStyle/>
          <a:p>
            <a:pPr algn="ctr"/>
            <a:r>
              <a:rPr lang="en-US" dirty="0">
                <a:solidFill>
                  <a:schemeClr val="tx1">
                    <a:lumMod val="65000"/>
                    <a:lumOff val="35000"/>
                  </a:schemeClr>
                </a:solidFill>
              </a:rPr>
              <a:t>Global methods</a:t>
            </a:r>
          </a:p>
        </p:txBody>
      </p:sp>
      <p:sp>
        <p:nvSpPr>
          <p:cNvPr id="42" name="Rounded Rectangle 41">
            <a:extLst>
              <a:ext uri="{FF2B5EF4-FFF2-40B4-BE49-F238E27FC236}">
                <a16:creationId xmlns:a16="http://schemas.microsoft.com/office/drawing/2014/main" id="{E1B38209-AE0A-6545-BC0E-935F0B7B8FB0}"/>
              </a:ext>
            </a:extLst>
          </p:cNvPr>
          <p:cNvSpPr/>
          <p:nvPr/>
        </p:nvSpPr>
        <p:spPr>
          <a:xfrm>
            <a:off x="8626981" y="24118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Shapley values</a:t>
            </a:r>
          </a:p>
        </p:txBody>
      </p:sp>
      <p:sp>
        <p:nvSpPr>
          <p:cNvPr id="45" name="Rounded Rectangle 44">
            <a:extLst>
              <a:ext uri="{FF2B5EF4-FFF2-40B4-BE49-F238E27FC236}">
                <a16:creationId xmlns:a16="http://schemas.microsoft.com/office/drawing/2014/main" id="{FE24D3FF-04C3-CF4E-A381-A452C5041225}"/>
              </a:ext>
            </a:extLst>
          </p:cNvPr>
          <p:cNvSpPr/>
          <p:nvPr/>
        </p:nvSpPr>
        <p:spPr>
          <a:xfrm>
            <a:off x="8626981" y="332534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Local kernel</a:t>
            </a:r>
          </a:p>
        </p:txBody>
      </p:sp>
      <p:sp>
        <p:nvSpPr>
          <p:cNvPr id="47" name="Rounded Rectangle 46">
            <a:extLst>
              <a:ext uri="{FF2B5EF4-FFF2-40B4-BE49-F238E27FC236}">
                <a16:creationId xmlns:a16="http://schemas.microsoft.com/office/drawing/2014/main" id="{A18E7D17-BDE7-BE48-9557-052D6FC377E3}"/>
              </a:ext>
            </a:extLst>
          </p:cNvPr>
          <p:cNvSpPr/>
          <p:nvPr/>
        </p:nvSpPr>
        <p:spPr>
          <a:xfrm>
            <a:off x="8626981" y="42387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Simple averaging</a:t>
            </a:r>
          </a:p>
        </p:txBody>
      </p:sp>
      <p:sp>
        <p:nvSpPr>
          <p:cNvPr id="53" name="Rounded Rectangle 52">
            <a:extLst>
              <a:ext uri="{FF2B5EF4-FFF2-40B4-BE49-F238E27FC236}">
                <a16:creationId xmlns:a16="http://schemas.microsoft.com/office/drawing/2014/main" id="{46382B9B-1CAD-9A4E-A8B2-DECB4F736373}"/>
              </a:ext>
            </a:extLst>
          </p:cNvPr>
          <p:cNvSpPr/>
          <p:nvPr/>
        </p:nvSpPr>
        <p:spPr>
          <a:xfrm>
            <a:off x="8626980" y="515224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etc.</a:t>
            </a:r>
          </a:p>
        </p:txBody>
      </p:sp>
      <p:sp>
        <p:nvSpPr>
          <p:cNvPr id="55" name="Rounded Rectangle 54">
            <a:extLst>
              <a:ext uri="{FF2B5EF4-FFF2-40B4-BE49-F238E27FC236}">
                <a16:creationId xmlns:a16="http://schemas.microsoft.com/office/drawing/2014/main" id="{B31813F5-C4B5-3A46-A250-49ED49E6829C}"/>
              </a:ext>
            </a:extLst>
          </p:cNvPr>
          <p:cNvSpPr/>
          <p:nvPr/>
        </p:nvSpPr>
        <p:spPr>
          <a:xfrm>
            <a:off x="4931013" y="24118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Probability</a:t>
            </a:r>
          </a:p>
        </p:txBody>
      </p:sp>
      <p:sp>
        <p:nvSpPr>
          <p:cNvPr id="57" name="Rounded Rectangle 56">
            <a:extLst>
              <a:ext uri="{FF2B5EF4-FFF2-40B4-BE49-F238E27FC236}">
                <a16:creationId xmlns:a16="http://schemas.microsoft.com/office/drawing/2014/main" id="{D4AE6869-72BA-B041-ADF2-25A6E45B7A02}"/>
              </a:ext>
            </a:extLst>
          </p:cNvPr>
          <p:cNvSpPr/>
          <p:nvPr/>
        </p:nvSpPr>
        <p:spPr>
          <a:xfrm>
            <a:off x="4931013" y="3342570"/>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Log-odds</a:t>
            </a:r>
          </a:p>
        </p:txBody>
      </p:sp>
      <p:sp>
        <p:nvSpPr>
          <p:cNvPr id="58" name="Rounded Rectangle 57">
            <a:extLst>
              <a:ext uri="{FF2B5EF4-FFF2-40B4-BE49-F238E27FC236}">
                <a16:creationId xmlns:a16="http://schemas.microsoft.com/office/drawing/2014/main" id="{ECFAAD52-5687-174D-8DDC-41AB9B8FA559}"/>
              </a:ext>
            </a:extLst>
          </p:cNvPr>
          <p:cNvSpPr/>
          <p:nvPr/>
        </p:nvSpPr>
        <p:spPr>
          <a:xfrm>
            <a:off x="4931012" y="4273244"/>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Loss</a:t>
            </a:r>
          </a:p>
        </p:txBody>
      </p:sp>
      <p:sp>
        <p:nvSpPr>
          <p:cNvPr id="4096" name="Rounded Rectangle 4095">
            <a:extLst>
              <a:ext uri="{FF2B5EF4-FFF2-40B4-BE49-F238E27FC236}">
                <a16:creationId xmlns:a16="http://schemas.microsoft.com/office/drawing/2014/main" id="{E370EFFC-70DB-C64D-9D58-99C2694B3BB8}"/>
              </a:ext>
            </a:extLst>
          </p:cNvPr>
          <p:cNvSpPr/>
          <p:nvPr/>
        </p:nvSpPr>
        <p:spPr>
          <a:xfrm>
            <a:off x="4931012" y="5203919"/>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etc.</a:t>
            </a:r>
          </a:p>
        </p:txBody>
      </p:sp>
      <p:sp>
        <p:nvSpPr>
          <p:cNvPr id="2" name="TextBox 1">
            <a:extLst>
              <a:ext uri="{FF2B5EF4-FFF2-40B4-BE49-F238E27FC236}">
                <a16:creationId xmlns:a16="http://schemas.microsoft.com/office/drawing/2014/main" id="{302ED400-991B-3D4C-A5BF-AA93FBD518C5}"/>
              </a:ext>
            </a:extLst>
          </p:cNvPr>
          <p:cNvSpPr txBox="1"/>
          <p:nvPr/>
        </p:nvSpPr>
        <p:spPr>
          <a:xfrm>
            <a:off x="426480" y="380302"/>
            <a:ext cx="6438146" cy="461665"/>
          </a:xfrm>
          <a:prstGeom prst="rect">
            <a:avLst/>
          </a:prstGeom>
          <a:noFill/>
        </p:spPr>
        <p:txBody>
          <a:bodyPr wrap="square" rtlCol="0">
            <a:spAutoFit/>
          </a:bodyPr>
          <a:lstStyle/>
          <a:p>
            <a:r>
              <a:rPr lang="en-US" sz="2400" b="1" dirty="0">
                <a:latin typeface="Avenir Next" panose="020B0503020202020204" pitchFamily="34" charset="0"/>
              </a:rPr>
              <a:t>How-To: </a:t>
            </a:r>
            <a:r>
              <a:rPr lang="en-US" sz="2400" dirty="0">
                <a:latin typeface="Avenir Next" panose="020B0503020202020204" pitchFamily="34" charset="0"/>
              </a:rPr>
              <a:t>Feature attribution</a:t>
            </a:r>
          </a:p>
        </p:txBody>
      </p:sp>
      <p:sp>
        <p:nvSpPr>
          <p:cNvPr id="4" name="Rectangle 3">
            <a:extLst>
              <a:ext uri="{FF2B5EF4-FFF2-40B4-BE49-F238E27FC236}">
                <a16:creationId xmlns:a16="http://schemas.microsoft.com/office/drawing/2014/main" id="{CB585C35-E9A8-0D42-8DBB-BC05FEC7CAC8}"/>
              </a:ext>
            </a:extLst>
          </p:cNvPr>
          <p:cNvSpPr/>
          <p:nvPr/>
        </p:nvSpPr>
        <p:spPr>
          <a:xfrm>
            <a:off x="413043" y="257898"/>
            <a:ext cx="11595652" cy="6342204"/>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9D1F3F1-F8D4-8A45-95F0-4B45B8688320}"/>
              </a:ext>
            </a:extLst>
          </p:cNvPr>
          <p:cNvSpPr/>
          <p:nvPr/>
        </p:nvSpPr>
        <p:spPr>
          <a:xfrm>
            <a:off x="4930920" y="4317198"/>
            <a:ext cx="3087757" cy="707887"/>
          </a:xfrm>
          <a:prstGeom prst="roundRect">
            <a:avLst/>
          </a:prstGeom>
          <a:solidFill>
            <a:srgbClr val="028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Loss</a:t>
            </a:r>
          </a:p>
        </p:txBody>
      </p:sp>
      <p:sp>
        <p:nvSpPr>
          <p:cNvPr id="10" name="TextBox 9">
            <a:extLst>
              <a:ext uri="{FF2B5EF4-FFF2-40B4-BE49-F238E27FC236}">
                <a16:creationId xmlns:a16="http://schemas.microsoft.com/office/drawing/2014/main" id="{742824D0-E20A-B046-A326-408E41E95BB2}"/>
              </a:ext>
            </a:extLst>
          </p:cNvPr>
          <p:cNvSpPr txBox="1"/>
          <p:nvPr/>
        </p:nvSpPr>
        <p:spPr>
          <a:xfrm>
            <a:off x="4646092" y="1370181"/>
            <a:ext cx="3657600" cy="707886"/>
          </a:xfrm>
          <a:prstGeom prst="rect">
            <a:avLst/>
          </a:prstGeom>
          <a:noFill/>
        </p:spPr>
        <p:txBody>
          <a:bodyPr wrap="square" rtlCol="0">
            <a:spAutoFit/>
          </a:bodyPr>
          <a:lstStyle/>
          <a:p>
            <a:pPr algn="ctr"/>
            <a:r>
              <a:rPr lang="en-US" sz="2000" b="1" dirty="0">
                <a:latin typeface="Avenir Next" panose="020B0503020202020204" pitchFamily="34" charset="0"/>
              </a:rPr>
              <a:t>Pick what model output you will explain</a:t>
            </a:r>
            <a:endParaRPr lang="en-US" sz="2000" dirty="0">
              <a:latin typeface="Avenir Next" panose="020B0503020202020204" pitchFamily="34" charset="0"/>
            </a:endParaRPr>
          </a:p>
        </p:txBody>
      </p:sp>
    </p:spTree>
    <p:custDataLst>
      <p:tags r:id="rId1"/>
    </p:custDataLst>
    <p:extLst>
      <p:ext uri="{BB962C8B-B14F-4D97-AF65-F5344CB8AC3E}">
        <p14:creationId xmlns:p14="http://schemas.microsoft.com/office/powerpoint/2010/main" val="18678644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85766C7-1DA1-C44B-9B88-BE5B92EFEBB2}"/>
              </a:ext>
            </a:extLst>
          </p:cNvPr>
          <p:cNvSpPr>
            <a:spLocks noGrp="1"/>
          </p:cNvSpPr>
          <p:nvPr>
            <p:ph type="title"/>
          </p:nvPr>
        </p:nvSpPr>
        <p:spPr>
          <a:xfrm>
            <a:off x="838200" y="209166"/>
            <a:ext cx="9275681" cy="1325563"/>
          </a:xfrm>
        </p:spPr>
        <p:txBody>
          <a:bodyPr>
            <a:normAutofit/>
          </a:bodyPr>
          <a:lstStyle/>
          <a:p>
            <a:r>
              <a:rPr lang="en-US" sz="4000" dirty="0"/>
              <a:t>Model monitoring</a:t>
            </a:r>
          </a:p>
        </p:txBody>
      </p:sp>
      <p:pic>
        <p:nvPicPr>
          <p:cNvPr id="2" name="Picture 1">
            <a:extLst>
              <a:ext uri="{FF2B5EF4-FFF2-40B4-BE49-F238E27FC236}">
                <a16:creationId xmlns:a16="http://schemas.microsoft.com/office/drawing/2014/main" id="{2E1173C1-A40A-5144-93FA-B9644AA66746}"/>
              </a:ext>
            </a:extLst>
          </p:cNvPr>
          <p:cNvPicPr>
            <a:picLocks noChangeAspect="1"/>
          </p:cNvPicPr>
          <p:nvPr/>
        </p:nvPicPr>
        <p:blipFill>
          <a:blip r:embed="rId3"/>
          <a:stretch>
            <a:fillRect/>
          </a:stretch>
        </p:blipFill>
        <p:spPr>
          <a:xfrm>
            <a:off x="1014612" y="1103086"/>
            <a:ext cx="10339188" cy="8280400"/>
          </a:xfrm>
          <a:prstGeom prst="rect">
            <a:avLst/>
          </a:prstGeom>
        </p:spPr>
      </p:pic>
      <p:sp>
        <p:nvSpPr>
          <p:cNvPr id="6" name="Rectangle 5">
            <a:extLst>
              <a:ext uri="{FF2B5EF4-FFF2-40B4-BE49-F238E27FC236}">
                <a16:creationId xmlns:a16="http://schemas.microsoft.com/office/drawing/2014/main" id="{AFBA850D-82E0-CC42-AC30-6DB9329EDCF0}"/>
              </a:ext>
            </a:extLst>
          </p:cNvPr>
          <p:cNvSpPr/>
          <p:nvPr/>
        </p:nvSpPr>
        <p:spPr>
          <a:xfrm>
            <a:off x="682171" y="3471571"/>
            <a:ext cx="10671629" cy="4856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D22FDB43-27F1-D64B-82AD-DAD039B3F6F4}"/>
              </a:ext>
            </a:extLst>
          </p:cNvPr>
          <p:cNvSpPr txBox="1"/>
          <p:nvPr/>
        </p:nvSpPr>
        <p:spPr>
          <a:xfrm>
            <a:off x="4685000" y="3580512"/>
            <a:ext cx="805029" cy="461665"/>
          </a:xfrm>
          <a:prstGeom prst="rect">
            <a:avLst/>
          </a:prstGeom>
          <a:noFill/>
        </p:spPr>
        <p:txBody>
          <a:bodyPr wrap="none" rtlCol="0">
            <a:spAutoFit/>
          </a:bodyPr>
          <a:lstStyle/>
          <a:p>
            <a:r>
              <a:rPr lang="en-US" sz="2400" dirty="0"/>
              <a:t>Time</a:t>
            </a:r>
          </a:p>
        </p:txBody>
      </p:sp>
      <p:cxnSp>
        <p:nvCxnSpPr>
          <p:cNvPr id="9" name="Straight Arrow Connector 8">
            <a:extLst>
              <a:ext uri="{FF2B5EF4-FFF2-40B4-BE49-F238E27FC236}">
                <a16:creationId xmlns:a16="http://schemas.microsoft.com/office/drawing/2014/main" id="{0FC8956F-A96F-EF4D-A86E-105D798CD41E}"/>
              </a:ext>
            </a:extLst>
          </p:cNvPr>
          <p:cNvCxnSpPr/>
          <p:nvPr/>
        </p:nvCxnSpPr>
        <p:spPr>
          <a:xfrm>
            <a:off x="5646058" y="3852615"/>
            <a:ext cx="3846285"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2A7E03F8-6940-504E-9A84-F22A46D5AAA9}"/>
              </a:ext>
            </a:extLst>
          </p:cNvPr>
          <p:cNvSpPr/>
          <p:nvPr/>
        </p:nvSpPr>
        <p:spPr>
          <a:xfrm>
            <a:off x="2699657" y="1541986"/>
            <a:ext cx="1698172" cy="2717957"/>
          </a:xfrm>
          <a:prstGeom prst="rect">
            <a:avLst/>
          </a:prstGeom>
          <a:noFill/>
          <a:ln w="38100">
            <a:solidFill>
              <a:srgbClr val="008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64E6195-46EB-534E-B259-668C73526B27}"/>
              </a:ext>
            </a:extLst>
          </p:cNvPr>
          <p:cNvSpPr txBox="1"/>
          <p:nvPr/>
        </p:nvSpPr>
        <p:spPr>
          <a:xfrm>
            <a:off x="2339566" y="4327783"/>
            <a:ext cx="2418354" cy="400110"/>
          </a:xfrm>
          <a:prstGeom prst="rect">
            <a:avLst/>
          </a:prstGeom>
          <a:noFill/>
        </p:spPr>
        <p:txBody>
          <a:bodyPr wrap="none" rtlCol="0">
            <a:spAutoFit/>
          </a:bodyPr>
          <a:lstStyle/>
          <a:p>
            <a:pPr algn="ctr"/>
            <a:r>
              <a:rPr lang="en-US" sz="2000" dirty="0">
                <a:solidFill>
                  <a:srgbClr val="0089FA"/>
                </a:solidFill>
              </a:rPr>
              <a:t>Training performance</a:t>
            </a:r>
          </a:p>
        </p:txBody>
      </p:sp>
      <p:sp>
        <p:nvSpPr>
          <p:cNvPr id="12" name="Rectangle 11">
            <a:extLst>
              <a:ext uri="{FF2B5EF4-FFF2-40B4-BE49-F238E27FC236}">
                <a16:creationId xmlns:a16="http://schemas.microsoft.com/office/drawing/2014/main" id="{B10707CA-576D-2F4A-A159-D93ED0E4FE7F}"/>
              </a:ext>
            </a:extLst>
          </p:cNvPr>
          <p:cNvSpPr/>
          <p:nvPr/>
        </p:nvSpPr>
        <p:spPr>
          <a:xfrm>
            <a:off x="4397829" y="1541986"/>
            <a:ext cx="6516914" cy="2717957"/>
          </a:xfrm>
          <a:prstGeom prst="rect">
            <a:avLst/>
          </a:prstGeom>
          <a:noFill/>
          <a:ln w="38100">
            <a:solidFill>
              <a:srgbClr val="008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DE344C02-B0B7-6746-A9E4-6B29566AA5F8}"/>
              </a:ext>
            </a:extLst>
          </p:cNvPr>
          <p:cNvSpPr txBox="1"/>
          <p:nvPr/>
        </p:nvSpPr>
        <p:spPr>
          <a:xfrm>
            <a:off x="6565047" y="4327783"/>
            <a:ext cx="2008307" cy="400110"/>
          </a:xfrm>
          <a:prstGeom prst="rect">
            <a:avLst/>
          </a:prstGeom>
          <a:noFill/>
        </p:spPr>
        <p:txBody>
          <a:bodyPr wrap="none" rtlCol="0">
            <a:spAutoFit/>
          </a:bodyPr>
          <a:lstStyle/>
          <a:p>
            <a:pPr algn="ctr"/>
            <a:r>
              <a:rPr lang="en-US" sz="2000" dirty="0">
                <a:solidFill>
                  <a:srgbClr val="0089FA"/>
                </a:solidFill>
              </a:rPr>
              <a:t>Test performance</a:t>
            </a:r>
          </a:p>
        </p:txBody>
      </p:sp>
      <p:sp>
        <p:nvSpPr>
          <p:cNvPr id="14" name="TextBox 13">
            <a:extLst>
              <a:ext uri="{FF2B5EF4-FFF2-40B4-BE49-F238E27FC236}">
                <a16:creationId xmlns:a16="http://schemas.microsoft.com/office/drawing/2014/main" id="{E0281EFE-F71B-644D-A0CA-BC81F4F3F42A}"/>
              </a:ext>
            </a:extLst>
          </p:cNvPr>
          <p:cNvSpPr txBox="1"/>
          <p:nvPr/>
        </p:nvSpPr>
        <p:spPr>
          <a:xfrm>
            <a:off x="3961639" y="5233085"/>
            <a:ext cx="5646097" cy="461665"/>
          </a:xfrm>
          <a:prstGeom prst="rect">
            <a:avLst/>
          </a:prstGeom>
          <a:noFill/>
        </p:spPr>
        <p:txBody>
          <a:bodyPr wrap="none" rtlCol="0">
            <a:spAutoFit/>
          </a:bodyPr>
          <a:lstStyle/>
          <a:p>
            <a:pPr algn="ctr"/>
            <a:r>
              <a:rPr lang="en-US" sz="2400" dirty="0">
                <a:solidFill>
                  <a:srgbClr val="0089FA"/>
                </a:solidFill>
              </a:rPr>
              <a:t>Can you find where we introduced the bug?</a:t>
            </a:r>
          </a:p>
        </p:txBody>
      </p:sp>
      <p:sp>
        <p:nvSpPr>
          <p:cNvPr id="20" name="Slide Number Placeholder 23">
            <a:extLst>
              <a:ext uri="{FF2B5EF4-FFF2-40B4-BE49-F238E27FC236}">
                <a16:creationId xmlns:a16="http://schemas.microsoft.com/office/drawing/2014/main" id="{F3D545A8-A421-2A43-94CF-CAE7ADDF13F6}"/>
              </a:ext>
            </a:extLst>
          </p:cNvPr>
          <p:cNvSpPr>
            <a:spLocks noGrp="1"/>
          </p:cNvSpPr>
          <p:nvPr>
            <p:ph type="sldNum" sz="quarter" idx="12"/>
          </p:nvPr>
        </p:nvSpPr>
        <p:spPr>
          <a:xfrm>
            <a:off x="8610600" y="6356350"/>
            <a:ext cx="2743200" cy="365125"/>
          </a:xfrm>
        </p:spPr>
        <p:txBody>
          <a:bodyPr/>
          <a:lstStyle/>
          <a:p>
            <a:fld id="{364FD863-39F2-0244-B8C2-644E5D96AAF3}" type="slidenum">
              <a:rPr lang="en-US" smtClean="0"/>
              <a:t>12</a:t>
            </a:fld>
            <a:endParaRPr lang="en-US" dirty="0"/>
          </a:p>
        </p:txBody>
      </p:sp>
      <p:sp>
        <p:nvSpPr>
          <p:cNvPr id="16" name="Rectangle 15">
            <a:extLst>
              <a:ext uri="{FF2B5EF4-FFF2-40B4-BE49-F238E27FC236}">
                <a16:creationId xmlns:a16="http://schemas.microsoft.com/office/drawing/2014/main" id="{5B101934-4FAB-0440-84EE-BD22CD4B848E}"/>
              </a:ext>
            </a:extLst>
          </p:cNvPr>
          <p:cNvSpPr/>
          <p:nvPr/>
        </p:nvSpPr>
        <p:spPr>
          <a:xfrm>
            <a:off x="7520962" y="749524"/>
            <a:ext cx="3393781" cy="7071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16058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10"/>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11"/>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2"/>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3"/>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p:bldP spid="11" grpId="1"/>
      <p:bldP spid="12" grpId="0" animBg="1"/>
      <p:bldP spid="12" grpId="1" animBg="1"/>
      <p:bldP spid="13" grpId="0"/>
      <p:bldP spid="13" grpId="1"/>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85766C7-1DA1-C44B-9B88-BE5B92EFEBB2}"/>
              </a:ext>
            </a:extLst>
          </p:cNvPr>
          <p:cNvSpPr>
            <a:spLocks noGrp="1"/>
          </p:cNvSpPr>
          <p:nvPr>
            <p:ph type="title"/>
          </p:nvPr>
        </p:nvSpPr>
        <p:spPr>
          <a:xfrm>
            <a:off x="838200" y="209166"/>
            <a:ext cx="9275681" cy="1325563"/>
          </a:xfrm>
        </p:spPr>
        <p:txBody>
          <a:bodyPr>
            <a:normAutofit/>
          </a:bodyPr>
          <a:lstStyle/>
          <a:p>
            <a:r>
              <a:rPr lang="en-US" sz="4000" dirty="0"/>
              <a:t>Model monitoring</a:t>
            </a:r>
          </a:p>
        </p:txBody>
      </p:sp>
      <p:pic>
        <p:nvPicPr>
          <p:cNvPr id="2" name="Picture 1">
            <a:extLst>
              <a:ext uri="{FF2B5EF4-FFF2-40B4-BE49-F238E27FC236}">
                <a16:creationId xmlns:a16="http://schemas.microsoft.com/office/drawing/2014/main" id="{2E1173C1-A40A-5144-93FA-B9644AA66746}"/>
              </a:ext>
            </a:extLst>
          </p:cNvPr>
          <p:cNvPicPr>
            <a:picLocks noChangeAspect="1"/>
          </p:cNvPicPr>
          <p:nvPr/>
        </p:nvPicPr>
        <p:blipFill>
          <a:blip r:embed="rId3"/>
          <a:stretch>
            <a:fillRect/>
          </a:stretch>
        </p:blipFill>
        <p:spPr>
          <a:xfrm>
            <a:off x="1014612" y="1103086"/>
            <a:ext cx="10339188" cy="8280400"/>
          </a:xfrm>
          <a:prstGeom prst="rect">
            <a:avLst/>
          </a:prstGeom>
        </p:spPr>
      </p:pic>
      <p:sp>
        <p:nvSpPr>
          <p:cNvPr id="6" name="Rectangle 5">
            <a:extLst>
              <a:ext uri="{FF2B5EF4-FFF2-40B4-BE49-F238E27FC236}">
                <a16:creationId xmlns:a16="http://schemas.microsoft.com/office/drawing/2014/main" id="{AFBA850D-82E0-CC42-AC30-6DB9329EDCF0}"/>
              </a:ext>
            </a:extLst>
          </p:cNvPr>
          <p:cNvSpPr/>
          <p:nvPr/>
        </p:nvSpPr>
        <p:spPr>
          <a:xfrm>
            <a:off x="838200" y="5370285"/>
            <a:ext cx="10671629" cy="3041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BA5B1AB0-0BC3-1142-B47C-2D9BCD950F19}"/>
              </a:ext>
            </a:extLst>
          </p:cNvPr>
          <p:cNvSpPr txBox="1"/>
          <p:nvPr/>
        </p:nvSpPr>
        <p:spPr>
          <a:xfrm>
            <a:off x="3407865" y="5934494"/>
            <a:ext cx="6258958" cy="461665"/>
          </a:xfrm>
          <a:prstGeom prst="rect">
            <a:avLst/>
          </a:prstGeom>
          <a:noFill/>
        </p:spPr>
        <p:txBody>
          <a:bodyPr wrap="none" rtlCol="0">
            <a:spAutoFit/>
          </a:bodyPr>
          <a:lstStyle/>
          <a:p>
            <a:pPr algn="ctr"/>
            <a:r>
              <a:rPr lang="en-US" sz="2400" dirty="0">
                <a:solidFill>
                  <a:srgbClr val="0089FA"/>
                </a:solidFill>
              </a:rPr>
              <a:t>Now can you find where we introduced the bug?</a:t>
            </a:r>
          </a:p>
        </p:txBody>
      </p:sp>
      <p:sp>
        <p:nvSpPr>
          <p:cNvPr id="13" name="Slide Number Placeholder 23">
            <a:extLst>
              <a:ext uri="{FF2B5EF4-FFF2-40B4-BE49-F238E27FC236}">
                <a16:creationId xmlns:a16="http://schemas.microsoft.com/office/drawing/2014/main" id="{454FD38B-409F-0E40-B401-412BB7744F95}"/>
              </a:ext>
            </a:extLst>
          </p:cNvPr>
          <p:cNvSpPr>
            <a:spLocks noGrp="1"/>
          </p:cNvSpPr>
          <p:nvPr>
            <p:ph type="sldNum" sz="quarter" idx="12"/>
          </p:nvPr>
        </p:nvSpPr>
        <p:spPr>
          <a:xfrm>
            <a:off x="8610600" y="6356350"/>
            <a:ext cx="2743200" cy="365125"/>
          </a:xfrm>
        </p:spPr>
        <p:txBody>
          <a:bodyPr/>
          <a:lstStyle/>
          <a:p>
            <a:fld id="{364FD863-39F2-0244-B8C2-644E5D96AAF3}" type="slidenum">
              <a:rPr lang="en-US" smtClean="0"/>
              <a:t>13</a:t>
            </a:fld>
            <a:endParaRPr lang="en-US" dirty="0"/>
          </a:p>
        </p:txBody>
      </p:sp>
      <p:sp>
        <p:nvSpPr>
          <p:cNvPr id="8" name="Rectangle 7">
            <a:extLst>
              <a:ext uri="{FF2B5EF4-FFF2-40B4-BE49-F238E27FC236}">
                <a16:creationId xmlns:a16="http://schemas.microsoft.com/office/drawing/2014/main" id="{EBAD48E9-532C-854C-93BA-7DEA4266B80E}"/>
              </a:ext>
            </a:extLst>
          </p:cNvPr>
          <p:cNvSpPr/>
          <p:nvPr/>
        </p:nvSpPr>
        <p:spPr>
          <a:xfrm>
            <a:off x="9417633" y="1161841"/>
            <a:ext cx="483112" cy="341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E340D16B-6B9B-C347-978B-99F3DC686135}"/>
              </a:ext>
            </a:extLst>
          </p:cNvPr>
          <p:cNvSpPr/>
          <p:nvPr/>
        </p:nvSpPr>
        <p:spPr>
          <a:xfrm>
            <a:off x="10250728" y="1161841"/>
            <a:ext cx="483112" cy="341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E73FFEA5-BB3C-7D43-BC44-29498BBB3A7E}"/>
              </a:ext>
            </a:extLst>
          </p:cNvPr>
          <p:cNvSpPr txBox="1"/>
          <p:nvPr/>
        </p:nvSpPr>
        <p:spPr>
          <a:xfrm>
            <a:off x="9320066" y="1149631"/>
            <a:ext cx="600742" cy="338554"/>
          </a:xfrm>
          <a:prstGeom prst="rect">
            <a:avLst/>
          </a:prstGeom>
          <a:noFill/>
        </p:spPr>
        <p:txBody>
          <a:bodyPr wrap="none" rtlCol="0">
            <a:spAutoFit/>
          </a:bodyPr>
          <a:lstStyle/>
          <a:p>
            <a:r>
              <a:rPr lang="en-US" sz="1600" dirty="0"/>
              <a:t>False</a:t>
            </a:r>
          </a:p>
        </p:txBody>
      </p:sp>
      <p:sp>
        <p:nvSpPr>
          <p:cNvPr id="10" name="TextBox 9">
            <a:extLst>
              <a:ext uri="{FF2B5EF4-FFF2-40B4-BE49-F238E27FC236}">
                <a16:creationId xmlns:a16="http://schemas.microsoft.com/office/drawing/2014/main" id="{5BF2CB60-32FE-354A-8E0A-CDBE0C761FC7}"/>
              </a:ext>
            </a:extLst>
          </p:cNvPr>
          <p:cNvSpPr txBox="1"/>
          <p:nvPr/>
        </p:nvSpPr>
        <p:spPr>
          <a:xfrm>
            <a:off x="10238433" y="1146075"/>
            <a:ext cx="553485" cy="338554"/>
          </a:xfrm>
          <a:prstGeom prst="rect">
            <a:avLst/>
          </a:prstGeom>
          <a:noFill/>
        </p:spPr>
        <p:txBody>
          <a:bodyPr wrap="none" rtlCol="0">
            <a:spAutoFit/>
          </a:bodyPr>
          <a:lstStyle/>
          <a:p>
            <a:r>
              <a:rPr lang="en-US" sz="1600" dirty="0"/>
              <a:t>True</a:t>
            </a:r>
          </a:p>
        </p:txBody>
      </p:sp>
    </p:spTree>
    <p:extLst>
      <p:ext uri="{BB962C8B-B14F-4D97-AF65-F5344CB8AC3E}">
        <p14:creationId xmlns:p14="http://schemas.microsoft.com/office/powerpoint/2010/main" val="2141689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85766C7-1DA1-C44B-9B88-BE5B92EFEBB2}"/>
              </a:ext>
            </a:extLst>
          </p:cNvPr>
          <p:cNvSpPr>
            <a:spLocks noGrp="1"/>
          </p:cNvSpPr>
          <p:nvPr>
            <p:ph type="title"/>
          </p:nvPr>
        </p:nvSpPr>
        <p:spPr>
          <a:xfrm>
            <a:off x="838200" y="209166"/>
            <a:ext cx="9275681" cy="1325563"/>
          </a:xfrm>
        </p:spPr>
        <p:txBody>
          <a:bodyPr>
            <a:normAutofit/>
          </a:bodyPr>
          <a:lstStyle/>
          <a:p>
            <a:r>
              <a:rPr lang="en-US" sz="4000" dirty="0"/>
              <a:t>Model monitoring</a:t>
            </a:r>
          </a:p>
        </p:txBody>
      </p:sp>
      <p:pic>
        <p:nvPicPr>
          <p:cNvPr id="2" name="Picture 1">
            <a:extLst>
              <a:ext uri="{FF2B5EF4-FFF2-40B4-BE49-F238E27FC236}">
                <a16:creationId xmlns:a16="http://schemas.microsoft.com/office/drawing/2014/main" id="{2E1173C1-A40A-5144-93FA-B9644AA66746}"/>
              </a:ext>
            </a:extLst>
          </p:cNvPr>
          <p:cNvPicPr>
            <a:picLocks noChangeAspect="1"/>
          </p:cNvPicPr>
          <p:nvPr/>
        </p:nvPicPr>
        <p:blipFill rotWithShape="1">
          <a:blip r:embed="rId3"/>
          <a:srcRect l="15034" t="-7389" b="91380"/>
          <a:stretch/>
        </p:blipFill>
        <p:spPr>
          <a:xfrm>
            <a:off x="2569028" y="491272"/>
            <a:ext cx="8784771" cy="1325562"/>
          </a:xfrm>
          <a:prstGeom prst="rect">
            <a:avLst/>
          </a:prstGeom>
        </p:spPr>
      </p:pic>
      <p:sp>
        <p:nvSpPr>
          <p:cNvPr id="4" name="TextBox 3">
            <a:extLst>
              <a:ext uri="{FF2B5EF4-FFF2-40B4-BE49-F238E27FC236}">
                <a16:creationId xmlns:a16="http://schemas.microsoft.com/office/drawing/2014/main" id="{D22FDB43-27F1-D64B-82AD-DAD039B3F6F4}"/>
              </a:ext>
            </a:extLst>
          </p:cNvPr>
          <p:cNvSpPr txBox="1"/>
          <p:nvPr/>
        </p:nvSpPr>
        <p:spPr>
          <a:xfrm>
            <a:off x="4685000" y="5380286"/>
            <a:ext cx="805029" cy="461665"/>
          </a:xfrm>
          <a:prstGeom prst="rect">
            <a:avLst/>
          </a:prstGeom>
          <a:noFill/>
        </p:spPr>
        <p:txBody>
          <a:bodyPr wrap="none" rtlCol="0">
            <a:spAutoFit/>
          </a:bodyPr>
          <a:lstStyle/>
          <a:p>
            <a:r>
              <a:rPr lang="en-US" sz="2400" dirty="0"/>
              <a:t>Time</a:t>
            </a:r>
          </a:p>
        </p:txBody>
      </p:sp>
      <p:cxnSp>
        <p:nvCxnSpPr>
          <p:cNvPr id="9" name="Straight Arrow Connector 8">
            <a:extLst>
              <a:ext uri="{FF2B5EF4-FFF2-40B4-BE49-F238E27FC236}">
                <a16:creationId xmlns:a16="http://schemas.microsoft.com/office/drawing/2014/main" id="{0FC8956F-A96F-EF4D-A86E-105D798CD41E}"/>
              </a:ext>
            </a:extLst>
          </p:cNvPr>
          <p:cNvCxnSpPr/>
          <p:nvPr/>
        </p:nvCxnSpPr>
        <p:spPr>
          <a:xfrm>
            <a:off x="5646058" y="5652389"/>
            <a:ext cx="3846285"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A6F788B4-F422-654C-A67D-F7352C05AD97}"/>
              </a:ext>
            </a:extLst>
          </p:cNvPr>
          <p:cNvPicPr>
            <a:picLocks noChangeAspect="1"/>
          </p:cNvPicPr>
          <p:nvPr/>
        </p:nvPicPr>
        <p:blipFill rotWithShape="1">
          <a:blip r:embed="rId3"/>
          <a:srcRect t="51534"/>
          <a:stretch/>
        </p:blipFill>
        <p:spPr>
          <a:xfrm>
            <a:off x="1014612" y="1857829"/>
            <a:ext cx="10339188" cy="4013201"/>
          </a:xfrm>
          <a:prstGeom prst="rect">
            <a:avLst/>
          </a:prstGeom>
        </p:spPr>
      </p:pic>
      <p:sp>
        <p:nvSpPr>
          <p:cNvPr id="6" name="Rectangle 5">
            <a:extLst>
              <a:ext uri="{FF2B5EF4-FFF2-40B4-BE49-F238E27FC236}">
                <a16:creationId xmlns:a16="http://schemas.microsoft.com/office/drawing/2014/main" id="{AFBA850D-82E0-CC42-AC30-6DB9329EDCF0}"/>
              </a:ext>
            </a:extLst>
          </p:cNvPr>
          <p:cNvSpPr/>
          <p:nvPr/>
        </p:nvSpPr>
        <p:spPr>
          <a:xfrm>
            <a:off x="1014612" y="3606957"/>
            <a:ext cx="10671629" cy="3041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BA5B1AB0-0BC3-1142-B47C-2D9BCD950F19}"/>
              </a:ext>
            </a:extLst>
          </p:cNvPr>
          <p:cNvSpPr txBox="1"/>
          <p:nvPr/>
        </p:nvSpPr>
        <p:spPr>
          <a:xfrm>
            <a:off x="2513162" y="4085328"/>
            <a:ext cx="4565545" cy="461665"/>
          </a:xfrm>
          <a:prstGeom prst="rect">
            <a:avLst/>
          </a:prstGeom>
          <a:noFill/>
        </p:spPr>
        <p:txBody>
          <a:bodyPr wrap="none" rtlCol="0">
            <a:spAutoFit/>
          </a:bodyPr>
          <a:lstStyle/>
          <a:p>
            <a:pPr algn="ctr"/>
            <a:r>
              <a:rPr lang="en-US" sz="2400" dirty="0">
                <a:solidFill>
                  <a:srgbClr val="0089FA"/>
                </a:solidFill>
              </a:rPr>
              <a:t>Transient electronic medical record</a:t>
            </a:r>
          </a:p>
        </p:txBody>
      </p:sp>
      <p:sp>
        <p:nvSpPr>
          <p:cNvPr id="10" name="Rectangle 9">
            <a:extLst>
              <a:ext uri="{FF2B5EF4-FFF2-40B4-BE49-F238E27FC236}">
                <a16:creationId xmlns:a16="http://schemas.microsoft.com/office/drawing/2014/main" id="{AC472303-82A1-5549-80D7-C07C65EBEAA8}"/>
              </a:ext>
            </a:extLst>
          </p:cNvPr>
          <p:cNvSpPr/>
          <p:nvPr/>
        </p:nvSpPr>
        <p:spPr>
          <a:xfrm>
            <a:off x="4565168" y="1338292"/>
            <a:ext cx="543861" cy="2717957"/>
          </a:xfrm>
          <a:prstGeom prst="rect">
            <a:avLst/>
          </a:prstGeom>
          <a:noFill/>
          <a:ln w="38100">
            <a:solidFill>
              <a:srgbClr val="008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DF05D03-A9FE-6144-9E51-1461E47A0F0D}"/>
              </a:ext>
            </a:extLst>
          </p:cNvPr>
          <p:cNvSpPr txBox="1"/>
          <p:nvPr/>
        </p:nvSpPr>
        <p:spPr>
          <a:xfrm>
            <a:off x="4837400" y="3587775"/>
            <a:ext cx="805029" cy="461665"/>
          </a:xfrm>
          <a:prstGeom prst="rect">
            <a:avLst/>
          </a:prstGeom>
          <a:noFill/>
        </p:spPr>
        <p:txBody>
          <a:bodyPr wrap="none" rtlCol="0">
            <a:spAutoFit/>
          </a:bodyPr>
          <a:lstStyle/>
          <a:p>
            <a:r>
              <a:rPr lang="en-US" sz="2400" dirty="0"/>
              <a:t>Time</a:t>
            </a:r>
          </a:p>
        </p:txBody>
      </p:sp>
      <p:cxnSp>
        <p:nvCxnSpPr>
          <p:cNvPr id="13" name="Straight Arrow Connector 12">
            <a:extLst>
              <a:ext uri="{FF2B5EF4-FFF2-40B4-BE49-F238E27FC236}">
                <a16:creationId xmlns:a16="http://schemas.microsoft.com/office/drawing/2014/main" id="{E2A6D300-4A33-EA4F-AC07-0DE450003EFD}"/>
              </a:ext>
            </a:extLst>
          </p:cNvPr>
          <p:cNvCxnSpPr/>
          <p:nvPr/>
        </p:nvCxnSpPr>
        <p:spPr>
          <a:xfrm>
            <a:off x="5798458" y="3859878"/>
            <a:ext cx="3846285"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Slide Number Placeholder 23">
            <a:extLst>
              <a:ext uri="{FF2B5EF4-FFF2-40B4-BE49-F238E27FC236}">
                <a16:creationId xmlns:a16="http://schemas.microsoft.com/office/drawing/2014/main" id="{EAFC9A32-9AB3-EA4F-82D5-B926F35775BD}"/>
              </a:ext>
            </a:extLst>
          </p:cNvPr>
          <p:cNvSpPr>
            <a:spLocks noGrp="1"/>
          </p:cNvSpPr>
          <p:nvPr>
            <p:ph type="sldNum" sz="quarter" idx="12"/>
          </p:nvPr>
        </p:nvSpPr>
        <p:spPr>
          <a:xfrm>
            <a:off x="8610600" y="6356350"/>
            <a:ext cx="2743200" cy="365125"/>
          </a:xfrm>
        </p:spPr>
        <p:txBody>
          <a:bodyPr/>
          <a:lstStyle/>
          <a:p>
            <a:fld id="{364FD863-39F2-0244-B8C2-644E5D96AAF3}" type="slidenum">
              <a:rPr lang="en-US" smtClean="0"/>
              <a:t>14</a:t>
            </a:fld>
            <a:endParaRPr lang="en-US" dirty="0"/>
          </a:p>
        </p:txBody>
      </p:sp>
      <p:sp>
        <p:nvSpPr>
          <p:cNvPr id="15" name="Rectangle 14">
            <a:extLst>
              <a:ext uri="{FF2B5EF4-FFF2-40B4-BE49-F238E27FC236}">
                <a16:creationId xmlns:a16="http://schemas.microsoft.com/office/drawing/2014/main" id="{84B6E255-DF06-1A4E-B554-8CFD334EBAB8}"/>
              </a:ext>
            </a:extLst>
          </p:cNvPr>
          <p:cNvSpPr/>
          <p:nvPr/>
        </p:nvSpPr>
        <p:spPr>
          <a:xfrm>
            <a:off x="9417633" y="1161841"/>
            <a:ext cx="483112" cy="341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4779A93A-C80A-A64F-A9FF-C5591E2C3D58}"/>
              </a:ext>
            </a:extLst>
          </p:cNvPr>
          <p:cNvSpPr/>
          <p:nvPr/>
        </p:nvSpPr>
        <p:spPr>
          <a:xfrm>
            <a:off x="10250728" y="1161841"/>
            <a:ext cx="483112" cy="341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C98CAA56-52E7-724A-AAAF-646B83CC87E7}"/>
              </a:ext>
            </a:extLst>
          </p:cNvPr>
          <p:cNvSpPr txBox="1"/>
          <p:nvPr/>
        </p:nvSpPr>
        <p:spPr>
          <a:xfrm>
            <a:off x="9320066" y="1149631"/>
            <a:ext cx="600742" cy="338554"/>
          </a:xfrm>
          <a:prstGeom prst="rect">
            <a:avLst/>
          </a:prstGeom>
          <a:noFill/>
        </p:spPr>
        <p:txBody>
          <a:bodyPr wrap="none" rtlCol="0">
            <a:spAutoFit/>
          </a:bodyPr>
          <a:lstStyle/>
          <a:p>
            <a:r>
              <a:rPr lang="en-US" sz="1600" dirty="0"/>
              <a:t>False</a:t>
            </a:r>
          </a:p>
        </p:txBody>
      </p:sp>
      <p:sp>
        <p:nvSpPr>
          <p:cNvPr id="18" name="TextBox 17">
            <a:extLst>
              <a:ext uri="{FF2B5EF4-FFF2-40B4-BE49-F238E27FC236}">
                <a16:creationId xmlns:a16="http://schemas.microsoft.com/office/drawing/2014/main" id="{9ED5B560-4093-724F-94C3-470ADC67D32E}"/>
              </a:ext>
            </a:extLst>
          </p:cNvPr>
          <p:cNvSpPr txBox="1"/>
          <p:nvPr/>
        </p:nvSpPr>
        <p:spPr>
          <a:xfrm>
            <a:off x="10238433" y="1146075"/>
            <a:ext cx="553485" cy="338554"/>
          </a:xfrm>
          <a:prstGeom prst="rect">
            <a:avLst/>
          </a:prstGeom>
          <a:noFill/>
        </p:spPr>
        <p:txBody>
          <a:bodyPr wrap="none" rtlCol="0">
            <a:spAutoFit/>
          </a:bodyPr>
          <a:lstStyle/>
          <a:p>
            <a:r>
              <a:rPr lang="en-US" sz="1600" dirty="0"/>
              <a:t>True</a:t>
            </a:r>
          </a:p>
        </p:txBody>
      </p:sp>
    </p:spTree>
    <p:extLst>
      <p:ext uri="{BB962C8B-B14F-4D97-AF65-F5344CB8AC3E}">
        <p14:creationId xmlns:p14="http://schemas.microsoft.com/office/powerpoint/2010/main" val="150170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85766C7-1DA1-C44B-9B88-BE5B92EFEBB2}"/>
              </a:ext>
            </a:extLst>
          </p:cNvPr>
          <p:cNvSpPr>
            <a:spLocks noGrp="1"/>
          </p:cNvSpPr>
          <p:nvPr>
            <p:ph type="title"/>
          </p:nvPr>
        </p:nvSpPr>
        <p:spPr>
          <a:xfrm>
            <a:off x="838200" y="209166"/>
            <a:ext cx="9275681" cy="1325563"/>
          </a:xfrm>
        </p:spPr>
        <p:txBody>
          <a:bodyPr>
            <a:normAutofit/>
          </a:bodyPr>
          <a:lstStyle/>
          <a:p>
            <a:r>
              <a:rPr lang="en-US" sz="4000" dirty="0"/>
              <a:t>Model monitoring</a:t>
            </a:r>
          </a:p>
        </p:txBody>
      </p:sp>
      <p:pic>
        <p:nvPicPr>
          <p:cNvPr id="2" name="Picture 1">
            <a:extLst>
              <a:ext uri="{FF2B5EF4-FFF2-40B4-BE49-F238E27FC236}">
                <a16:creationId xmlns:a16="http://schemas.microsoft.com/office/drawing/2014/main" id="{2E1173C1-A40A-5144-93FA-B9644AA66746}"/>
              </a:ext>
            </a:extLst>
          </p:cNvPr>
          <p:cNvPicPr>
            <a:picLocks noChangeAspect="1"/>
          </p:cNvPicPr>
          <p:nvPr/>
        </p:nvPicPr>
        <p:blipFill rotWithShape="1">
          <a:blip r:embed="rId3"/>
          <a:srcRect l="15034" t="-7389" b="91380"/>
          <a:stretch/>
        </p:blipFill>
        <p:spPr>
          <a:xfrm>
            <a:off x="2569028" y="491272"/>
            <a:ext cx="8784771" cy="1325562"/>
          </a:xfrm>
          <a:prstGeom prst="rect">
            <a:avLst/>
          </a:prstGeom>
        </p:spPr>
      </p:pic>
      <p:sp>
        <p:nvSpPr>
          <p:cNvPr id="4" name="TextBox 3">
            <a:extLst>
              <a:ext uri="{FF2B5EF4-FFF2-40B4-BE49-F238E27FC236}">
                <a16:creationId xmlns:a16="http://schemas.microsoft.com/office/drawing/2014/main" id="{D22FDB43-27F1-D64B-82AD-DAD039B3F6F4}"/>
              </a:ext>
            </a:extLst>
          </p:cNvPr>
          <p:cNvSpPr txBox="1"/>
          <p:nvPr/>
        </p:nvSpPr>
        <p:spPr>
          <a:xfrm>
            <a:off x="4685000" y="5380286"/>
            <a:ext cx="805029" cy="461665"/>
          </a:xfrm>
          <a:prstGeom prst="rect">
            <a:avLst/>
          </a:prstGeom>
          <a:noFill/>
        </p:spPr>
        <p:txBody>
          <a:bodyPr wrap="none" rtlCol="0">
            <a:spAutoFit/>
          </a:bodyPr>
          <a:lstStyle/>
          <a:p>
            <a:r>
              <a:rPr lang="en-US" sz="2400" dirty="0"/>
              <a:t>Time</a:t>
            </a:r>
          </a:p>
        </p:txBody>
      </p:sp>
      <p:cxnSp>
        <p:nvCxnSpPr>
          <p:cNvPr id="9" name="Straight Arrow Connector 8">
            <a:extLst>
              <a:ext uri="{FF2B5EF4-FFF2-40B4-BE49-F238E27FC236}">
                <a16:creationId xmlns:a16="http://schemas.microsoft.com/office/drawing/2014/main" id="{0FC8956F-A96F-EF4D-A86E-105D798CD41E}"/>
              </a:ext>
            </a:extLst>
          </p:cNvPr>
          <p:cNvCxnSpPr/>
          <p:nvPr/>
        </p:nvCxnSpPr>
        <p:spPr>
          <a:xfrm>
            <a:off x="5646058" y="5652389"/>
            <a:ext cx="3846285"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A6F788B4-F422-654C-A67D-F7352C05AD97}"/>
              </a:ext>
            </a:extLst>
          </p:cNvPr>
          <p:cNvPicPr>
            <a:picLocks noChangeAspect="1"/>
          </p:cNvPicPr>
          <p:nvPr/>
        </p:nvPicPr>
        <p:blipFill rotWithShape="1">
          <a:blip r:embed="rId3"/>
          <a:srcRect t="51534"/>
          <a:stretch/>
        </p:blipFill>
        <p:spPr>
          <a:xfrm>
            <a:off x="1014612" y="1857829"/>
            <a:ext cx="10339188" cy="4013201"/>
          </a:xfrm>
          <a:prstGeom prst="rect">
            <a:avLst/>
          </a:prstGeom>
        </p:spPr>
      </p:pic>
      <p:sp>
        <p:nvSpPr>
          <p:cNvPr id="6" name="Rectangle 5">
            <a:extLst>
              <a:ext uri="{FF2B5EF4-FFF2-40B4-BE49-F238E27FC236}">
                <a16:creationId xmlns:a16="http://schemas.microsoft.com/office/drawing/2014/main" id="{AFBA850D-82E0-CC42-AC30-6DB9329EDCF0}"/>
              </a:ext>
            </a:extLst>
          </p:cNvPr>
          <p:cNvSpPr/>
          <p:nvPr/>
        </p:nvSpPr>
        <p:spPr>
          <a:xfrm>
            <a:off x="1014612" y="5380286"/>
            <a:ext cx="10671629" cy="12685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BA5B1AB0-0BC3-1142-B47C-2D9BCD950F19}"/>
              </a:ext>
            </a:extLst>
          </p:cNvPr>
          <p:cNvSpPr txBox="1"/>
          <p:nvPr/>
        </p:nvSpPr>
        <p:spPr>
          <a:xfrm>
            <a:off x="316754" y="5652389"/>
            <a:ext cx="4504566" cy="830997"/>
          </a:xfrm>
          <a:prstGeom prst="rect">
            <a:avLst/>
          </a:prstGeom>
          <a:noFill/>
        </p:spPr>
        <p:txBody>
          <a:bodyPr wrap="none" rtlCol="0">
            <a:spAutoFit/>
          </a:bodyPr>
          <a:lstStyle/>
          <a:p>
            <a:pPr algn="ctr"/>
            <a:r>
              <a:rPr lang="en-US" sz="2400" dirty="0">
                <a:solidFill>
                  <a:srgbClr val="0089FA"/>
                </a:solidFill>
              </a:rPr>
              <a:t>Gradual change in atrial fibrillation</a:t>
            </a:r>
          </a:p>
          <a:p>
            <a:pPr algn="ctr"/>
            <a:r>
              <a:rPr lang="en-US" sz="2400" dirty="0">
                <a:solidFill>
                  <a:srgbClr val="0089FA"/>
                </a:solidFill>
              </a:rPr>
              <a:t>ablation procedure durations</a:t>
            </a:r>
          </a:p>
        </p:txBody>
      </p:sp>
      <p:sp>
        <p:nvSpPr>
          <p:cNvPr id="11" name="TextBox 10">
            <a:extLst>
              <a:ext uri="{FF2B5EF4-FFF2-40B4-BE49-F238E27FC236}">
                <a16:creationId xmlns:a16="http://schemas.microsoft.com/office/drawing/2014/main" id="{92E6D429-7734-2444-97B4-8112808AD687}"/>
              </a:ext>
            </a:extLst>
          </p:cNvPr>
          <p:cNvSpPr txBox="1"/>
          <p:nvPr/>
        </p:nvSpPr>
        <p:spPr>
          <a:xfrm>
            <a:off x="4837400" y="5532686"/>
            <a:ext cx="805029" cy="461665"/>
          </a:xfrm>
          <a:prstGeom prst="rect">
            <a:avLst/>
          </a:prstGeom>
          <a:noFill/>
        </p:spPr>
        <p:txBody>
          <a:bodyPr wrap="none" rtlCol="0">
            <a:spAutoFit/>
          </a:bodyPr>
          <a:lstStyle/>
          <a:p>
            <a:r>
              <a:rPr lang="en-US" sz="2400" dirty="0"/>
              <a:t>Time</a:t>
            </a:r>
          </a:p>
        </p:txBody>
      </p:sp>
      <p:cxnSp>
        <p:nvCxnSpPr>
          <p:cNvPr id="13" name="Straight Arrow Connector 12">
            <a:extLst>
              <a:ext uri="{FF2B5EF4-FFF2-40B4-BE49-F238E27FC236}">
                <a16:creationId xmlns:a16="http://schemas.microsoft.com/office/drawing/2014/main" id="{2D33E9BE-5A49-4444-B42E-23792CEE3851}"/>
              </a:ext>
            </a:extLst>
          </p:cNvPr>
          <p:cNvCxnSpPr/>
          <p:nvPr/>
        </p:nvCxnSpPr>
        <p:spPr>
          <a:xfrm>
            <a:off x="5798458" y="5804789"/>
            <a:ext cx="3846285"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5D399B17-7A68-3643-8027-1959377E23BE}"/>
              </a:ext>
            </a:extLst>
          </p:cNvPr>
          <p:cNvCxnSpPr>
            <a:cxnSpLocks/>
          </p:cNvCxnSpPr>
          <p:nvPr/>
        </p:nvCxnSpPr>
        <p:spPr>
          <a:xfrm flipV="1">
            <a:off x="1940011" y="3827359"/>
            <a:ext cx="9758587" cy="1337765"/>
          </a:xfrm>
          <a:prstGeom prst="line">
            <a:avLst/>
          </a:prstGeom>
          <a:ln w="38100">
            <a:solidFill>
              <a:srgbClr val="0089FA"/>
            </a:solidFill>
          </a:ln>
        </p:spPr>
        <p:style>
          <a:lnRef idx="1">
            <a:schemeClr val="accent1"/>
          </a:lnRef>
          <a:fillRef idx="0">
            <a:schemeClr val="accent1"/>
          </a:fillRef>
          <a:effectRef idx="0">
            <a:schemeClr val="accent1"/>
          </a:effectRef>
          <a:fontRef idx="minor">
            <a:schemeClr val="tx1"/>
          </a:fontRef>
        </p:style>
      </p:cxnSp>
      <p:sp>
        <p:nvSpPr>
          <p:cNvPr id="16" name="Slide Number Placeholder 23">
            <a:extLst>
              <a:ext uri="{FF2B5EF4-FFF2-40B4-BE49-F238E27FC236}">
                <a16:creationId xmlns:a16="http://schemas.microsoft.com/office/drawing/2014/main" id="{BB7F0F70-B9A5-714D-BADC-CBE649D24FA5}"/>
              </a:ext>
            </a:extLst>
          </p:cNvPr>
          <p:cNvSpPr>
            <a:spLocks noGrp="1"/>
          </p:cNvSpPr>
          <p:nvPr>
            <p:ph type="sldNum" sz="quarter" idx="12"/>
          </p:nvPr>
        </p:nvSpPr>
        <p:spPr>
          <a:xfrm>
            <a:off x="8610600" y="6356350"/>
            <a:ext cx="2743200" cy="365125"/>
          </a:xfrm>
        </p:spPr>
        <p:txBody>
          <a:bodyPr/>
          <a:lstStyle/>
          <a:p>
            <a:fld id="{364FD863-39F2-0244-B8C2-644E5D96AAF3}" type="slidenum">
              <a:rPr lang="en-US" smtClean="0"/>
              <a:t>15</a:t>
            </a:fld>
            <a:endParaRPr lang="en-US" dirty="0"/>
          </a:p>
        </p:txBody>
      </p:sp>
      <p:sp>
        <p:nvSpPr>
          <p:cNvPr id="14" name="Rectangle 13">
            <a:extLst>
              <a:ext uri="{FF2B5EF4-FFF2-40B4-BE49-F238E27FC236}">
                <a16:creationId xmlns:a16="http://schemas.microsoft.com/office/drawing/2014/main" id="{90521A8B-969D-FB45-AD56-7522711812B5}"/>
              </a:ext>
            </a:extLst>
          </p:cNvPr>
          <p:cNvSpPr/>
          <p:nvPr/>
        </p:nvSpPr>
        <p:spPr>
          <a:xfrm>
            <a:off x="9417633" y="1161841"/>
            <a:ext cx="483112" cy="341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3EBFEA0C-B440-9C49-9ADE-FD7B8B97DDBA}"/>
              </a:ext>
            </a:extLst>
          </p:cNvPr>
          <p:cNvSpPr/>
          <p:nvPr/>
        </p:nvSpPr>
        <p:spPr>
          <a:xfrm>
            <a:off x="10250728" y="1161841"/>
            <a:ext cx="483112" cy="341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B8DA8F0D-ECE0-314B-B237-D4D07331A5BE}"/>
              </a:ext>
            </a:extLst>
          </p:cNvPr>
          <p:cNvSpPr txBox="1"/>
          <p:nvPr/>
        </p:nvSpPr>
        <p:spPr>
          <a:xfrm>
            <a:off x="9320066" y="1149631"/>
            <a:ext cx="600742" cy="338554"/>
          </a:xfrm>
          <a:prstGeom prst="rect">
            <a:avLst/>
          </a:prstGeom>
          <a:noFill/>
        </p:spPr>
        <p:txBody>
          <a:bodyPr wrap="none" rtlCol="0">
            <a:spAutoFit/>
          </a:bodyPr>
          <a:lstStyle/>
          <a:p>
            <a:r>
              <a:rPr lang="en-US" sz="1600" dirty="0"/>
              <a:t>False</a:t>
            </a:r>
          </a:p>
        </p:txBody>
      </p:sp>
      <p:sp>
        <p:nvSpPr>
          <p:cNvPr id="18" name="TextBox 17">
            <a:extLst>
              <a:ext uri="{FF2B5EF4-FFF2-40B4-BE49-F238E27FC236}">
                <a16:creationId xmlns:a16="http://schemas.microsoft.com/office/drawing/2014/main" id="{408B51A0-3417-284E-949C-0E9BE179D0B6}"/>
              </a:ext>
            </a:extLst>
          </p:cNvPr>
          <p:cNvSpPr txBox="1"/>
          <p:nvPr/>
        </p:nvSpPr>
        <p:spPr>
          <a:xfrm>
            <a:off x="10238433" y="1146075"/>
            <a:ext cx="553485" cy="338554"/>
          </a:xfrm>
          <a:prstGeom prst="rect">
            <a:avLst/>
          </a:prstGeom>
          <a:noFill/>
        </p:spPr>
        <p:txBody>
          <a:bodyPr wrap="none" rtlCol="0">
            <a:spAutoFit/>
          </a:bodyPr>
          <a:lstStyle/>
          <a:p>
            <a:r>
              <a:rPr lang="en-US" sz="1600" dirty="0"/>
              <a:t>True</a:t>
            </a:r>
          </a:p>
        </p:txBody>
      </p:sp>
    </p:spTree>
    <p:extLst>
      <p:ext uri="{BB962C8B-B14F-4D97-AF65-F5344CB8AC3E}">
        <p14:creationId xmlns:p14="http://schemas.microsoft.com/office/powerpoint/2010/main" val="152394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E42C92-20AA-5144-BEC4-3D5E55138975}"/>
              </a:ext>
            </a:extLst>
          </p:cNvPr>
          <p:cNvSpPr txBox="1"/>
          <p:nvPr/>
        </p:nvSpPr>
        <p:spPr>
          <a:xfrm>
            <a:off x="609600" y="1370181"/>
            <a:ext cx="3657600" cy="707886"/>
          </a:xfrm>
          <a:prstGeom prst="rect">
            <a:avLst/>
          </a:prstGeom>
          <a:noFill/>
        </p:spPr>
        <p:txBody>
          <a:bodyPr wrap="square" rtlCol="0">
            <a:spAutoFit/>
          </a:bodyPr>
          <a:lstStyle/>
          <a:p>
            <a:pPr algn="ctr"/>
            <a:r>
              <a:rPr lang="en-US" sz="2000" b="1" dirty="0">
                <a:latin typeface="Avenir Next" panose="020B0503020202020204" pitchFamily="34" charset="0"/>
              </a:rPr>
              <a:t>Pick how you will modify the inputs</a:t>
            </a:r>
          </a:p>
        </p:txBody>
      </p:sp>
      <p:sp>
        <p:nvSpPr>
          <p:cNvPr id="11" name="TextBox 10">
            <a:extLst>
              <a:ext uri="{FF2B5EF4-FFF2-40B4-BE49-F238E27FC236}">
                <a16:creationId xmlns:a16="http://schemas.microsoft.com/office/drawing/2014/main" id="{CD9745B8-FB15-CC47-9970-BB9F4C822789}"/>
              </a:ext>
            </a:extLst>
          </p:cNvPr>
          <p:cNvSpPr txBox="1"/>
          <p:nvPr/>
        </p:nvSpPr>
        <p:spPr>
          <a:xfrm>
            <a:off x="8269356" y="1370181"/>
            <a:ext cx="3657600" cy="707886"/>
          </a:xfrm>
          <a:prstGeom prst="rect">
            <a:avLst/>
          </a:prstGeom>
          <a:noFill/>
        </p:spPr>
        <p:txBody>
          <a:bodyPr wrap="square" rtlCol="0">
            <a:spAutoFit/>
          </a:bodyPr>
          <a:lstStyle/>
          <a:p>
            <a:pPr algn="ctr"/>
            <a:r>
              <a:rPr lang="en-US" sz="2000" b="1" dirty="0">
                <a:latin typeface="Avenir Next" panose="020B0503020202020204" pitchFamily="34" charset="0"/>
              </a:rPr>
              <a:t>Decide how you will summarize the examples</a:t>
            </a:r>
            <a:endParaRPr lang="en-US" sz="2000" dirty="0">
              <a:latin typeface="Avenir Next" panose="020B0503020202020204" pitchFamily="34" charset="0"/>
            </a:endParaRPr>
          </a:p>
        </p:txBody>
      </p:sp>
      <p:sp>
        <p:nvSpPr>
          <p:cNvPr id="12" name="TextBox 11">
            <a:extLst>
              <a:ext uri="{FF2B5EF4-FFF2-40B4-BE49-F238E27FC236}">
                <a16:creationId xmlns:a16="http://schemas.microsoft.com/office/drawing/2014/main" id="{DE4F1B57-828A-6542-AD0F-F9FB30439B82}"/>
              </a:ext>
            </a:extLst>
          </p:cNvPr>
          <p:cNvSpPr txBox="1"/>
          <p:nvPr/>
        </p:nvSpPr>
        <p:spPr>
          <a:xfrm>
            <a:off x="940904" y="2517913"/>
            <a:ext cx="184731" cy="369332"/>
          </a:xfrm>
          <a:prstGeom prst="rect">
            <a:avLst/>
          </a:prstGeom>
          <a:noFill/>
        </p:spPr>
        <p:txBody>
          <a:bodyPr wrap="none" rtlCol="0">
            <a:spAutoFit/>
          </a:bodyPr>
          <a:lstStyle/>
          <a:p>
            <a:endParaRPr lang="en-US" dirty="0"/>
          </a:p>
        </p:txBody>
      </p:sp>
      <p:sp>
        <p:nvSpPr>
          <p:cNvPr id="24" name="Rounded Rectangle 23">
            <a:extLst>
              <a:ext uri="{FF2B5EF4-FFF2-40B4-BE49-F238E27FC236}">
                <a16:creationId xmlns:a16="http://schemas.microsoft.com/office/drawing/2014/main" id="{A198EA8F-9C90-2444-B3B4-B2AADF370A12}"/>
              </a:ext>
            </a:extLst>
          </p:cNvPr>
          <p:cNvSpPr/>
          <p:nvPr/>
        </p:nvSpPr>
        <p:spPr>
          <a:xfrm>
            <a:off x="940903" y="2411897"/>
            <a:ext cx="3087757" cy="155886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9B6E30CA-5775-1C4B-BAE1-9B0929D74F28}"/>
              </a:ext>
            </a:extLst>
          </p:cNvPr>
          <p:cNvSpPr txBox="1"/>
          <p:nvPr/>
        </p:nvSpPr>
        <p:spPr>
          <a:xfrm>
            <a:off x="1707736" y="3005004"/>
            <a:ext cx="1547283" cy="369332"/>
          </a:xfrm>
          <a:prstGeom prst="rect">
            <a:avLst/>
          </a:prstGeom>
          <a:noFill/>
        </p:spPr>
        <p:txBody>
          <a:bodyPr wrap="none" rtlCol="0">
            <a:spAutoFit/>
          </a:bodyPr>
          <a:lstStyle/>
          <a:p>
            <a:pPr algn="ctr"/>
            <a:r>
              <a:rPr lang="en-US" dirty="0">
                <a:solidFill>
                  <a:schemeClr val="tx1">
                    <a:lumMod val="65000"/>
                    <a:lumOff val="35000"/>
                  </a:schemeClr>
                </a:solidFill>
              </a:rPr>
              <a:t>Local methods</a:t>
            </a:r>
          </a:p>
        </p:txBody>
      </p:sp>
      <p:sp>
        <p:nvSpPr>
          <p:cNvPr id="28" name="Rounded Rectangle 27">
            <a:extLst>
              <a:ext uri="{FF2B5EF4-FFF2-40B4-BE49-F238E27FC236}">
                <a16:creationId xmlns:a16="http://schemas.microsoft.com/office/drawing/2014/main" id="{AC4DE562-3E6E-5E41-BF64-A71187543F15}"/>
              </a:ext>
            </a:extLst>
          </p:cNvPr>
          <p:cNvSpPr/>
          <p:nvPr/>
        </p:nvSpPr>
        <p:spPr>
          <a:xfrm>
            <a:off x="940903" y="4301274"/>
            <a:ext cx="3087757" cy="155886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DDB60B1C-4584-1F4D-9DB4-524A8E7C1879}"/>
              </a:ext>
            </a:extLst>
          </p:cNvPr>
          <p:cNvSpPr txBox="1"/>
          <p:nvPr/>
        </p:nvSpPr>
        <p:spPr>
          <a:xfrm>
            <a:off x="1580778" y="4896038"/>
            <a:ext cx="1674241" cy="369332"/>
          </a:xfrm>
          <a:prstGeom prst="rect">
            <a:avLst/>
          </a:prstGeom>
          <a:noFill/>
        </p:spPr>
        <p:txBody>
          <a:bodyPr wrap="none" rtlCol="0">
            <a:spAutoFit/>
          </a:bodyPr>
          <a:lstStyle/>
          <a:p>
            <a:pPr algn="ctr"/>
            <a:r>
              <a:rPr lang="en-US" dirty="0">
                <a:solidFill>
                  <a:schemeClr val="tx1">
                    <a:lumMod val="65000"/>
                    <a:lumOff val="35000"/>
                  </a:schemeClr>
                </a:solidFill>
              </a:rPr>
              <a:t>Global methods</a:t>
            </a:r>
          </a:p>
        </p:txBody>
      </p:sp>
      <p:sp>
        <p:nvSpPr>
          <p:cNvPr id="42" name="Rounded Rectangle 41">
            <a:extLst>
              <a:ext uri="{FF2B5EF4-FFF2-40B4-BE49-F238E27FC236}">
                <a16:creationId xmlns:a16="http://schemas.microsoft.com/office/drawing/2014/main" id="{E1B38209-AE0A-6545-BC0E-935F0B7B8FB0}"/>
              </a:ext>
            </a:extLst>
          </p:cNvPr>
          <p:cNvSpPr/>
          <p:nvPr/>
        </p:nvSpPr>
        <p:spPr>
          <a:xfrm>
            <a:off x="8626981" y="24118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Shapley values</a:t>
            </a:r>
          </a:p>
        </p:txBody>
      </p:sp>
      <p:sp>
        <p:nvSpPr>
          <p:cNvPr id="45" name="Rounded Rectangle 44">
            <a:extLst>
              <a:ext uri="{FF2B5EF4-FFF2-40B4-BE49-F238E27FC236}">
                <a16:creationId xmlns:a16="http://schemas.microsoft.com/office/drawing/2014/main" id="{FE24D3FF-04C3-CF4E-A381-A452C5041225}"/>
              </a:ext>
            </a:extLst>
          </p:cNvPr>
          <p:cNvSpPr/>
          <p:nvPr/>
        </p:nvSpPr>
        <p:spPr>
          <a:xfrm>
            <a:off x="8626981" y="332534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Local kernel</a:t>
            </a:r>
          </a:p>
        </p:txBody>
      </p:sp>
      <p:sp>
        <p:nvSpPr>
          <p:cNvPr id="47" name="Rounded Rectangle 46">
            <a:extLst>
              <a:ext uri="{FF2B5EF4-FFF2-40B4-BE49-F238E27FC236}">
                <a16:creationId xmlns:a16="http://schemas.microsoft.com/office/drawing/2014/main" id="{A18E7D17-BDE7-BE48-9557-052D6FC377E3}"/>
              </a:ext>
            </a:extLst>
          </p:cNvPr>
          <p:cNvSpPr/>
          <p:nvPr/>
        </p:nvSpPr>
        <p:spPr>
          <a:xfrm>
            <a:off x="8626981" y="42387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Simple averaging</a:t>
            </a:r>
          </a:p>
        </p:txBody>
      </p:sp>
      <p:sp>
        <p:nvSpPr>
          <p:cNvPr id="53" name="Rounded Rectangle 52">
            <a:extLst>
              <a:ext uri="{FF2B5EF4-FFF2-40B4-BE49-F238E27FC236}">
                <a16:creationId xmlns:a16="http://schemas.microsoft.com/office/drawing/2014/main" id="{46382B9B-1CAD-9A4E-A8B2-DECB4F736373}"/>
              </a:ext>
            </a:extLst>
          </p:cNvPr>
          <p:cNvSpPr/>
          <p:nvPr/>
        </p:nvSpPr>
        <p:spPr>
          <a:xfrm>
            <a:off x="8626980" y="515224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etc.</a:t>
            </a:r>
          </a:p>
        </p:txBody>
      </p:sp>
      <p:sp>
        <p:nvSpPr>
          <p:cNvPr id="55" name="Rounded Rectangle 54">
            <a:extLst>
              <a:ext uri="{FF2B5EF4-FFF2-40B4-BE49-F238E27FC236}">
                <a16:creationId xmlns:a16="http://schemas.microsoft.com/office/drawing/2014/main" id="{B31813F5-C4B5-3A46-A250-49ED49E6829C}"/>
              </a:ext>
            </a:extLst>
          </p:cNvPr>
          <p:cNvSpPr/>
          <p:nvPr/>
        </p:nvSpPr>
        <p:spPr>
          <a:xfrm>
            <a:off x="4931013" y="24118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Probability</a:t>
            </a:r>
          </a:p>
        </p:txBody>
      </p:sp>
      <p:sp>
        <p:nvSpPr>
          <p:cNvPr id="57" name="Rounded Rectangle 56">
            <a:extLst>
              <a:ext uri="{FF2B5EF4-FFF2-40B4-BE49-F238E27FC236}">
                <a16:creationId xmlns:a16="http://schemas.microsoft.com/office/drawing/2014/main" id="{D4AE6869-72BA-B041-ADF2-25A6E45B7A02}"/>
              </a:ext>
            </a:extLst>
          </p:cNvPr>
          <p:cNvSpPr/>
          <p:nvPr/>
        </p:nvSpPr>
        <p:spPr>
          <a:xfrm>
            <a:off x="4931013" y="3342570"/>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Log-odds</a:t>
            </a:r>
          </a:p>
        </p:txBody>
      </p:sp>
      <p:sp>
        <p:nvSpPr>
          <p:cNvPr id="58" name="Rounded Rectangle 57">
            <a:extLst>
              <a:ext uri="{FF2B5EF4-FFF2-40B4-BE49-F238E27FC236}">
                <a16:creationId xmlns:a16="http://schemas.microsoft.com/office/drawing/2014/main" id="{ECFAAD52-5687-174D-8DDC-41AB9B8FA559}"/>
              </a:ext>
            </a:extLst>
          </p:cNvPr>
          <p:cNvSpPr/>
          <p:nvPr/>
        </p:nvSpPr>
        <p:spPr>
          <a:xfrm>
            <a:off x="4931012" y="4273244"/>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Loss</a:t>
            </a:r>
          </a:p>
        </p:txBody>
      </p:sp>
      <p:sp>
        <p:nvSpPr>
          <p:cNvPr id="4096" name="Rounded Rectangle 4095">
            <a:extLst>
              <a:ext uri="{FF2B5EF4-FFF2-40B4-BE49-F238E27FC236}">
                <a16:creationId xmlns:a16="http://schemas.microsoft.com/office/drawing/2014/main" id="{E370EFFC-70DB-C64D-9D58-99C2694B3BB8}"/>
              </a:ext>
            </a:extLst>
          </p:cNvPr>
          <p:cNvSpPr/>
          <p:nvPr/>
        </p:nvSpPr>
        <p:spPr>
          <a:xfrm>
            <a:off x="4931012" y="5203919"/>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etc.</a:t>
            </a:r>
          </a:p>
        </p:txBody>
      </p:sp>
      <p:sp>
        <p:nvSpPr>
          <p:cNvPr id="2" name="TextBox 1">
            <a:extLst>
              <a:ext uri="{FF2B5EF4-FFF2-40B4-BE49-F238E27FC236}">
                <a16:creationId xmlns:a16="http://schemas.microsoft.com/office/drawing/2014/main" id="{302ED400-991B-3D4C-A5BF-AA93FBD518C5}"/>
              </a:ext>
            </a:extLst>
          </p:cNvPr>
          <p:cNvSpPr txBox="1"/>
          <p:nvPr/>
        </p:nvSpPr>
        <p:spPr>
          <a:xfrm>
            <a:off x="426480" y="380302"/>
            <a:ext cx="6438146" cy="461665"/>
          </a:xfrm>
          <a:prstGeom prst="rect">
            <a:avLst/>
          </a:prstGeom>
          <a:noFill/>
        </p:spPr>
        <p:txBody>
          <a:bodyPr wrap="square" rtlCol="0">
            <a:spAutoFit/>
          </a:bodyPr>
          <a:lstStyle/>
          <a:p>
            <a:r>
              <a:rPr lang="en-US" sz="2400" b="1" dirty="0">
                <a:latin typeface="Avenir Next" panose="020B0503020202020204" pitchFamily="34" charset="0"/>
              </a:rPr>
              <a:t>How-To: </a:t>
            </a:r>
            <a:r>
              <a:rPr lang="en-US" sz="2400" dirty="0">
                <a:latin typeface="Avenir Next" panose="020B0503020202020204" pitchFamily="34" charset="0"/>
              </a:rPr>
              <a:t>Feature attribution</a:t>
            </a:r>
          </a:p>
        </p:txBody>
      </p:sp>
      <p:sp>
        <p:nvSpPr>
          <p:cNvPr id="4" name="Rectangle 3">
            <a:extLst>
              <a:ext uri="{FF2B5EF4-FFF2-40B4-BE49-F238E27FC236}">
                <a16:creationId xmlns:a16="http://schemas.microsoft.com/office/drawing/2014/main" id="{CB585C35-E9A8-0D42-8DBB-BC05FEC7CAC8}"/>
              </a:ext>
            </a:extLst>
          </p:cNvPr>
          <p:cNvSpPr/>
          <p:nvPr/>
        </p:nvSpPr>
        <p:spPr>
          <a:xfrm>
            <a:off x="413043" y="257898"/>
            <a:ext cx="11595652" cy="6342204"/>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9D1F3F1-F8D4-8A45-95F0-4B45B8688320}"/>
              </a:ext>
            </a:extLst>
          </p:cNvPr>
          <p:cNvSpPr/>
          <p:nvPr/>
        </p:nvSpPr>
        <p:spPr>
          <a:xfrm>
            <a:off x="4931012" y="5203918"/>
            <a:ext cx="3087757" cy="707887"/>
          </a:xfrm>
          <a:prstGeom prst="roundRect">
            <a:avLst/>
          </a:prstGeom>
          <a:solidFill>
            <a:srgbClr val="028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Demographic parity fairness metric</a:t>
            </a:r>
          </a:p>
        </p:txBody>
      </p:sp>
      <p:sp>
        <p:nvSpPr>
          <p:cNvPr id="10" name="TextBox 9">
            <a:extLst>
              <a:ext uri="{FF2B5EF4-FFF2-40B4-BE49-F238E27FC236}">
                <a16:creationId xmlns:a16="http://schemas.microsoft.com/office/drawing/2014/main" id="{742824D0-E20A-B046-A326-408E41E95BB2}"/>
              </a:ext>
            </a:extLst>
          </p:cNvPr>
          <p:cNvSpPr txBox="1"/>
          <p:nvPr/>
        </p:nvSpPr>
        <p:spPr>
          <a:xfrm>
            <a:off x="4646092" y="1370181"/>
            <a:ext cx="3657600" cy="707886"/>
          </a:xfrm>
          <a:prstGeom prst="rect">
            <a:avLst/>
          </a:prstGeom>
          <a:noFill/>
        </p:spPr>
        <p:txBody>
          <a:bodyPr wrap="square" rtlCol="0">
            <a:spAutoFit/>
          </a:bodyPr>
          <a:lstStyle/>
          <a:p>
            <a:pPr algn="ctr"/>
            <a:r>
              <a:rPr lang="en-US" sz="2000" b="1" dirty="0">
                <a:latin typeface="Avenir Next" panose="020B0503020202020204" pitchFamily="34" charset="0"/>
              </a:rPr>
              <a:t>Pick what model output you will explain</a:t>
            </a:r>
            <a:endParaRPr lang="en-US" sz="2000" dirty="0">
              <a:latin typeface="Avenir Next" panose="020B0503020202020204" pitchFamily="34" charset="0"/>
            </a:endParaRPr>
          </a:p>
        </p:txBody>
      </p:sp>
    </p:spTree>
    <p:custDataLst>
      <p:tags r:id="rId1"/>
    </p:custDataLst>
    <p:extLst>
      <p:ext uri="{BB962C8B-B14F-4D97-AF65-F5344CB8AC3E}">
        <p14:creationId xmlns:p14="http://schemas.microsoft.com/office/powerpoint/2010/main" val="24832637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for post">
            <a:extLst>
              <a:ext uri="{FF2B5EF4-FFF2-40B4-BE49-F238E27FC236}">
                <a16:creationId xmlns:a16="http://schemas.microsoft.com/office/drawing/2014/main" id="{96ECC608-494E-F84D-B555-395C83205E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38291" y="163889"/>
            <a:ext cx="4991100" cy="15621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95D2814-84A5-144B-93CA-FE7842B7DE1C}"/>
              </a:ext>
            </a:extLst>
          </p:cNvPr>
          <p:cNvSpPr txBox="1"/>
          <p:nvPr/>
        </p:nvSpPr>
        <p:spPr>
          <a:xfrm>
            <a:off x="662609" y="463826"/>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AA740B85-1F46-9948-A2D8-C8CBDAED7A09}"/>
              </a:ext>
            </a:extLst>
          </p:cNvPr>
          <p:cNvSpPr txBox="1"/>
          <p:nvPr/>
        </p:nvSpPr>
        <p:spPr>
          <a:xfrm>
            <a:off x="448843" y="714107"/>
            <a:ext cx="8584998" cy="461665"/>
          </a:xfrm>
          <a:prstGeom prst="rect">
            <a:avLst/>
          </a:prstGeom>
          <a:noFill/>
        </p:spPr>
        <p:txBody>
          <a:bodyPr wrap="square" rtlCol="0">
            <a:spAutoFit/>
          </a:bodyPr>
          <a:lstStyle/>
          <a:p>
            <a:r>
              <a:rPr lang="en-US" sz="2400" b="1" dirty="0">
                <a:latin typeface="Avenir Next" panose="020B0503020202020204" pitchFamily="34" charset="0"/>
              </a:rPr>
              <a:t>Scenario 1: </a:t>
            </a:r>
            <a:r>
              <a:rPr lang="en-US" sz="2400" dirty="0">
                <a:latin typeface="Avenir Next" panose="020B0503020202020204" pitchFamily="34" charset="0"/>
              </a:rPr>
              <a:t>No reporting errors</a:t>
            </a:r>
          </a:p>
        </p:txBody>
      </p:sp>
      <p:pic>
        <p:nvPicPr>
          <p:cNvPr id="4" name="Picture 2" descr="Image for post">
            <a:extLst>
              <a:ext uri="{FF2B5EF4-FFF2-40B4-BE49-F238E27FC236}">
                <a16:creationId xmlns:a16="http://schemas.microsoft.com/office/drawing/2014/main" id="{167C92C9-A577-D744-A37B-21C0D0D8DD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8291" y="2238614"/>
            <a:ext cx="4991100" cy="15621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B36B949-55BA-BD4E-90B5-BF56285CB4F8}"/>
              </a:ext>
            </a:extLst>
          </p:cNvPr>
          <p:cNvSpPr txBox="1"/>
          <p:nvPr/>
        </p:nvSpPr>
        <p:spPr>
          <a:xfrm>
            <a:off x="448842" y="2598003"/>
            <a:ext cx="5647157" cy="830997"/>
          </a:xfrm>
          <a:prstGeom prst="rect">
            <a:avLst/>
          </a:prstGeom>
          <a:noFill/>
        </p:spPr>
        <p:txBody>
          <a:bodyPr wrap="square" rtlCol="0">
            <a:spAutoFit/>
          </a:bodyPr>
          <a:lstStyle/>
          <a:p>
            <a:r>
              <a:rPr lang="en-US" sz="2400" b="1" dirty="0">
                <a:latin typeface="Avenir Next" panose="020B0503020202020204" pitchFamily="34" charset="0"/>
              </a:rPr>
              <a:t>Scenario 2: </a:t>
            </a:r>
            <a:r>
              <a:rPr lang="en-US" sz="2400" b="0" i="0" u="none" strike="noStrike" dirty="0">
                <a:solidFill>
                  <a:srgbClr val="292929"/>
                </a:solidFill>
                <a:effectLst/>
                <a:latin typeface="sohne"/>
              </a:rPr>
              <a:t>An under-reporting bias for women’s income</a:t>
            </a:r>
            <a:endParaRPr lang="en-US" sz="2400" dirty="0">
              <a:latin typeface="Avenir Next" panose="020B0503020202020204" pitchFamily="34" charset="0"/>
            </a:endParaRPr>
          </a:p>
        </p:txBody>
      </p:sp>
      <p:pic>
        <p:nvPicPr>
          <p:cNvPr id="1030" name="Picture 6" descr="Image for post">
            <a:extLst>
              <a:ext uri="{FF2B5EF4-FFF2-40B4-BE49-F238E27FC236}">
                <a16:creationId xmlns:a16="http://schemas.microsoft.com/office/drawing/2014/main" id="{72C506A1-95B7-9446-A4D7-B4BD2941F4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8291" y="4330692"/>
            <a:ext cx="4991100" cy="15621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03B54DCB-E2A6-FB46-B460-28FD9C1BC58E}"/>
              </a:ext>
            </a:extLst>
          </p:cNvPr>
          <p:cNvSpPr txBox="1"/>
          <p:nvPr/>
        </p:nvSpPr>
        <p:spPr>
          <a:xfrm>
            <a:off x="448842" y="4511578"/>
            <a:ext cx="5647157" cy="1200329"/>
          </a:xfrm>
          <a:prstGeom prst="rect">
            <a:avLst/>
          </a:prstGeom>
          <a:noFill/>
        </p:spPr>
        <p:txBody>
          <a:bodyPr wrap="square" rtlCol="0">
            <a:spAutoFit/>
          </a:bodyPr>
          <a:lstStyle/>
          <a:p>
            <a:r>
              <a:rPr lang="en-US" sz="2400" b="1" dirty="0">
                <a:latin typeface="Avenir Next" panose="020B0503020202020204" pitchFamily="34" charset="0"/>
              </a:rPr>
              <a:t>Scenario 3: </a:t>
            </a:r>
            <a:r>
              <a:rPr lang="en-US" sz="2400" dirty="0">
                <a:solidFill>
                  <a:srgbClr val="292929"/>
                </a:solidFill>
                <a:latin typeface="charter" panose="02040503050506020203" pitchFamily="18" charset="0"/>
              </a:rPr>
              <a:t>U</a:t>
            </a:r>
            <a:r>
              <a:rPr lang="en-US" sz="2400" b="0" i="0" u="none" strike="noStrike" dirty="0">
                <a:solidFill>
                  <a:srgbClr val="292929"/>
                </a:solidFill>
                <a:effectLst/>
                <a:latin typeface="charter" panose="02040503050506020203" pitchFamily="18" charset="0"/>
              </a:rPr>
              <a:t>nder-reporting of women’s default rates, and an under-reporting of women’s job history.</a:t>
            </a:r>
            <a:endParaRPr lang="en-US" sz="2400" dirty="0">
              <a:latin typeface="Avenir Next" panose="020B0503020202020204" pitchFamily="34" charset="0"/>
            </a:endParaRPr>
          </a:p>
        </p:txBody>
      </p:sp>
    </p:spTree>
    <p:extLst>
      <p:ext uri="{BB962C8B-B14F-4D97-AF65-F5344CB8AC3E}">
        <p14:creationId xmlns:p14="http://schemas.microsoft.com/office/powerpoint/2010/main" val="34535662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for post">
            <a:extLst>
              <a:ext uri="{FF2B5EF4-FFF2-40B4-BE49-F238E27FC236}">
                <a16:creationId xmlns:a16="http://schemas.microsoft.com/office/drawing/2014/main" id="{96ECC608-494E-F84D-B555-395C83205E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0450" y="989733"/>
            <a:ext cx="4991100" cy="15621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for post">
            <a:extLst>
              <a:ext uri="{FF2B5EF4-FFF2-40B4-BE49-F238E27FC236}">
                <a16:creationId xmlns:a16="http://schemas.microsoft.com/office/drawing/2014/main" id="{6F5528F2-F125-D04D-9809-07D8CA4278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7350" y="3005076"/>
            <a:ext cx="6337300" cy="34163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95D2814-84A5-144B-93CA-FE7842B7DE1C}"/>
              </a:ext>
            </a:extLst>
          </p:cNvPr>
          <p:cNvSpPr txBox="1"/>
          <p:nvPr/>
        </p:nvSpPr>
        <p:spPr>
          <a:xfrm>
            <a:off x="662609" y="463826"/>
            <a:ext cx="184731" cy="369332"/>
          </a:xfrm>
          <a:prstGeom prst="rect">
            <a:avLst/>
          </a:prstGeom>
          <a:noFill/>
        </p:spPr>
        <p:txBody>
          <a:bodyPr wrap="none" rtlCol="0">
            <a:spAutoFit/>
          </a:bodyPr>
          <a:lstStyle/>
          <a:p>
            <a:endParaRPr lang="en-US" dirty="0"/>
          </a:p>
        </p:txBody>
      </p:sp>
      <p:sp>
        <p:nvSpPr>
          <p:cNvPr id="3" name="TextBox 2">
            <a:extLst>
              <a:ext uri="{FF2B5EF4-FFF2-40B4-BE49-F238E27FC236}">
                <a16:creationId xmlns:a16="http://schemas.microsoft.com/office/drawing/2014/main" id="{AA740B85-1F46-9948-A2D8-C8CBDAED7A09}"/>
              </a:ext>
            </a:extLst>
          </p:cNvPr>
          <p:cNvSpPr txBox="1"/>
          <p:nvPr/>
        </p:nvSpPr>
        <p:spPr>
          <a:xfrm>
            <a:off x="426480" y="380302"/>
            <a:ext cx="8584998" cy="461665"/>
          </a:xfrm>
          <a:prstGeom prst="rect">
            <a:avLst/>
          </a:prstGeom>
          <a:noFill/>
        </p:spPr>
        <p:txBody>
          <a:bodyPr wrap="square" rtlCol="0">
            <a:spAutoFit/>
          </a:bodyPr>
          <a:lstStyle/>
          <a:p>
            <a:r>
              <a:rPr lang="en-US" sz="2400" b="1" dirty="0">
                <a:latin typeface="Avenir Next" panose="020B0503020202020204" pitchFamily="34" charset="0"/>
              </a:rPr>
              <a:t>Scenario 1: </a:t>
            </a:r>
            <a:r>
              <a:rPr lang="en-US" sz="2400" dirty="0">
                <a:latin typeface="Avenir Next" panose="020B0503020202020204" pitchFamily="34" charset="0"/>
              </a:rPr>
              <a:t>No reporting errors</a:t>
            </a:r>
          </a:p>
        </p:txBody>
      </p:sp>
    </p:spTree>
    <p:extLst>
      <p:ext uri="{BB962C8B-B14F-4D97-AF65-F5344CB8AC3E}">
        <p14:creationId xmlns:p14="http://schemas.microsoft.com/office/powerpoint/2010/main" val="32168585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Image for post">
            <a:extLst>
              <a:ext uri="{FF2B5EF4-FFF2-40B4-BE49-F238E27FC236}">
                <a16:creationId xmlns:a16="http://schemas.microsoft.com/office/drawing/2014/main" id="{97C3E230-4E3D-C143-91A9-EBAA6B61FE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0450" y="1029489"/>
            <a:ext cx="4991100" cy="1562100"/>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Image for post">
            <a:extLst>
              <a:ext uri="{FF2B5EF4-FFF2-40B4-BE49-F238E27FC236}">
                <a16:creationId xmlns:a16="http://schemas.microsoft.com/office/drawing/2014/main" id="{51A6BE0D-6AF9-0A43-ACB4-99B75C0C13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7350" y="3007601"/>
            <a:ext cx="6337300" cy="34163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C490A51-A27F-6E47-BC6A-CAB21030FBF2}"/>
              </a:ext>
            </a:extLst>
          </p:cNvPr>
          <p:cNvSpPr txBox="1"/>
          <p:nvPr/>
        </p:nvSpPr>
        <p:spPr>
          <a:xfrm>
            <a:off x="426480" y="380302"/>
            <a:ext cx="8584998" cy="461665"/>
          </a:xfrm>
          <a:prstGeom prst="rect">
            <a:avLst/>
          </a:prstGeom>
          <a:noFill/>
        </p:spPr>
        <p:txBody>
          <a:bodyPr wrap="square" rtlCol="0">
            <a:spAutoFit/>
          </a:bodyPr>
          <a:lstStyle/>
          <a:p>
            <a:r>
              <a:rPr lang="en-US" sz="2400" b="1" dirty="0">
                <a:latin typeface="Avenir Next" panose="020B0503020202020204" pitchFamily="34" charset="0"/>
              </a:rPr>
              <a:t>Scenario 2: </a:t>
            </a:r>
            <a:r>
              <a:rPr lang="en-US" sz="2400" b="0" i="0" u="none" strike="noStrike" dirty="0">
                <a:solidFill>
                  <a:srgbClr val="292929"/>
                </a:solidFill>
                <a:effectLst/>
                <a:latin typeface="sohne"/>
              </a:rPr>
              <a:t>An under-reporting bias for women’s income</a:t>
            </a:r>
            <a:endParaRPr lang="en-US" sz="2400" dirty="0">
              <a:latin typeface="Avenir Next" panose="020B0503020202020204" pitchFamily="34" charset="0"/>
            </a:endParaRPr>
          </a:p>
        </p:txBody>
      </p:sp>
    </p:spTree>
    <p:extLst>
      <p:ext uri="{BB962C8B-B14F-4D97-AF65-F5344CB8AC3E}">
        <p14:creationId xmlns:p14="http://schemas.microsoft.com/office/powerpoint/2010/main" val="3036668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9FDBA95-00CF-E748-94E8-A2788EAD9FF1}"/>
              </a:ext>
            </a:extLst>
          </p:cNvPr>
          <p:cNvSpPr/>
          <p:nvPr/>
        </p:nvSpPr>
        <p:spPr>
          <a:xfrm>
            <a:off x="3796983" y="2687503"/>
            <a:ext cx="2779625" cy="11554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latin typeface="Andale Mono" panose="020B0509000000000004" pitchFamily="49" charset="0"/>
              </a:rPr>
              <a:t>model</a:t>
            </a:r>
          </a:p>
        </p:txBody>
      </p:sp>
      <p:cxnSp>
        <p:nvCxnSpPr>
          <p:cNvPr id="30" name="Straight Connector 29">
            <a:extLst>
              <a:ext uri="{FF2B5EF4-FFF2-40B4-BE49-F238E27FC236}">
                <a16:creationId xmlns:a16="http://schemas.microsoft.com/office/drawing/2014/main" id="{76ABD531-F74E-7E41-AF86-AD7B1D64BBF8}"/>
              </a:ext>
            </a:extLst>
          </p:cNvPr>
          <p:cNvCxnSpPr>
            <a:cxnSpLocks/>
          </p:cNvCxnSpPr>
          <p:nvPr/>
        </p:nvCxnSpPr>
        <p:spPr>
          <a:xfrm>
            <a:off x="3064608" y="3272443"/>
            <a:ext cx="74378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61988196-3620-234E-969E-3A2ED14068E4}"/>
              </a:ext>
            </a:extLst>
          </p:cNvPr>
          <p:cNvCxnSpPr>
            <a:cxnSpLocks/>
          </p:cNvCxnSpPr>
          <p:nvPr/>
        </p:nvCxnSpPr>
        <p:spPr>
          <a:xfrm>
            <a:off x="6588020" y="3272442"/>
            <a:ext cx="46464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D32CE2C4-0A08-2446-B646-C03D3293D725}"/>
              </a:ext>
            </a:extLst>
          </p:cNvPr>
          <p:cNvSpPr txBox="1">
            <a:spLocks noChangeArrowheads="1"/>
          </p:cNvSpPr>
          <p:nvPr/>
        </p:nvSpPr>
        <p:spPr bwMode="auto">
          <a:xfrm>
            <a:off x="6475383" y="1851305"/>
            <a:ext cx="16105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solidFill>
                  <a:schemeClr val="tx1">
                    <a:lumMod val="50000"/>
                    <a:lumOff val="50000"/>
                  </a:schemeClr>
                </a:solidFill>
                <a:latin typeface="Avenir Next" panose="020B0503020202020204" pitchFamily="34" charset="0"/>
              </a:rPr>
              <a:t>Predicted risk</a:t>
            </a:r>
          </a:p>
          <a:p>
            <a:pPr algn="ctr" eaLnBrk="1" hangingPunct="1"/>
            <a:r>
              <a:rPr lang="en-US" altLang="en-US" dirty="0">
                <a:solidFill>
                  <a:schemeClr val="tx1">
                    <a:lumMod val="50000"/>
                    <a:lumOff val="50000"/>
                  </a:schemeClr>
                </a:solidFill>
                <a:latin typeface="Avenir Next" panose="020B0503020202020204" pitchFamily="34" charset="0"/>
              </a:rPr>
              <a:t>of default</a:t>
            </a:r>
          </a:p>
        </p:txBody>
      </p:sp>
      <p:graphicFrame>
        <p:nvGraphicFramePr>
          <p:cNvPr id="59" name="Table 59">
            <a:extLst>
              <a:ext uri="{FF2B5EF4-FFF2-40B4-BE49-F238E27FC236}">
                <a16:creationId xmlns:a16="http://schemas.microsoft.com/office/drawing/2014/main" id="{33D42AB7-262C-9141-BF60-F7865C85653D}"/>
              </a:ext>
            </a:extLst>
          </p:cNvPr>
          <p:cNvGraphicFramePr>
            <a:graphicFrameLocks noGrp="1"/>
          </p:cNvGraphicFramePr>
          <p:nvPr/>
        </p:nvGraphicFramePr>
        <p:xfrm>
          <a:off x="2686642" y="2518292"/>
          <a:ext cx="234681" cy="141651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3490520522"/>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1913210168"/>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4128804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2842218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2179267474"/>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1768552536"/>
                  </a:ext>
                </a:extLst>
              </a:tr>
            </a:tbl>
          </a:graphicData>
        </a:graphic>
      </p:graphicFrame>
      <p:graphicFrame>
        <p:nvGraphicFramePr>
          <p:cNvPr id="60" name="Table 59">
            <a:extLst>
              <a:ext uri="{FF2B5EF4-FFF2-40B4-BE49-F238E27FC236}">
                <a16:creationId xmlns:a16="http://schemas.microsoft.com/office/drawing/2014/main" id="{5C42B423-2A16-044A-A4D7-9D4965B9941B}"/>
              </a:ext>
            </a:extLst>
          </p:cNvPr>
          <p:cNvGraphicFramePr>
            <a:graphicFrameLocks noGrp="1"/>
          </p:cNvGraphicFramePr>
          <p:nvPr/>
        </p:nvGraphicFramePr>
        <p:xfrm>
          <a:off x="7163295" y="3158948"/>
          <a:ext cx="234681" cy="23608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3490520522"/>
                  </a:ext>
                </a:extLst>
              </a:tr>
            </a:tbl>
          </a:graphicData>
        </a:graphic>
      </p:graphicFrame>
      <mc:AlternateContent xmlns:mc="http://schemas.openxmlformats.org/markup-compatibility/2006">
        <mc:Choice xmlns:a14="http://schemas.microsoft.com/office/drawing/2010/main" Requires="a14">
          <p:sp>
            <p:nvSpPr>
              <p:cNvPr id="4098" name="TextBox 4097">
                <a:extLst>
                  <a:ext uri="{FF2B5EF4-FFF2-40B4-BE49-F238E27FC236}">
                    <a16:creationId xmlns:a16="http://schemas.microsoft.com/office/drawing/2014/main" id="{504CA230-426F-DA4F-B56C-58290D24706B}"/>
                  </a:ext>
                </a:extLst>
              </p:cNvPr>
              <p:cNvSpPr txBox="1"/>
              <p:nvPr/>
            </p:nvSpPr>
            <p:spPr>
              <a:xfrm>
                <a:off x="2699521" y="2087544"/>
                <a:ext cx="241733"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𝑥</m:t>
                      </m:r>
                    </m:oMath>
                  </m:oMathPara>
                </a14:m>
                <a:endParaRPr lang="en-US" sz="2400" dirty="0"/>
              </a:p>
            </p:txBody>
          </p:sp>
        </mc:Choice>
        <mc:Fallback>
          <p:sp>
            <p:nvSpPr>
              <p:cNvPr id="4098" name="TextBox 4097">
                <a:extLst>
                  <a:ext uri="{FF2B5EF4-FFF2-40B4-BE49-F238E27FC236}">
                    <a16:creationId xmlns:a16="http://schemas.microsoft.com/office/drawing/2014/main" id="{504CA230-426F-DA4F-B56C-58290D24706B}"/>
                  </a:ext>
                </a:extLst>
              </p:cNvPr>
              <p:cNvSpPr txBox="1">
                <a:spLocks noRot="1" noChangeAspect="1" noMove="1" noResize="1" noEditPoints="1" noAdjustHandles="1" noChangeArrowheads="1" noChangeShapeType="1" noTextEdit="1"/>
              </p:cNvSpPr>
              <p:nvPr/>
            </p:nvSpPr>
            <p:spPr>
              <a:xfrm>
                <a:off x="2699521" y="2087544"/>
                <a:ext cx="241733" cy="369332"/>
              </a:xfrm>
              <a:prstGeom prst="rect">
                <a:avLst/>
              </a:prstGeom>
              <a:blipFill>
                <a:blip r:embed="rId4"/>
                <a:stretch>
                  <a:fillRect l="-15000" r="-1000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099" name="TextBox 4098">
                <a:extLst>
                  <a:ext uri="{FF2B5EF4-FFF2-40B4-BE49-F238E27FC236}">
                    <a16:creationId xmlns:a16="http://schemas.microsoft.com/office/drawing/2014/main" id="{2A306D0C-057C-1240-BEB5-A152AB47BC9A}"/>
                  </a:ext>
                </a:extLst>
              </p:cNvPr>
              <p:cNvSpPr txBox="1"/>
              <p:nvPr/>
            </p:nvSpPr>
            <p:spPr>
              <a:xfrm>
                <a:off x="7163295" y="2694055"/>
                <a:ext cx="245708"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en-US" sz="2400" b="0" i="1" smtClean="0">
                              <a:latin typeface="Cambria Math" panose="02040503050406030204" pitchFamily="18" charset="0"/>
                            </a:rPr>
                          </m:ctrlPr>
                        </m:accPr>
                        <m:e>
                          <m:r>
                            <a:rPr lang="en-US" sz="2400" b="0" i="1" smtClean="0">
                              <a:latin typeface="Cambria Math" panose="02040503050406030204" pitchFamily="18" charset="0"/>
                            </a:rPr>
                            <m:t>𝑦</m:t>
                          </m:r>
                        </m:e>
                      </m:acc>
                    </m:oMath>
                  </m:oMathPara>
                </a14:m>
                <a:endParaRPr lang="en-US" sz="2400" dirty="0"/>
              </a:p>
            </p:txBody>
          </p:sp>
        </mc:Choice>
        <mc:Fallback>
          <p:sp>
            <p:nvSpPr>
              <p:cNvPr id="4099" name="TextBox 4098">
                <a:extLst>
                  <a:ext uri="{FF2B5EF4-FFF2-40B4-BE49-F238E27FC236}">
                    <a16:creationId xmlns:a16="http://schemas.microsoft.com/office/drawing/2014/main" id="{2A306D0C-057C-1240-BEB5-A152AB47BC9A}"/>
                  </a:ext>
                </a:extLst>
              </p:cNvPr>
              <p:cNvSpPr txBox="1">
                <a:spLocks noRot="1" noChangeAspect="1" noMove="1" noResize="1" noEditPoints="1" noAdjustHandles="1" noChangeArrowheads="1" noChangeShapeType="1" noTextEdit="1"/>
              </p:cNvSpPr>
              <p:nvPr/>
            </p:nvSpPr>
            <p:spPr>
              <a:xfrm>
                <a:off x="7163295" y="2694055"/>
                <a:ext cx="245708" cy="369332"/>
              </a:xfrm>
              <a:prstGeom prst="rect">
                <a:avLst/>
              </a:prstGeom>
              <a:blipFill>
                <a:blip r:embed="rId5"/>
                <a:stretch>
                  <a:fillRect l="-30000" t="-16667" r="-25000" b="-23333"/>
                </a:stretch>
              </a:blipFill>
            </p:spPr>
            <p:txBody>
              <a:bodyPr/>
              <a:lstStyle/>
              <a:p>
                <a:r>
                  <a:rPr lang="en-US">
                    <a:noFill/>
                  </a:rPr>
                  <a:t> </a:t>
                </a:r>
              </a:p>
            </p:txBody>
          </p:sp>
        </mc:Fallback>
      </mc:AlternateContent>
      <p:sp>
        <p:nvSpPr>
          <p:cNvPr id="25" name="TextBox 24">
            <a:extLst>
              <a:ext uri="{FF2B5EF4-FFF2-40B4-BE49-F238E27FC236}">
                <a16:creationId xmlns:a16="http://schemas.microsoft.com/office/drawing/2014/main" id="{7D5F30CF-81EA-9744-BC67-03B8EF4584FB}"/>
              </a:ext>
            </a:extLst>
          </p:cNvPr>
          <p:cNvSpPr txBox="1">
            <a:spLocks noChangeArrowheads="1"/>
          </p:cNvSpPr>
          <p:nvPr/>
        </p:nvSpPr>
        <p:spPr bwMode="auto">
          <a:xfrm>
            <a:off x="1930185" y="1617236"/>
            <a:ext cx="17475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solidFill>
                  <a:schemeClr val="tx1">
                    <a:lumMod val="50000"/>
                    <a:lumOff val="50000"/>
                  </a:schemeClr>
                </a:solidFill>
                <a:latin typeface="Avenir Next" panose="020B0503020202020204" pitchFamily="34" charset="0"/>
              </a:rPr>
              <a:t>Customer data</a:t>
            </a:r>
          </a:p>
        </p:txBody>
      </p:sp>
      <p:sp>
        <p:nvSpPr>
          <p:cNvPr id="5" name="TextBox 4">
            <a:extLst>
              <a:ext uri="{FF2B5EF4-FFF2-40B4-BE49-F238E27FC236}">
                <a16:creationId xmlns:a16="http://schemas.microsoft.com/office/drawing/2014/main" id="{F0954D1A-B14A-624F-9B2D-5A6F9FE9B06A}"/>
              </a:ext>
            </a:extLst>
          </p:cNvPr>
          <p:cNvSpPr txBox="1"/>
          <p:nvPr/>
        </p:nvSpPr>
        <p:spPr>
          <a:xfrm>
            <a:off x="1608117" y="2484233"/>
            <a:ext cx="1043876" cy="307777"/>
          </a:xfrm>
          <a:prstGeom prst="rect">
            <a:avLst/>
          </a:prstGeom>
          <a:noFill/>
        </p:spPr>
        <p:txBody>
          <a:bodyPr wrap="none" rtlCol="0">
            <a:spAutoFit/>
          </a:bodyPr>
          <a:lstStyle/>
          <a:p>
            <a:pPr algn="r"/>
            <a:r>
              <a:rPr lang="en-US" sz="1400" dirty="0">
                <a:latin typeface="Andale Mono" panose="020B0509000000000004" pitchFamily="49" charset="0"/>
              </a:rPr>
              <a:t>DTI = 30</a:t>
            </a:r>
          </a:p>
        </p:txBody>
      </p:sp>
      <p:sp>
        <p:nvSpPr>
          <p:cNvPr id="6" name="TextBox 5">
            <a:extLst>
              <a:ext uri="{FF2B5EF4-FFF2-40B4-BE49-F238E27FC236}">
                <a16:creationId xmlns:a16="http://schemas.microsoft.com/office/drawing/2014/main" id="{9ECC2AAC-BB65-5149-A12B-191B6501F607}"/>
              </a:ext>
            </a:extLst>
          </p:cNvPr>
          <p:cNvSpPr txBox="1"/>
          <p:nvPr/>
        </p:nvSpPr>
        <p:spPr>
          <a:xfrm>
            <a:off x="853695" y="2705674"/>
            <a:ext cx="1795684" cy="307777"/>
          </a:xfrm>
          <a:prstGeom prst="rect">
            <a:avLst/>
          </a:prstGeom>
          <a:noFill/>
        </p:spPr>
        <p:txBody>
          <a:bodyPr wrap="none" rtlCol="0">
            <a:spAutoFit/>
          </a:bodyPr>
          <a:lstStyle/>
          <a:p>
            <a:pPr algn="r"/>
            <a:r>
              <a:rPr lang="en-US" sz="1400" dirty="0">
                <a:latin typeface="Andale Mono" panose="020B0509000000000004" pitchFamily="49" charset="0"/>
              </a:rPr>
              <a:t>Delinquent = 10</a:t>
            </a:r>
          </a:p>
        </p:txBody>
      </p:sp>
      <p:sp>
        <p:nvSpPr>
          <p:cNvPr id="7" name="TextBox 6">
            <a:extLst>
              <a:ext uri="{FF2B5EF4-FFF2-40B4-BE49-F238E27FC236}">
                <a16:creationId xmlns:a16="http://schemas.microsoft.com/office/drawing/2014/main" id="{33B34A43-BE2A-BF4F-84CF-75B06D8918F0}"/>
              </a:ext>
            </a:extLst>
          </p:cNvPr>
          <p:cNvSpPr txBox="1"/>
          <p:nvPr/>
        </p:nvSpPr>
        <p:spPr>
          <a:xfrm>
            <a:off x="1930185" y="2920343"/>
            <a:ext cx="292131" cy="738664"/>
          </a:xfrm>
          <a:prstGeom prst="rect">
            <a:avLst/>
          </a:prstGeom>
          <a:noFill/>
        </p:spPr>
        <p:txBody>
          <a:bodyPr wrap="none" rtlCol="0">
            <a:spAutoFit/>
          </a:bodyPr>
          <a:lstStyle/>
          <a:p>
            <a:pPr algn="r"/>
            <a:r>
              <a:rPr lang="en-US" sz="1400" dirty="0">
                <a:latin typeface="Andale Mono" panose="020B0509000000000004" pitchFamily="49" charset="0"/>
              </a:rPr>
              <a:t>.</a:t>
            </a:r>
          </a:p>
          <a:p>
            <a:pPr algn="r"/>
            <a:r>
              <a:rPr lang="en-US" sz="1400" dirty="0">
                <a:latin typeface="Andale Mono" panose="020B0509000000000004" pitchFamily="49" charset="0"/>
              </a:rPr>
              <a:t>.</a:t>
            </a:r>
          </a:p>
          <a:p>
            <a:pPr algn="r"/>
            <a:r>
              <a:rPr lang="en-US" sz="1400" dirty="0">
                <a:latin typeface="Andale Mono" panose="020B0509000000000004" pitchFamily="49" charset="0"/>
              </a:rPr>
              <a:t>.</a:t>
            </a:r>
          </a:p>
        </p:txBody>
      </p:sp>
      <p:pic>
        <p:nvPicPr>
          <p:cNvPr id="16" name="Picture 15">
            <a:extLst>
              <a:ext uri="{FF2B5EF4-FFF2-40B4-BE49-F238E27FC236}">
                <a16:creationId xmlns:a16="http://schemas.microsoft.com/office/drawing/2014/main" id="{C49E5AFC-97F4-0A44-B7FB-0506431959D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268" y="491060"/>
            <a:ext cx="1072344" cy="141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Straight Connector 16">
            <a:extLst>
              <a:ext uri="{FF2B5EF4-FFF2-40B4-BE49-F238E27FC236}">
                <a16:creationId xmlns:a16="http://schemas.microsoft.com/office/drawing/2014/main" id="{555E3ABF-C7C1-F146-B2AB-6BFB8673E777}"/>
              </a:ext>
            </a:extLst>
          </p:cNvPr>
          <p:cNvCxnSpPr>
            <a:cxnSpLocks/>
          </p:cNvCxnSpPr>
          <p:nvPr/>
        </p:nvCxnSpPr>
        <p:spPr>
          <a:xfrm>
            <a:off x="1751537" y="1907572"/>
            <a:ext cx="686863" cy="448328"/>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BE97AD6-5DEC-C04E-A4BA-192A8AF43835}"/>
              </a:ext>
            </a:extLst>
          </p:cNvPr>
          <p:cNvSpPr txBox="1"/>
          <p:nvPr/>
        </p:nvSpPr>
        <p:spPr>
          <a:xfrm>
            <a:off x="7452268" y="3105009"/>
            <a:ext cx="598241" cy="369332"/>
          </a:xfrm>
          <a:prstGeom prst="rect">
            <a:avLst/>
          </a:prstGeom>
          <a:noFill/>
        </p:spPr>
        <p:txBody>
          <a:bodyPr wrap="none" rtlCol="0">
            <a:spAutoFit/>
          </a:bodyPr>
          <a:lstStyle/>
          <a:p>
            <a:r>
              <a:rPr lang="en-US" dirty="0">
                <a:latin typeface="Andale Mono" panose="020B0509000000000004" pitchFamily="49" charset="0"/>
              </a:rPr>
              <a:t>22%</a:t>
            </a:r>
          </a:p>
        </p:txBody>
      </p:sp>
      <p:sp>
        <p:nvSpPr>
          <p:cNvPr id="9" name="Rectangle 8">
            <a:extLst>
              <a:ext uri="{FF2B5EF4-FFF2-40B4-BE49-F238E27FC236}">
                <a16:creationId xmlns:a16="http://schemas.microsoft.com/office/drawing/2014/main" id="{2439CAC7-3731-AD44-9CCA-0B96558BD55A}"/>
              </a:ext>
            </a:extLst>
          </p:cNvPr>
          <p:cNvSpPr/>
          <p:nvPr/>
        </p:nvSpPr>
        <p:spPr>
          <a:xfrm>
            <a:off x="1867892" y="926041"/>
            <a:ext cx="708848" cy="369332"/>
          </a:xfrm>
          <a:prstGeom prst="rect">
            <a:avLst/>
          </a:prstGeom>
        </p:spPr>
        <p:txBody>
          <a:bodyPr wrap="none">
            <a:spAutoFit/>
          </a:bodyPr>
          <a:lstStyle/>
          <a:p>
            <a:r>
              <a:rPr lang="en-US" altLang="en-US" dirty="0">
                <a:latin typeface="Avenir Next" panose="020B0503020202020204" pitchFamily="34" charset="0"/>
              </a:rPr>
              <a:t>John</a:t>
            </a:r>
            <a:endParaRPr lang="en-US" dirty="0"/>
          </a:p>
        </p:txBody>
      </p:sp>
    </p:spTree>
    <p:custDataLst>
      <p:tags r:id="rId1"/>
    </p:custDataLst>
    <p:extLst>
      <p:ext uri="{BB962C8B-B14F-4D97-AF65-F5344CB8AC3E}">
        <p14:creationId xmlns:p14="http://schemas.microsoft.com/office/powerpoint/2010/main" val="32871426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descr="Image for post">
            <a:extLst>
              <a:ext uri="{FF2B5EF4-FFF2-40B4-BE49-F238E27FC236}">
                <a16:creationId xmlns:a16="http://schemas.microsoft.com/office/drawing/2014/main" id="{31989F45-068F-6846-B020-5479278969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0450" y="992850"/>
            <a:ext cx="4991100" cy="156210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Image for post">
            <a:extLst>
              <a:ext uri="{FF2B5EF4-FFF2-40B4-BE49-F238E27FC236}">
                <a16:creationId xmlns:a16="http://schemas.microsoft.com/office/drawing/2014/main" id="{B1B16C58-09E6-474D-88D0-4A44B82914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4300" y="2705834"/>
            <a:ext cx="6883400" cy="40386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C490A51-A27F-6E47-BC6A-CAB21030FBF2}"/>
              </a:ext>
            </a:extLst>
          </p:cNvPr>
          <p:cNvSpPr txBox="1"/>
          <p:nvPr/>
        </p:nvSpPr>
        <p:spPr>
          <a:xfrm>
            <a:off x="426480" y="380302"/>
            <a:ext cx="8584998" cy="830997"/>
          </a:xfrm>
          <a:prstGeom prst="rect">
            <a:avLst/>
          </a:prstGeom>
          <a:noFill/>
        </p:spPr>
        <p:txBody>
          <a:bodyPr wrap="square" rtlCol="0">
            <a:spAutoFit/>
          </a:bodyPr>
          <a:lstStyle/>
          <a:p>
            <a:r>
              <a:rPr lang="en-US" sz="2400" b="1" dirty="0">
                <a:latin typeface="Avenir Next" panose="020B0503020202020204" pitchFamily="34" charset="0"/>
              </a:rPr>
              <a:t>Scenario 3: </a:t>
            </a:r>
            <a:r>
              <a:rPr lang="en-US" sz="2400" dirty="0">
                <a:solidFill>
                  <a:srgbClr val="292929"/>
                </a:solidFill>
                <a:latin typeface="charter" panose="02040503050506020203" pitchFamily="18" charset="0"/>
              </a:rPr>
              <a:t>U</a:t>
            </a:r>
            <a:r>
              <a:rPr lang="en-US" sz="2400" b="0" i="0" u="none" strike="noStrike" dirty="0">
                <a:solidFill>
                  <a:srgbClr val="292929"/>
                </a:solidFill>
                <a:effectLst/>
                <a:latin typeface="charter" panose="02040503050506020203" pitchFamily="18" charset="0"/>
              </a:rPr>
              <a:t>nder-reporting of women’s default rates, and an under-reporting of women’s job history</a:t>
            </a:r>
            <a:endParaRPr lang="en-US" sz="2400" dirty="0">
              <a:latin typeface="Avenir Next" panose="020B0503020202020204" pitchFamily="34" charset="0"/>
            </a:endParaRPr>
          </a:p>
        </p:txBody>
      </p:sp>
    </p:spTree>
    <p:extLst>
      <p:ext uri="{BB962C8B-B14F-4D97-AF65-F5344CB8AC3E}">
        <p14:creationId xmlns:p14="http://schemas.microsoft.com/office/powerpoint/2010/main" val="25371396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742824D0-E20A-B046-A326-408E41E95BB2}"/>
              </a:ext>
            </a:extLst>
          </p:cNvPr>
          <p:cNvSpPr txBox="1"/>
          <p:nvPr/>
        </p:nvSpPr>
        <p:spPr>
          <a:xfrm>
            <a:off x="4646092" y="1370181"/>
            <a:ext cx="3657600" cy="707886"/>
          </a:xfrm>
          <a:prstGeom prst="rect">
            <a:avLst/>
          </a:prstGeom>
          <a:noFill/>
        </p:spPr>
        <p:txBody>
          <a:bodyPr wrap="square" rtlCol="0">
            <a:spAutoFit/>
          </a:bodyPr>
          <a:lstStyle/>
          <a:p>
            <a:pPr algn="ctr"/>
            <a:r>
              <a:rPr lang="en-US" sz="2000" b="1" dirty="0">
                <a:latin typeface="Avenir Next" panose="020B0503020202020204" pitchFamily="34" charset="0"/>
              </a:rPr>
              <a:t>Pick what model output you will explain</a:t>
            </a:r>
            <a:endParaRPr lang="en-US" sz="2000" dirty="0">
              <a:latin typeface="Avenir Next" panose="020B0503020202020204" pitchFamily="34" charset="0"/>
            </a:endParaRPr>
          </a:p>
        </p:txBody>
      </p:sp>
      <p:sp>
        <p:nvSpPr>
          <p:cNvPr id="11" name="TextBox 10">
            <a:extLst>
              <a:ext uri="{FF2B5EF4-FFF2-40B4-BE49-F238E27FC236}">
                <a16:creationId xmlns:a16="http://schemas.microsoft.com/office/drawing/2014/main" id="{CD9745B8-FB15-CC47-9970-BB9F4C822789}"/>
              </a:ext>
            </a:extLst>
          </p:cNvPr>
          <p:cNvSpPr txBox="1"/>
          <p:nvPr/>
        </p:nvSpPr>
        <p:spPr>
          <a:xfrm>
            <a:off x="8269356" y="1370181"/>
            <a:ext cx="3657600" cy="707886"/>
          </a:xfrm>
          <a:prstGeom prst="rect">
            <a:avLst/>
          </a:prstGeom>
          <a:noFill/>
        </p:spPr>
        <p:txBody>
          <a:bodyPr wrap="square" rtlCol="0">
            <a:spAutoFit/>
          </a:bodyPr>
          <a:lstStyle/>
          <a:p>
            <a:pPr algn="ctr"/>
            <a:r>
              <a:rPr lang="en-US" sz="2000" b="1" dirty="0">
                <a:latin typeface="Avenir Next" panose="020B0503020202020204" pitchFamily="34" charset="0"/>
              </a:rPr>
              <a:t>Decide how you will summarize the examples</a:t>
            </a:r>
            <a:endParaRPr lang="en-US" sz="2000" dirty="0">
              <a:latin typeface="Avenir Next" panose="020B0503020202020204" pitchFamily="34" charset="0"/>
            </a:endParaRPr>
          </a:p>
        </p:txBody>
      </p:sp>
      <p:sp>
        <p:nvSpPr>
          <p:cNvPr id="12" name="TextBox 11">
            <a:extLst>
              <a:ext uri="{FF2B5EF4-FFF2-40B4-BE49-F238E27FC236}">
                <a16:creationId xmlns:a16="http://schemas.microsoft.com/office/drawing/2014/main" id="{DE4F1B57-828A-6542-AD0F-F9FB30439B82}"/>
              </a:ext>
            </a:extLst>
          </p:cNvPr>
          <p:cNvSpPr txBox="1"/>
          <p:nvPr/>
        </p:nvSpPr>
        <p:spPr>
          <a:xfrm>
            <a:off x="940904" y="2517913"/>
            <a:ext cx="184731" cy="369332"/>
          </a:xfrm>
          <a:prstGeom prst="rect">
            <a:avLst/>
          </a:prstGeom>
          <a:noFill/>
        </p:spPr>
        <p:txBody>
          <a:bodyPr wrap="none" rtlCol="0">
            <a:spAutoFit/>
          </a:bodyPr>
          <a:lstStyle/>
          <a:p>
            <a:endParaRPr lang="en-US" dirty="0"/>
          </a:p>
        </p:txBody>
      </p:sp>
      <p:sp>
        <p:nvSpPr>
          <p:cNvPr id="28" name="Rounded Rectangle 27">
            <a:extLst>
              <a:ext uri="{FF2B5EF4-FFF2-40B4-BE49-F238E27FC236}">
                <a16:creationId xmlns:a16="http://schemas.microsoft.com/office/drawing/2014/main" id="{AC4DE562-3E6E-5E41-BF64-A71187543F15}"/>
              </a:ext>
            </a:extLst>
          </p:cNvPr>
          <p:cNvSpPr/>
          <p:nvPr/>
        </p:nvSpPr>
        <p:spPr>
          <a:xfrm>
            <a:off x="940903" y="4301274"/>
            <a:ext cx="3087757" cy="155886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DDB60B1C-4584-1F4D-9DB4-524A8E7C1879}"/>
              </a:ext>
            </a:extLst>
          </p:cNvPr>
          <p:cNvSpPr txBox="1"/>
          <p:nvPr/>
        </p:nvSpPr>
        <p:spPr>
          <a:xfrm>
            <a:off x="1580778" y="4896038"/>
            <a:ext cx="1674241" cy="369332"/>
          </a:xfrm>
          <a:prstGeom prst="rect">
            <a:avLst/>
          </a:prstGeom>
          <a:noFill/>
        </p:spPr>
        <p:txBody>
          <a:bodyPr wrap="none" rtlCol="0">
            <a:spAutoFit/>
          </a:bodyPr>
          <a:lstStyle/>
          <a:p>
            <a:pPr algn="ctr"/>
            <a:r>
              <a:rPr lang="en-US" dirty="0">
                <a:solidFill>
                  <a:schemeClr val="tx1">
                    <a:lumMod val="65000"/>
                    <a:lumOff val="35000"/>
                  </a:schemeClr>
                </a:solidFill>
              </a:rPr>
              <a:t>Global methods</a:t>
            </a:r>
          </a:p>
        </p:txBody>
      </p:sp>
      <p:sp>
        <p:nvSpPr>
          <p:cNvPr id="42" name="Rounded Rectangle 41">
            <a:extLst>
              <a:ext uri="{FF2B5EF4-FFF2-40B4-BE49-F238E27FC236}">
                <a16:creationId xmlns:a16="http://schemas.microsoft.com/office/drawing/2014/main" id="{E1B38209-AE0A-6545-BC0E-935F0B7B8FB0}"/>
              </a:ext>
            </a:extLst>
          </p:cNvPr>
          <p:cNvSpPr/>
          <p:nvPr/>
        </p:nvSpPr>
        <p:spPr>
          <a:xfrm>
            <a:off x="8626981" y="24118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Shapley values</a:t>
            </a:r>
          </a:p>
        </p:txBody>
      </p:sp>
      <p:sp>
        <p:nvSpPr>
          <p:cNvPr id="45" name="Rounded Rectangle 44">
            <a:extLst>
              <a:ext uri="{FF2B5EF4-FFF2-40B4-BE49-F238E27FC236}">
                <a16:creationId xmlns:a16="http://schemas.microsoft.com/office/drawing/2014/main" id="{FE24D3FF-04C3-CF4E-A381-A452C5041225}"/>
              </a:ext>
            </a:extLst>
          </p:cNvPr>
          <p:cNvSpPr/>
          <p:nvPr/>
        </p:nvSpPr>
        <p:spPr>
          <a:xfrm>
            <a:off x="8626981" y="332534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Local kernel</a:t>
            </a:r>
          </a:p>
        </p:txBody>
      </p:sp>
      <p:sp>
        <p:nvSpPr>
          <p:cNvPr id="47" name="Rounded Rectangle 46">
            <a:extLst>
              <a:ext uri="{FF2B5EF4-FFF2-40B4-BE49-F238E27FC236}">
                <a16:creationId xmlns:a16="http://schemas.microsoft.com/office/drawing/2014/main" id="{A18E7D17-BDE7-BE48-9557-052D6FC377E3}"/>
              </a:ext>
            </a:extLst>
          </p:cNvPr>
          <p:cNvSpPr/>
          <p:nvPr/>
        </p:nvSpPr>
        <p:spPr>
          <a:xfrm>
            <a:off x="8626981" y="42387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Simple averaging</a:t>
            </a:r>
          </a:p>
        </p:txBody>
      </p:sp>
      <p:sp>
        <p:nvSpPr>
          <p:cNvPr id="53" name="Rounded Rectangle 52">
            <a:extLst>
              <a:ext uri="{FF2B5EF4-FFF2-40B4-BE49-F238E27FC236}">
                <a16:creationId xmlns:a16="http://schemas.microsoft.com/office/drawing/2014/main" id="{46382B9B-1CAD-9A4E-A8B2-DECB4F736373}"/>
              </a:ext>
            </a:extLst>
          </p:cNvPr>
          <p:cNvSpPr/>
          <p:nvPr/>
        </p:nvSpPr>
        <p:spPr>
          <a:xfrm>
            <a:off x="8626980" y="515224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etc.</a:t>
            </a:r>
          </a:p>
        </p:txBody>
      </p:sp>
      <p:sp>
        <p:nvSpPr>
          <p:cNvPr id="55" name="Rounded Rectangle 54">
            <a:extLst>
              <a:ext uri="{FF2B5EF4-FFF2-40B4-BE49-F238E27FC236}">
                <a16:creationId xmlns:a16="http://schemas.microsoft.com/office/drawing/2014/main" id="{B31813F5-C4B5-3A46-A250-49ED49E6829C}"/>
              </a:ext>
            </a:extLst>
          </p:cNvPr>
          <p:cNvSpPr/>
          <p:nvPr/>
        </p:nvSpPr>
        <p:spPr>
          <a:xfrm>
            <a:off x="4931013" y="24118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Probability</a:t>
            </a:r>
          </a:p>
        </p:txBody>
      </p:sp>
      <p:sp>
        <p:nvSpPr>
          <p:cNvPr id="57" name="Rounded Rectangle 56">
            <a:extLst>
              <a:ext uri="{FF2B5EF4-FFF2-40B4-BE49-F238E27FC236}">
                <a16:creationId xmlns:a16="http://schemas.microsoft.com/office/drawing/2014/main" id="{D4AE6869-72BA-B041-ADF2-25A6E45B7A02}"/>
              </a:ext>
            </a:extLst>
          </p:cNvPr>
          <p:cNvSpPr/>
          <p:nvPr/>
        </p:nvSpPr>
        <p:spPr>
          <a:xfrm>
            <a:off x="4931013" y="3342570"/>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Log-odds</a:t>
            </a:r>
          </a:p>
        </p:txBody>
      </p:sp>
      <p:sp>
        <p:nvSpPr>
          <p:cNvPr id="58" name="Rounded Rectangle 57">
            <a:extLst>
              <a:ext uri="{FF2B5EF4-FFF2-40B4-BE49-F238E27FC236}">
                <a16:creationId xmlns:a16="http://schemas.microsoft.com/office/drawing/2014/main" id="{ECFAAD52-5687-174D-8DDC-41AB9B8FA559}"/>
              </a:ext>
            </a:extLst>
          </p:cNvPr>
          <p:cNvSpPr/>
          <p:nvPr/>
        </p:nvSpPr>
        <p:spPr>
          <a:xfrm>
            <a:off x="4931012" y="4273244"/>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Loss</a:t>
            </a:r>
          </a:p>
        </p:txBody>
      </p:sp>
      <p:sp>
        <p:nvSpPr>
          <p:cNvPr id="4096" name="Rounded Rectangle 4095">
            <a:extLst>
              <a:ext uri="{FF2B5EF4-FFF2-40B4-BE49-F238E27FC236}">
                <a16:creationId xmlns:a16="http://schemas.microsoft.com/office/drawing/2014/main" id="{E370EFFC-70DB-C64D-9D58-99C2694B3BB8}"/>
              </a:ext>
            </a:extLst>
          </p:cNvPr>
          <p:cNvSpPr/>
          <p:nvPr/>
        </p:nvSpPr>
        <p:spPr>
          <a:xfrm>
            <a:off x="4931012" y="5203919"/>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etc.</a:t>
            </a:r>
          </a:p>
        </p:txBody>
      </p:sp>
      <p:sp>
        <p:nvSpPr>
          <p:cNvPr id="2" name="TextBox 1">
            <a:extLst>
              <a:ext uri="{FF2B5EF4-FFF2-40B4-BE49-F238E27FC236}">
                <a16:creationId xmlns:a16="http://schemas.microsoft.com/office/drawing/2014/main" id="{302ED400-991B-3D4C-A5BF-AA93FBD518C5}"/>
              </a:ext>
            </a:extLst>
          </p:cNvPr>
          <p:cNvSpPr txBox="1"/>
          <p:nvPr/>
        </p:nvSpPr>
        <p:spPr>
          <a:xfrm>
            <a:off x="426480" y="380302"/>
            <a:ext cx="6438146" cy="461665"/>
          </a:xfrm>
          <a:prstGeom prst="rect">
            <a:avLst/>
          </a:prstGeom>
          <a:noFill/>
        </p:spPr>
        <p:txBody>
          <a:bodyPr wrap="square" rtlCol="0">
            <a:spAutoFit/>
          </a:bodyPr>
          <a:lstStyle/>
          <a:p>
            <a:r>
              <a:rPr lang="en-US" sz="2400" b="1" dirty="0">
                <a:latin typeface="Avenir Next" panose="020B0503020202020204" pitchFamily="34" charset="0"/>
              </a:rPr>
              <a:t>How-To: </a:t>
            </a:r>
            <a:r>
              <a:rPr lang="en-US" sz="2400" dirty="0">
                <a:latin typeface="Avenir Next" panose="020B0503020202020204" pitchFamily="34" charset="0"/>
              </a:rPr>
              <a:t>Feature attribution</a:t>
            </a:r>
          </a:p>
        </p:txBody>
      </p:sp>
      <p:sp>
        <p:nvSpPr>
          <p:cNvPr id="4" name="Rectangle 3">
            <a:extLst>
              <a:ext uri="{FF2B5EF4-FFF2-40B4-BE49-F238E27FC236}">
                <a16:creationId xmlns:a16="http://schemas.microsoft.com/office/drawing/2014/main" id="{CB585C35-E9A8-0D42-8DBB-BC05FEC7CAC8}"/>
              </a:ext>
            </a:extLst>
          </p:cNvPr>
          <p:cNvSpPr/>
          <p:nvPr/>
        </p:nvSpPr>
        <p:spPr>
          <a:xfrm>
            <a:off x="456755" y="203234"/>
            <a:ext cx="11595652" cy="6342204"/>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AE42C92-20AA-5144-BEC4-3D5E55138975}"/>
              </a:ext>
            </a:extLst>
          </p:cNvPr>
          <p:cNvSpPr txBox="1"/>
          <p:nvPr/>
        </p:nvSpPr>
        <p:spPr>
          <a:xfrm>
            <a:off x="609600" y="1370181"/>
            <a:ext cx="3657600" cy="707886"/>
          </a:xfrm>
          <a:prstGeom prst="rect">
            <a:avLst/>
          </a:prstGeom>
          <a:noFill/>
        </p:spPr>
        <p:txBody>
          <a:bodyPr wrap="square" rtlCol="0">
            <a:spAutoFit/>
          </a:bodyPr>
          <a:lstStyle/>
          <a:p>
            <a:pPr algn="ctr"/>
            <a:r>
              <a:rPr lang="en-US" sz="2000" b="1" dirty="0">
                <a:latin typeface="Avenir Next" panose="020B0503020202020204" pitchFamily="34" charset="0"/>
              </a:rPr>
              <a:t>Pick how you will modify the inputs</a:t>
            </a:r>
          </a:p>
        </p:txBody>
      </p:sp>
      <p:sp>
        <p:nvSpPr>
          <p:cNvPr id="24" name="Rounded Rectangle 23">
            <a:extLst>
              <a:ext uri="{FF2B5EF4-FFF2-40B4-BE49-F238E27FC236}">
                <a16:creationId xmlns:a16="http://schemas.microsoft.com/office/drawing/2014/main" id="{A198EA8F-9C90-2444-B3B4-B2AADF370A12}"/>
              </a:ext>
            </a:extLst>
          </p:cNvPr>
          <p:cNvSpPr/>
          <p:nvPr/>
        </p:nvSpPr>
        <p:spPr>
          <a:xfrm>
            <a:off x="940903" y="2411897"/>
            <a:ext cx="3087757" cy="1558860"/>
          </a:xfrm>
          <a:prstGeom prst="roundRect">
            <a:avLst/>
          </a:prstGeom>
          <a:solidFill>
            <a:srgbClr val="028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9B6E30CA-5775-1C4B-BAE1-9B0929D74F28}"/>
              </a:ext>
            </a:extLst>
          </p:cNvPr>
          <p:cNvSpPr txBox="1"/>
          <p:nvPr/>
        </p:nvSpPr>
        <p:spPr>
          <a:xfrm>
            <a:off x="1707736" y="3005004"/>
            <a:ext cx="1547283" cy="646331"/>
          </a:xfrm>
          <a:prstGeom prst="rect">
            <a:avLst/>
          </a:prstGeom>
          <a:noFill/>
        </p:spPr>
        <p:txBody>
          <a:bodyPr wrap="none" rtlCol="0">
            <a:spAutoFit/>
          </a:bodyPr>
          <a:lstStyle/>
          <a:p>
            <a:pPr algn="ctr"/>
            <a:r>
              <a:rPr lang="en-US" dirty="0">
                <a:solidFill>
                  <a:schemeClr val="bg1"/>
                </a:solidFill>
              </a:rPr>
              <a:t>Local methods</a:t>
            </a:r>
          </a:p>
          <a:p>
            <a:pPr algn="ctr"/>
            <a:r>
              <a:rPr lang="en-US" dirty="0">
                <a:solidFill>
                  <a:schemeClr val="bg1"/>
                </a:solidFill>
              </a:rPr>
              <a:t>(gradient vs. </a:t>
            </a:r>
          </a:p>
        </p:txBody>
      </p:sp>
    </p:spTree>
    <p:custDataLst>
      <p:tags r:id="rId1"/>
    </p:custDataLst>
    <p:extLst>
      <p:ext uri="{BB962C8B-B14F-4D97-AF65-F5344CB8AC3E}">
        <p14:creationId xmlns:p14="http://schemas.microsoft.com/office/powerpoint/2010/main" val="2868029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63">
            <a:extLst>
              <a:ext uri="{FF2B5EF4-FFF2-40B4-BE49-F238E27FC236}">
                <a16:creationId xmlns:a16="http://schemas.microsoft.com/office/drawing/2014/main" id="{DFE6DB9D-5071-F343-8C2A-01E39D7C7A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026" b="7707"/>
          <a:stretch>
            <a:fillRect/>
          </a:stretch>
        </p:blipFill>
        <p:spPr bwMode="auto">
          <a:xfrm>
            <a:off x="7048472" y="3760433"/>
            <a:ext cx="3021221" cy="197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2">
            <a:extLst>
              <a:ext uri="{FF2B5EF4-FFF2-40B4-BE49-F238E27FC236}">
                <a16:creationId xmlns:a16="http://schemas.microsoft.com/office/drawing/2014/main" id="{9ABB4EC1-E53D-8D43-A425-25E60B328D22}"/>
              </a:ext>
            </a:extLst>
          </p:cNvPr>
          <p:cNvSpPr txBox="1"/>
          <p:nvPr/>
        </p:nvSpPr>
        <p:spPr>
          <a:xfrm>
            <a:off x="7526031" y="4803820"/>
            <a:ext cx="1360758" cy="338554"/>
          </a:xfrm>
          <a:prstGeom prst="rect">
            <a:avLst/>
          </a:prstGeom>
          <a:noFill/>
        </p:spPr>
        <p:txBody>
          <a:bodyPr wrap="none" rtlCol="0">
            <a:spAutoFit/>
          </a:bodyPr>
          <a:lstStyle/>
          <a:p>
            <a:pPr algn="ctr"/>
            <a:r>
              <a:rPr lang="en-US" sz="1600" dirty="0">
                <a:solidFill>
                  <a:srgbClr val="50B748"/>
                </a:solidFill>
                <a:effectLst>
                  <a:outerShdw blurRad="50800" dir="5400000" algn="ctr" rotWithShape="0">
                    <a:schemeClr val="bg1"/>
                  </a:outerShdw>
                </a:effectLst>
                <a:latin typeface="Avenir Next" panose="020B0503020202020204" pitchFamily="34" charset="0"/>
              </a:rPr>
              <a:t>Low surprise</a:t>
            </a:r>
          </a:p>
        </p:txBody>
      </p:sp>
      <p:cxnSp>
        <p:nvCxnSpPr>
          <p:cNvPr id="37" name="Straight Connector 36">
            <a:extLst>
              <a:ext uri="{FF2B5EF4-FFF2-40B4-BE49-F238E27FC236}">
                <a16:creationId xmlns:a16="http://schemas.microsoft.com/office/drawing/2014/main" id="{6662ABB0-65A9-4045-A17A-27781D1B8EB8}"/>
              </a:ext>
            </a:extLst>
          </p:cNvPr>
          <p:cNvCxnSpPr>
            <a:cxnSpLocks/>
          </p:cNvCxnSpPr>
          <p:nvPr/>
        </p:nvCxnSpPr>
        <p:spPr>
          <a:xfrm flipH="1">
            <a:off x="7931720" y="4081539"/>
            <a:ext cx="549376" cy="82102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3445FB8C-1FC9-E94D-A6F1-805AFFB38E48}"/>
              </a:ext>
            </a:extLst>
          </p:cNvPr>
          <p:cNvSpPr txBox="1"/>
          <p:nvPr/>
        </p:nvSpPr>
        <p:spPr>
          <a:xfrm>
            <a:off x="6946608" y="4322775"/>
            <a:ext cx="1199367" cy="338554"/>
          </a:xfrm>
          <a:prstGeom prst="rect">
            <a:avLst/>
          </a:prstGeom>
          <a:noFill/>
        </p:spPr>
        <p:txBody>
          <a:bodyPr wrap="none" rtlCol="0">
            <a:spAutoFit/>
          </a:bodyPr>
          <a:lstStyle/>
          <a:p>
            <a:pPr algn="ctr"/>
            <a:r>
              <a:rPr lang="en-US" sz="1600" dirty="0">
                <a:solidFill>
                  <a:srgbClr val="FF0000"/>
                </a:solidFill>
                <a:effectLst>
                  <a:outerShdw blurRad="101600" dir="5400000" algn="ctr" rotWithShape="0">
                    <a:schemeClr val="bg1"/>
                  </a:outerShdw>
                </a:effectLst>
                <a:latin typeface="Avenir Next" panose="020B0503020202020204" pitchFamily="34" charset="0"/>
              </a:rPr>
              <a:t>High slope</a:t>
            </a:r>
          </a:p>
        </p:txBody>
      </p:sp>
      <p:cxnSp>
        <p:nvCxnSpPr>
          <p:cNvPr id="40" name="Straight Connector 39">
            <a:extLst>
              <a:ext uri="{FF2B5EF4-FFF2-40B4-BE49-F238E27FC236}">
                <a16:creationId xmlns:a16="http://schemas.microsoft.com/office/drawing/2014/main" id="{F86AD4F8-6BD7-4548-B14D-4B072EE9F3B9}"/>
              </a:ext>
            </a:extLst>
          </p:cNvPr>
          <p:cNvCxnSpPr>
            <a:cxnSpLocks/>
          </p:cNvCxnSpPr>
          <p:nvPr/>
        </p:nvCxnSpPr>
        <p:spPr>
          <a:xfrm>
            <a:off x="8211578" y="4492053"/>
            <a:ext cx="0" cy="230311"/>
          </a:xfrm>
          <a:prstGeom prst="line">
            <a:avLst/>
          </a:prstGeom>
          <a:ln w="38100">
            <a:solidFill>
              <a:srgbClr val="50B748"/>
            </a:solidFill>
            <a:headEnd type="ova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93C00D60-EA70-1B4C-AF38-4A72B6BF2FE6}"/>
              </a:ext>
            </a:extLst>
          </p:cNvPr>
          <p:cNvSpPr txBox="1"/>
          <p:nvPr/>
        </p:nvSpPr>
        <p:spPr>
          <a:xfrm>
            <a:off x="6670992" y="5928955"/>
            <a:ext cx="3620208" cy="692497"/>
          </a:xfrm>
          <a:prstGeom prst="rect">
            <a:avLst/>
          </a:prstGeom>
          <a:noFill/>
        </p:spPr>
        <p:txBody>
          <a:bodyPr wrap="square" lIns="68580" tIns="34290" rIns="68580" bIns="34290" rtlCol="0" anchor="t">
            <a:spAutoFit/>
          </a:bodyPr>
          <a:lstStyle/>
          <a:p>
            <a:pPr algn="ctr"/>
            <a:r>
              <a:rPr lang="en-US" sz="1350" dirty="0">
                <a:latin typeface="Avenir Next" panose="020B0503020202020204" pitchFamily="34" charset="0"/>
              </a:rPr>
              <a:t>High actionability importance</a:t>
            </a:r>
          </a:p>
          <a:p>
            <a:pPr algn="ctr"/>
            <a:endParaRPr lang="en-US" sz="1350" dirty="0">
              <a:latin typeface="Avenir Next" panose="020B0503020202020204" pitchFamily="34" charset="0"/>
            </a:endParaRPr>
          </a:p>
          <a:p>
            <a:pPr algn="ctr"/>
            <a:r>
              <a:rPr lang="en-US" sz="1350" dirty="0">
                <a:latin typeface="Avenir Next" panose="020B0503020202020204" pitchFamily="34" charset="0"/>
              </a:rPr>
              <a:t>(a poor reason code, but good action code)</a:t>
            </a:r>
          </a:p>
        </p:txBody>
      </p:sp>
      <p:sp>
        <p:nvSpPr>
          <p:cNvPr id="8" name="TextBox 7">
            <a:extLst>
              <a:ext uri="{FF2B5EF4-FFF2-40B4-BE49-F238E27FC236}">
                <a16:creationId xmlns:a16="http://schemas.microsoft.com/office/drawing/2014/main" id="{B7584424-5DB0-9846-9A99-42C20F79BF19}"/>
              </a:ext>
            </a:extLst>
          </p:cNvPr>
          <p:cNvSpPr txBox="1"/>
          <p:nvPr/>
        </p:nvSpPr>
        <p:spPr>
          <a:xfrm>
            <a:off x="1876779" y="5999792"/>
            <a:ext cx="3620208" cy="692497"/>
          </a:xfrm>
          <a:prstGeom prst="rect">
            <a:avLst/>
          </a:prstGeom>
          <a:noFill/>
        </p:spPr>
        <p:txBody>
          <a:bodyPr wrap="square" lIns="68580" tIns="34290" rIns="68580" bIns="34290" rtlCol="0" anchor="t">
            <a:spAutoFit/>
          </a:bodyPr>
          <a:lstStyle/>
          <a:p>
            <a:pPr algn="ctr"/>
            <a:r>
              <a:rPr lang="en-US" sz="1350" dirty="0">
                <a:latin typeface="Avenir Next" panose="020B0503020202020204" pitchFamily="34" charset="0"/>
              </a:rPr>
              <a:t>High information importance</a:t>
            </a:r>
          </a:p>
          <a:p>
            <a:pPr algn="ctr"/>
            <a:endParaRPr lang="en-US" sz="1350" dirty="0">
              <a:latin typeface="Avenir Next" panose="020B0503020202020204" pitchFamily="34" charset="0"/>
            </a:endParaRPr>
          </a:p>
          <a:p>
            <a:pPr algn="ctr"/>
            <a:r>
              <a:rPr lang="en-US" sz="1350" dirty="0">
                <a:latin typeface="Avenir Next" panose="020B0503020202020204" pitchFamily="34" charset="0"/>
              </a:rPr>
              <a:t>(a good reason code, but poor action code)</a:t>
            </a:r>
          </a:p>
        </p:txBody>
      </p:sp>
      <p:pic>
        <p:nvPicPr>
          <p:cNvPr id="11" name="Picture 63">
            <a:extLst>
              <a:ext uri="{FF2B5EF4-FFF2-40B4-BE49-F238E27FC236}">
                <a16:creationId xmlns:a16="http://schemas.microsoft.com/office/drawing/2014/main" id="{B5E91F98-5FD2-8A4E-9254-5AB2315F5B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026" b="7707"/>
          <a:stretch>
            <a:fillRect/>
          </a:stretch>
        </p:blipFill>
        <p:spPr bwMode="auto">
          <a:xfrm>
            <a:off x="2075511" y="3779108"/>
            <a:ext cx="3021221" cy="197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Straight Connector 16">
            <a:extLst>
              <a:ext uri="{FF2B5EF4-FFF2-40B4-BE49-F238E27FC236}">
                <a16:creationId xmlns:a16="http://schemas.microsoft.com/office/drawing/2014/main" id="{76BBBB61-5858-C245-A40E-702644113200}"/>
              </a:ext>
            </a:extLst>
          </p:cNvPr>
          <p:cNvCxnSpPr>
            <a:cxnSpLocks/>
          </p:cNvCxnSpPr>
          <p:nvPr/>
        </p:nvCxnSpPr>
        <p:spPr>
          <a:xfrm flipH="1">
            <a:off x="3686883" y="3928176"/>
            <a:ext cx="129684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84D0F98-2B9B-B54C-A17B-E279A36E0180}"/>
              </a:ext>
            </a:extLst>
          </p:cNvPr>
          <p:cNvSpPr txBox="1"/>
          <p:nvPr/>
        </p:nvSpPr>
        <p:spPr>
          <a:xfrm>
            <a:off x="1678562" y="1512426"/>
            <a:ext cx="7636850" cy="1754326"/>
          </a:xfrm>
          <a:prstGeom prst="rect">
            <a:avLst/>
          </a:prstGeom>
          <a:noFill/>
        </p:spPr>
        <p:txBody>
          <a:bodyPr wrap="square" rtlCol="0">
            <a:spAutoFit/>
          </a:bodyPr>
          <a:lstStyle/>
          <a:p>
            <a:r>
              <a:rPr lang="en-US" dirty="0">
                <a:latin typeface="Avenir Next" panose="020B0503020202020204" pitchFamily="34" charset="0"/>
              </a:rPr>
              <a:t>Because:</a:t>
            </a:r>
          </a:p>
          <a:p>
            <a:endParaRPr lang="en-US" dirty="0">
              <a:latin typeface="Avenir Next" panose="020B0503020202020204" pitchFamily="34" charset="0"/>
            </a:endParaRPr>
          </a:p>
          <a:p>
            <a:pPr marL="342900" indent="-342900">
              <a:buAutoNum type="arabicPeriod"/>
            </a:pPr>
            <a:r>
              <a:rPr lang="en-US" dirty="0">
                <a:latin typeface="Avenir Next" panose="020B0503020202020204" pitchFamily="34" charset="0"/>
              </a:rPr>
              <a:t>Some features are hard to change.</a:t>
            </a:r>
          </a:p>
          <a:p>
            <a:pPr marL="342900" indent="-342900">
              <a:buAutoNum type="arabicPeriod"/>
            </a:pPr>
            <a:endParaRPr lang="en-US" dirty="0">
              <a:latin typeface="Avenir Next" panose="020B0503020202020204" pitchFamily="34" charset="0"/>
            </a:endParaRPr>
          </a:p>
          <a:p>
            <a:pPr marL="342900" indent="-342900">
              <a:buAutoNum type="arabicPeriod"/>
            </a:pPr>
            <a:r>
              <a:rPr lang="en-US" dirty="0">
                <a:latin typeface="Avenir Next" panose="020B0503020202020204" pitchFamily="34" charset="0"/>
              </a:rPr>
              <a:t>The math to identify the top reasons is different than the math to identify the best actions.</a:t>
            </a:r>
          </a:p>
        </p:txBody>
      </p:sp>
      <p:sp>
        <p:nvSpPr>
          <p:cNvPr id="28" name="Title 1">
            <a:extLst>
              <a:ext uri="{FF2B5EF4-FFF2-40B4-BE49-F238E27FC236}">
                <a16:creationId xmlns:a16="http://schemas.microsoft.com/office/drawing/2014/main" id="{79353D8A-EB5F-5440-AC86-60D7D51A1C97}"/>
              </a:ext>
            </a:extLst>
          </p:cNvPr>
          <p:cNvSpPr>
            <a:spLocks noGrp="1"/>
          </p:cNvSpPr>
          <p:nvPr>
            <p:ph type="title"/>
          </p:nvPr>
        </p:nvSpPr>
        <p:spPr>
          <a:xfrm>
            <a:off x="410817" y="274320"/>
            <a:ext cx="10866783" cy="914400"/>
          </a:xfrm>
        </p:spPr>
        <p:txBody>
          <a:bodyPr>
            <a:normAutofit fontScale="90000"/>
          </a:bodyPr>
          <a:lstStyle/>
          <a:p>
            <a:r>
              <a:rPr lang="en-US" dirty="0"/>
              <a:t>good “reason codes”   ≠   good “action codes”</a:t>
            </a:r>
          </a:p>
        </p:txBody>
      </p:sp>
      <p:sp>
        <p:nvSpPr>
          <p:cNvPr id="23" name="TextBox 22">
            <a:extLst>
              <a:ext uri="{FF2B5EF4-FFF2-40B4-BE49-F238E27FC236}">
                <a16:creationId xmlns:a16="http://schemas.microsoft.com/office/drawing/2014/main" id="{C5E48649-A468-E64E-8B2E-6FA405307DEF}"/>
              </a:ext>
            </a:extLst>
          </p:cNvPr>
          <p:cNvSpPr txBox="1"/>
          <p:nvPr/>
        </p:nvSpPr>
        <p:spPr>
          <a:xfrm>
            <a:off x="3731471" y="4803820"/>
            <a:ext cx="1431803" cy="338554"/>
          </a:xfrm>
          <a:prstGeom prst="rect">
            <a:avLst/>
          </a:prstGeom>
          <a:noFill/>
        </p:spPr>
        <p:txBody>
          <a:bodyPr wrap="none" rtlCol="0">
            <a:spAutoFit/>
          </a:bodyPr>
          <a:lstStyle/>
          <a:p>
            <a:pPr algn="ctr"/>
            <a:r>
              <a:rPr lang="en-US" sz="1600" dirty="0">
                <a:solidFill>
                  <a:srgbClr val="50B748"/>
                </a:solidFill>
                <a:latin typeface="Avenir Next" panose="020B0503020202020204" pitchFamily="34" charset="0"/>
              </a:rPr>
              <a:t>High surprise</a:t>
            </a:r>
          </a:p>
        </p:txBody>
      </p:sp>
      <p:sp>
        <p:nvSpPr>
          <p:cNvPr id="34" name="TextBox 33">
            <a:extLst>
              <a:ext uri="{FF2B5EF4-FFF2-40B4-BE49-F238E27FC236}">
                <a16:creationId xmlns:a16="http://schemas.microsoft.com/office/drawing/2014/main" id="{845BD082-F598-394F-ADD6-CBBE46079F35}"/>
              </a:ext>
            </a:extLst>
          </p:cNvPr>
          <p:cNvSpPr txBox="1"/>
          <p:nvPr/>
        </p:nvSpPr>
        <p:spPr>
          <a:xfrm>
            <a:off x="5092746" y="3766682"/>
            <a:ext cx="1128321" cy="338554"/>
          </a:xfrm>
          <a:prstGeom prst="rect">
            <a:avLst/>
          </a:prstGeom>
          <a:noFill/>
        </p:spPr>
        <p:txBody>
          <a:bodyPr wrap="none" rtlCol="0">
            <a:spAutoFit/>
          </a:bodyPr>
          <a:lstStyle/>
          <a:p>
            <a:pPr algn="ctr"/>
            <a:r>
              <a:rPr lang="en-US" sz="1600" dirty="0">
                <a:solidFill>
                  <a:srgbClr val="FF0000"/>
                </a:solidFill>
                <a:latin typeface="Avenir Next" panose="020B0503020202020204" pitchFamily="34" charset="0"/>
              </a:rPr>
              <a:t>Low slope</a:t>
            </a:r>
          </a:p>
        </p:txBody>
      </p:sp>
      <p:cxnSp>
        <p:nvCxnSpPr>
          <p:cNvPr id="4" name="Straight Connector 3">
            <a:extLst>
              <a:ext uri="{FF2B5EF4-FFF2-40B4-BE49-F238E27FC236}">
                <a16:creationId xmlns:a16="http://schemas.microsoft.com/office/drawing/2014/main" id="{34E07F28-4BED-9E4B-9EE6-399FE8F719C8}"/>
              </a:ext>
            </a:extLst>
          </p:cNvPr>
          <p:cNvCxnSpPr>
            <a:cxnSpLocks/>
          </p:cNvCxnSpPr>
          <p:nvPr/>
        </p:nvCxnSpPr>
        <p:spPr>
          <a:xfrm>
            <a:off x="4389883" y="3928177"/>
            <a:ext cx="1" cy="821649"/>
          </a:xfrm>
          <a:prstGeom prst="line">
            <a:avLst/>
          </a:prstGeom>
          <a:ln w="38100">
            <a:solidFill>
              <a:srgbClr val="50B748"/>
            </a:solidFill>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2989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9" grpId="0"/>
      <p:bldP spid="42" grpId="0"/>
      <p:bldP spid="8" grpId="0"/>
      <p:bldP spid="23" grpId="0"/>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9FDBA95-00CF-E748-94E8-A2788EAD9FF1}"/>
              </a:ext>
            </a:extLst>
          </p:cNvPr>
          <p:cNvSpPr/>
          <p:nvPr/>
        </p:nvSpPr>
        <p:spPr>
          <a:xfrm>
            <a:off x="3796983" y="2687503"/>
            <a:ext cx="2779625" cy="11554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latin typeface="Andale Mono" panose="020B0509000000000004" pitchFamily="49" charset="0"/>
              </a:rPr>
              <a:t>∑ or tree or …</a:t>
            </a:r>
          </a:p>
        </p:txBody>
      </p:sp>
      <p:cxnSp>
        <p:nvCxnSpPr>
          <p:cNvPr id="30" name="Straight Connector 29">
            <a:extLst>
              <a:ext uri="{FF2B5EF4-FFF2-40B4-BE49-F238E27FC236}">
                <a16:creationId xmlns:a16="http://schemas.microsoft.com/office/drawing/2014/main" id="{76ABD531-F74E-7E41-AF86-AD7B1D64BBF8}"/>
              </a:ext>
            </a:extLst>
          </p:cNvPr>
          <p:cNvCxnSpPr>
            <a:cxnSpLocks/>
          </p:cNvCxnSpPr>
          <p:nvPr/>
        </p:nvCxnSpPr>
        <p:spPr>
          <a:xfrm>
            <a:off x="3064608" y="3272443"/>
            <a:ext cx="74378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61988196-3620-234E-969E-3A2ED14068E4}"/>
              </a:ext>
            </a:extLst>
          </p:cNvPr>
          <p:cNvCxnSpPr>
            <a:cxnSpLocks/>
          </p:cNvCxnSpPr>
          <p:nvPr/>
        </p:nvCxnSpPr>
        <p:spPr>
          <a:xfrm>
            <a:off x="6588020" y="3272442"/>
            <a:ext cx="46464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D32CE2C4-0A08-2446-B646-C03D3293D725}"/>
              </a:ext>
            </a:extLst>
          </p:cNvPr>
          <p:cNvSpPr txBox="1">
            <a:spLocks noChangeArrowheads="1"/>
          </p:cNvSpPr>
          <p:nvPr/>
        </p:nvSpPr>
        <p:spPr bwMode="auto">
          <a:xfrm>
            <a:off x="6651680" y="1931419"/>
            <a:ext cx="12689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solidFill>
                  <a:schemeClr val="tx1">
                    <a:lumMod val="50000"/>
                    <a:lumOff val="50000"/>
                  </a:schemeClr>
                </a:solidFill>
                <a:latin typeface="Avenir Next" panose="020B0503020202020204" pitchFamily="34" charset="0"/>
              </a:rPr>
              <a:t>Estimated</a:t>
            </a:r>
            <a:br>
              <a:rPr lang="en-US" altLang="en-US" dirty="0">
                <a:solidFill>
                  <a:schemeClr val="tx1">
                    <a:lumMod val="50000"/>
                    <a:lumOff val="50000"/>
                  </a:schemeClr>
                </a:solidFill>
                <a:latin typeface="Avenir Next" panose="020B0503020202020204" pitchFamily="34" charset="0"/>
              </a:rPr>
            </a:br>
            <a:r>
              <a:rPr lang="en-US" altLang="en-US" dirty="0">
                <a:solidFill>
                  <a:schemeClr val="tx1">
                    <a:lumMod val="50000"/>
                    <a:lumOff val="50000"/>
                  </a:schemeClr>
                </a:solidFill>
                <a:latin typeface="Avenir Next" panose="020B0503020202020204" pitchFamily="34" charset="0"/>
              </a:rPr>
              <a:t>prediction</a:t>
            </a:r>
          </a:p>
        </p:txBody>
      </p:sp>
      <p:graphicFrame>
        <p:nvGraphicFramePr>
          <p:cNvPr id="60" name="Table 59">
            <a:extLst>
              <a:ext uri="{FF2B5EF4-FFF2-40B4-BE49-F238E27FC236}">
                <a16:creationId xmlns:a16="http://schemas.microsoft.com/office/drawing/2014/main" id="{5C42B423-2A16-044A-A4D7-9D4965B9941B}"/>
              </a:ext>
            </a:extLst>
          </p:cNvPr>
          <p:cNvGraphicFramePr>
            <a:graphicFrameLocks noGrp="1"/>
          </p:cNvGraphicFramePr>
          <p:nvPr/>
        </p:nvGraphicFramePr>
        <p:xfrm>
          <a:off x="7163295" y="3158948"/>
          <a:ext cx="234681" cy="23608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3490520522"/>
                  </a:ext>
                </a:extLst>
              </a:tr>
            </a:tbl>
          </a:graphicData>
        </a:graphic>
      </p:graphicFrame>
      <mc:AlternateContent xmlns:mc="http://schemas.openxmlformats.org/markup-compatibility/2006">
        <mc:Choice xmlns:a14="http://schemas.microsoft.com/office/drawing/2010/main" Requires="a14">
          <p:sp>
            <p:nvSpPr>
              <p:cNvPr id="4098" name="TextBox 4097">
                <a:extLst>
                  <a:ext uri="{FF2B5EF4-FFF2-40B4-BE49-F238E27FC236}">
                    <a16:creationId xmlns:a16="http://schemas.microsoft.com/office/drawing/2014/main" id="{504CA230-426F-DA4F-B56C-58290D24706B}"/>
                  </a:ext>
                </a:extLst>
              </p:cNvPr>
              <p:cNvSpPr txBox="1"/>
              <p:nvPr/>
            </p:nvSpPr>
            <p:spPr>
              <a:xfrm>
                <a:off x="2646513" y="2087544"/>
                <a:ext cx="342145"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𝑥</m:t>
                          </m:r>
                        </m:e>
                        <m:sup>
                          <m:r>
                            <a:rPr lang="en-US" sz="2400" b="0" i="1" smtClean="0">
                              <a:latin typeface="Cambria Math" panose="02040503050406030204" pitchFamily="18" charset="0"/>
                            </a:rPr>
                            <m:t>′</m:t>
                          </m:r>
                        </m:sup>
                      </m:sSup>
                    </m:oMath>
                  </m:oMathPara>
                </a14:m>
                <a:endParaRPr lang="en-US" sz="2400" dirty="0"/>
              </a:p>
            </p:txBody>
          </p:sp>
        </mc:Choice>
        <mc:Fallback>
          <p:sp>
            <p:nvSpPr>
              <p:cNvPr id="4098" name="TextBox 4097">
                <a:extLst>
                  <a:ext uri="{FF2B5EF4-FFF2-40B4-BE49-F238E27FC236}">
                    <a16:creationId xmlns:a16="http://schemas.microsoft.com/office/drawing/2014/main" id="{504CA230-426F-DA4F-B56C-58290D24706B}"/>
                  </a:ext>
                </a:extLst>
              </p:cNvPr>
              <p:cNvSpPr txBox="1">
                <a:spLocks noRot="1" noChangeAspect="1" noMove="1" noResize="1" noEditPoints="1" noAdjustHandles="1" noChangeArrowheads="1" noChangeShapeType="1" noTextEdit="1"/>
              </p:cNvSpPr>
              <p:nvPr/>
            </p:nvSpPr>
            <p:spPr>
              <a:xfrm>
                <a:off x="2646513" y="2087544"/>
                <a:ext cx="342145" cy="369332"/>
              </a:xfrm>
              <a:prstGeom prst="rect">
                <a:avLst/>
              </a:prstGeom>
              <a:blipFill>
                <a:blip r:embed="rId4"/>
                <a:stretch>
                  <a:fillRect l="-10714" r="-3571"/>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099" name="TextBox 4098">
                <a:extLst>
                  <a:ext uri="{FF2B5EF4-FFF2-40B4-BE49-F238E27FC236}">
                    <a16:creationId xmlns:a16="http://schemas.microsoft.com/office/drawing/2014/main" id="{2A306D0C-057C-1240-BEB5-A152AB47BC9A}"/>
                  </a:ext>
                </a:extLst>
              </p:cNvPr>
              <p:cNvSpPr txBox="1"/>
              <p:nvPr/>
            </p:nvSpPr>
            <p:spPr>
              <a:xfrm>
                <a:off x="7163295" y="2648372"/>
                <a:ext cx="245708" cy="369332"/>
              </a:xfrm>
              <a:prstGeom prst="rect">
                <a:avLst/>
              </a:prstGeom>
              <a:noFill/>
            </p:spPr>
            <p:txBody>
              <a:bodyPr wrap="none" lIns="0" tIns="0" rIns="0" bIns="0" rtlCol="0">
                <a:spAutoFit/>
              </a:bodyPr>
              <a:lstStyle/>
              <a:p>
                <a14:m>
                  <m:oMathPara xmlns:m="http://schemas.openxmlformats.org/officeDocument/2006/math">
                    <m:oMathParaPr>
                      <m:jc m:val="centerGroup"/>
                    </m:oMathParaPr>
                    <m:oMath xmlns:m="http://schemas.openxmlformats.org/officeDocument/2006/math">
                      <m:acc>
                        <m:accPr>
                          <m:chr m:val="̃"/>
                          <m:ctrlPr>
                            <a:rPr lang="en-US" sz="2400" b="0" i="1" smtClean="0">
                              <a:latin typeface="Cambria Math" panose="02040503050406030204" pitchFamily="18" charset="0"/>
                            </a:rPr>
                          </m:ctrlPr>
                        </m:accPr>
                        <m:e>
                          <m:r>
                            <a:rPr lang="en-US" sz="2400" b="0" i="1" smtClean="0">
                              <a:latin typeface="Cambria Math" panose="02040503050406030204" pitchFamily="18" charset="0"/>
                            </a:rPr>
                            <m:t>𝑦</m:t>
                          </m:r>
                        </m:e>
                      </m:acc>
                    </m:oMath>
                  </m:oMathPara>
                </a14:m>
                <a:endParaRPr lang="en-US" sz="2400" dirty="0"/>
              </a:p>
            </p:txBody>
          </p:sp>
        </mc:Choice>
        <mc:Fallback>
          <p:sp>
            <p:nvSpPr>
              <p:cNvPr id="4099" name="TextBox 4098">
                <a:extLst>
                  <a:ext uri="{FF2B5EF4-FFF2-40B4-BE49-F238E27FC236}">
                    <a16:creationId xmlns:a16="http://schemas.microsoft.com/office/drawing/2014/main" id="{2A306D0C-057C-1240-BEB5-A152AB47BC9A}"/>
                  </a:ext>
                </a:extLst>
              </p:cNvPr>
              <p:cNvSpPr txBox="1">
                <a:spLocks noRot="1" noChangeAspect="1" noMove="1" noResize="1" noEditPoints="1" noAdjustHandles="1" noChangeArrowheads="1" noChangeShapeType="1" noTextEdit="1"/>
              </p:cNvSpPr>
              <p:nvPr/>
            </p:nvSpPr>
            <p:spPr>
              <a:xfrm>
                <a:off x="7163295" y="2648372"/>
                <a:ext cx="245708" cy="369332"/>
              </a:xfrm>
              <a:prstGeom prst="rect">
                <a:avLst/>
              </a:prstGeom>
              <a:blipFill>
                <a:blip r:embed="rId5"/>
                <a:stretch>
                  <a:fillRect l="-30000" r="-25000" b="-23333"/>
                </a:stretch>
              </a:blipFill>
            </p:spPr>
            <p:txBody>
              <a:bodyPr/>
              <a:lstStyle/>
              <a:p>
                <a:r>
                  <a:rPr lang="en-US">
                    <a:noFill/>
                  </a:rPr>
                  <a:t> </a:t>
                </a:r>
              </a:p>
            </p:txBody>
          </p:sp>
        </mc:Fallback>
      </mc:AlternateContent>
      <p:sp>
        <p:nvSpPr>
          <p:cNvPr id="25" name="TextBox 24">
            <a:extLst>
              <a:ext uri="{FF2B5EF4-FFF2-40B4-BE49-F238E27FC236}">
                <a16:creationId xmlns:a16="http://schemas.microsoft.com/office/drawing/2014/main" id="{7D5F30CF-81EA-9744-BC67-03B8EF4584FB}"/>
              </a:ext>
            </a:extLst>
          </p:cNvPr>
          <p:cNvSpPr txBox="1">
            <a:spLocks noChangeArrowheads="1"/>
          </p:cNvSpPr>
          <p:nvPr/>
        </p:nvSpPr>
        <p:spPr bwMode="auto">
          <a:xfrm>
            <a:off x="2091866" y="1617236"/>
            <a:ext cx="14242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solidFill>
                  <a:schemeClr val="tx1">
                    <a:lumMod val="50000"/>
                    <a:lumOff val="50000"/>
                  </a:schemeClr>
                </a:solidFill>
                <a:latin typeface="Avenir Next" panose="020B0503020202020204" pitchFamily="34" charset="0"/>
              </a:rPr>
              <a:t>Attributions</a:t>
            </a:r>
          </a:p>
        </p:txBody>
      </p:sp>
      <p:cxnSp>
        <p:nvCxnSpPr>
          <p:cNvPr id="17" name="Straight Connector 16">
            <a:extLst>
              <a:ext uri="{FF2B5EF4-FFF2-40B4-BE49-F238E27FC236}">
                <a16:creationId xmlns:a16="http://schemas.microsoft.com/office/drawing/2014/main" id="{555E3ABF-C7C1-F146-B2AB-6BFB8673E777}"/>
              </a:ext>
            </a:extLst>
          </p:cNvPr>
          <p:cNvCxnSpPr>
            <a:cxnSpLocks/>
          </p:cNvCxnSpPr>
          <p:nvPr/>
        </p:nvCxnSpPr>
        <p:spPr>
          <a:xfrm>
            <a:off x="1751537" y="1907572"/>
            <a:ext cx="686863" cy="448328"/>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E783D612-331E-6143-A885-F8C407390E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268" y="319987"/>
            <a:ext cx="538610" cy="71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9">
            <a:extLst>
              <a:ext uri="{FF2B5EF4-FFF2-40B4-BE49-F238E27FC236}">
                <a16:creationId xmlns:a16="http://schemas.microsoft.com/office/drawing/2014/main" id="{0A0B8A88-C79D-D744-8A53-DE0B753B2A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09787" y="1122699"/>
            <a:ext cx="537157" cy="68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0" name="Straight Connector 19">
            <a:extLst>
              <a:ext uri="{FF2B5EF4-FFF2-40B4-BE49-F238E27FC236}">
                <a16:creationId xmlns:a16="http://schemas.microsoft.com/office/drawing/2014/main" id="{62179001-901B-834B-B0AA-F70ACD613144}"/>
              </a:ext>
            </a:extLst>
          </p:cNvPr>
          <p:cNvCxnSpPr>
            <a:cxnSpLocks/>
          </p:cNvCxnSpPr>
          <p:nvPr/>
        </p:nvCxnSpPr>
        <p:spPr>
          <a:xfrm flipV="1">
            <a:off x="640124" y="538931"/>
            <a:ext cx="1139325" cy="1040629"/>
          </a:xfrm>
          <a:prstGeom prst="line">
            <a:avLst/>
          </a:prstGeom>
          <a:ln w="1905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sp>
        <p:nvSpPr>
          <p:cNvPr id="2" name="Right Triangle 1">
            <a:extLst>
              <a:ext uri="{FF2B5EF4-FFF2-40B4-BE49-F238E27FC236}">
                <a16:creationId xmlns:a16="http://schemas.microsoft.com/office/drawing/2014/main" id="{34183461-288B-6D49-A8D4-D9F7F3672D6A}"/>
              </a:ext>
            </a:extLst>
          </p:cNvPr>
          <p:cNvSpPr/>
          <p:nvPr/>
        </p:nvSpPr>
        <p:spPr>
          <a:xfrm rot="16200000">
            <a:off x="7163296" y="3167532"/>
            <a:ext cx="227501" cy="227501"/>
          </a:xfrm>
          <a:prstGeom prst="rtTriangle">
            <a:avLst/>
          </a:prstGeom>
          <a:solidFill>
            <a:srgbClr val="FF7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4139305F-9D5E-5741-95BD-33BFC6A0A8C4}"/>
              </a:ext>
            </a:extLst>
          </p:cNvPr>
          <p:cNvSpPr txBox="1"/>
          <p:nvPr/>
        </p:nvSpPr>
        <p:spPr>
          <a:xfrm>
            <a:off x="2941254" y="5128877"/>
            <a:ext cx="6438146" cy="1200329"/>
          </a:xfrm>
          <a:prstGeom prst="rect">
            <a:avLst/>
          </a:prstGeom>
          <a:noFill/>
        </p:spPr>
        <p:txBody>
          <a:bodyPr wrap="square" rtlCol="0">
            <a:spAutoFit/>
          </a:bodyPr>
          <a:lstStyle/>
          <a:p>
            <a:pPr algn="ctr"/>
            <a:r>
              <a:rPr lang="en-US" sz="2400" b="1" dirty="0">
                <a:latin typeface="Avenir Next" panose="020B0503020202020204" pitchFamily="34" charset="0"/>
              </a:rPr>
              <a:t>Mimic model explanations:</a:t>
            </a:r>
          </a:p>
          <a:p>
            <a:pPr algn="ctr"/>
            <a:r>
              <a:rPr lang="en-US" sz="2400" dirty="0">
                <a:latin typeface="Avenir Next" panose="020B0503020202020204" pitchFamily="34" charset="0"/>
              </a:rPr>
              <a:t>Generalization of feature attribution to any simple model type. </a:t>
            </a:r>
          </a:p>
        </p:txBody>
      </p:sp>
      <p:graphicFrame>
        <p:nvGraphicFramePr>
          <p:cNvPr id="10" name="Table 59">
            <a:extLst>
              <a:ext uri="{FF2B5EF4-FFF2-40B4-BE49-F238E27FC236}">
                <a16:creationId xmlns:a16="http://schemas.microsoft.com/office/drawing/2014/main" id="{FEA71AA5-4729-BC4B-B461-460F2CCB0492}"/>
              </a:ext>
            </a:extLst>
          </p:cNvPr>
          <p:cNvGraphicFramePr>
            <a:graphicFrameLocks noGrp="1"/>
          </p:cNvGraphicFramePr>
          <p:nvPr/>
        </p:nvGraphicFramePr>
        <p:xfrm>
          <a:off x="2686642" y="2518292"/>
          <a:ext cx="234681" cy="141651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3490520522"/>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1913210168"/>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4128804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2842218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2179267474"/>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1768552536"/>
                  </a:ext>
                </a:extLst>
              </a:tr>
            </a:tbl>
          </a:graphicData>
        </a:graphic>
      </p:graphicFrame>
      <p:sp>
        <p:nvSpPr>
          <p:cNvPr id="11" name="Right Triangle 10">
            <a:extLst>
              <a:ext uri="{FF2B5EF4-FFF2-40B4-BE49-F238E27FC236}">
                <a16:creationId xmlns:a16="http://schemas.microsoft.com/office/drawing/2014/main" id="{14716601-9AE4-8541-B515-4FEB83673458}"/>
              </a:ext>
            </a:extLst>
          </p:cNvPr>
          <p:cNvSpPr/>
          <p:nvPr/>
        </p:nvSpPr>
        <p:spPr>
          <a:xfrm rot="16200000">
            <a:off x="2690231" y="2524370"/>
            <a:ext cx="227501" cy="227501"/>
          </a:xfrm>
          <a:prstGeom prst="rtTriangle">
            <a:avLst/>
          </a:prstGeom>
          <a:solidFill>
            <a:srgbClr val="FF7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Triangle 11">
            <a:extLst>
              <a:ext uri="{FF2B5EF4-FFF2-40B4-BE49-F238E27FC236}">
                <a16:creationId xmlns:a16="http://schemas.microsoft.com/office/drawing/2014/main" id="{AC60E55B-954E-3F46-8E6F-3DB79B916D3D}"/>
              </a:ext>
            </a:extLst>
          </p:cNvPr>
          <p:cNvSpPr/>
          <p:nvPr/>
        </p:nvSpPr>
        <p:spPr>
          <a:xfrm rot="16200000">
            <a:off x="2690231" y="2758823"/>
            <a:ext cx="227501" cy="227501"/>
          </a:xfrm>
          <a:prstGeom prst="rtTriangle">
            <a:avLst/>
          </a:prstGeom>
          <a:solidFill>
            <a:srgbClr val="FF7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Triangle 12">
            <a:extLst>
              <a:ext uri="{FF2B5EF4-FFF2-40B4-BE49-F238E27FC236}">
                <a16:creationId xmlns:a16="http://schemas.microsoft.com/office/drawing/2014/main" id="{8916234D-1367-BA48-901E-6B006D635EBC}"/>
              </a:ext>
            </a:extLst>
          </p:cNvPr>
          <p:cNvSpPr/>
          <p:nvPr/>
        </p:nvSpPr>
        <p:spPr>
          <a:xfrm rot="16200000">
            <a:off x="2690606" y="2993275"/>
            <a:ext cx="227501" cy="227501"/>
          </a:xfrm>
          <a:prstGeom prst="rtTriangle">
            <a:avLst/>
          </a:prstGeom>
          <a:solidFill>
            <a:srgbClr val="FF7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ight Triangle 13">
            <a:extLst>
              <a:ext uri="{FF2B5EF4-FFF2-40B4-BE49-F238E27FC236}">
                <a16:creationId xmlns:a16="http://schemas.microsoft.com/office/drawing/2014/main" id="{519269D8-631A-FC46-A04D-9E501D066FE1}"/>
              </a:ext>
            </a:extLst>
          </p:cNvPr>
          <p:cNvSpPr/>
          <p:nvPr/>
        </p:nvSpPr>
        <p:spPr>
          <a:xfrm rot="16200000">
            <a:off x="2690231" y="3234304"/>
            <a:ext cx="227501" cy="227501"/>
          </a:xfrm>
          <a:prstGeom prst="rtTriangle">
            <a:avLst/>
          </a:prstGeom>
          <a:solidFill>
            <a:srgbClr val="FF7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Triangle 14">
            <a:extLst>
              <a:ext uri="{FF2B5EF4-FFF2-40B4-BE49-F238E27FC236}">
                <a16:creationId xmlns:a16="http://schemas.microsoft.com/office/drawing/2014/main" id="{8616D11D-829E-134A-8071-C588A884A26A}"/>
              </a:ext>
            </a:extLst>
          </p:cNvPr>
          <p:cNvSpPr/>
          <p:nvPr/>
        </p:nvSpPr>
        <p:spPr>
          <a:xfrm rot="16200000">
            <a:off x="2686640" y="3467884"/>
            <a:ext cx="227501" cy="227501"/>
          </a:xfrm>
          <a:prstGeom prst="rtTriangle">
            <a:avLst/>
          </a:prstGeom>
          <a:solidFill>
            <a:srgbClr val="FF7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8031AA00-A707-004E-A8B9-985FD514979B}"/>
              </a:ext>
            </a:extLst>
          </p:cNvPr>
          <p:cNvSpPr/>
          <p:nvPr/>
        </p:nvSpPr>
        <p:spPr>
          <a:xfrm rot="16200000">
            <a:off x="2686378" y="3702335"/>
            <a:ext cx="227501" cy="227501"/>
          </a:xfrm>
          <a:prstGeom prst="rtTriangle">
            <a:avLst/>
          </a:prstGeom>
          <a:solidFill>
            <a:srgbClr val="FF7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4721784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E42C92-20AA-5144-BEC4-3D5E55138975}"/>
              </a:ext>
            </a:extLst>
          </p:cNvPr>
          <p:cNvSpPr txBox="1"/>
          <p:nvPr/>
        </p:nvSpPr>
        <p:spPr>
          <a:xfrm>
            <a:off x="609600" y="1370181"/>
            <a:ext cx="3657600" cy="707886"/>
          </a:xfrm>
          <a:prstGeom prst="rect">
            <a:avLst/>
          </a:prstGeom>
          <a:noFill/>
        </p:spPr>
        <p:txBody>
          <a:bodyPr wrap="square" rtlCol="0">
            <a:spAutoFit/>
          </a:bodyPr>
          <a:lstStyle/>
          <a:p>
            <a:pPr algn="ctr"/>
            <a:r>
              <a:rPr lang="en-US" sz="2000" b="1" dirty="0">
                <a:latin typeface="Avenir Next" panose="020B0503020202020204" pitchFamily="34" charset="0"/>
              </a:rPr>
              <a:t>Pick how you will modify the inputs</a:t>
            </a:r>
          </a:p>
        </p:txBody>
      </p:sp>
      <p:sp>
        <p:nvSpPr>
          <p:cNvPr id="10" name="TextBox 9">
            <a:extLst>
              <a:ext uri="{FF2B5EF4-FFF2-40B4-BE49-F238E27FC236}">
                <a16:creationId xmlns:a16="http://schemas.microsoft.com/office/drawing/2014/main" id="{742824D0-E20A-B046-A326-408E41E95BB2}"/>
              </a:ext>
            </a:extLst>
          </p:cNvPr>
          <p:cNvSpPr txBox="1"/>
          <p:nvPr/>
        </p:nvSpPr>
        <p:spPr>
          <a:xfrm>
            <a:off x="4646092" y="1370181"/>
            <a:ext cx="3657600" cy="707886"/>
          </a:xfrm>
          <a:prstGeom prst="rect">
            <a:avLst/>
          </a:prstGeom>
          <a:noFill/>
        </p:spPr>
        <p:txBody>
          <a:bodyPr wrap="square" rtlCol="0">
            <a:spAutoFit/>
          </a:bodyPr>
          <a:lstStyle/>
          <a:p>
            <a:pPr algn="ctr"/>
            <a:r>
              <a:rPr lang="en-US" sz="2000" b="1" dirty="0">
                <a:latin typeface="Avenir Next" panose="020B0503020202020204" pitchFamily="34" charset="0"/>
              </a:rPr>
              <a:t>Pick what model output you will explain</a:t>
            </a:r>
            <a:endParaRPr lang="en-US" sz="2000" dirty="0">
              <a:latin typeface="Avenir Next" panose="020B0503020202020204" pitchFamily="34" charset="0"/>
            </a:endParaRPr>
          </a:p>
        </p:txBody>
      </p:sp>
      <p:sp>
        <p:nvSpPr>
          <p:cNvPr id="11" name="TextBox 10">
            <a:extLst>
              <a:ext uri="{FF2B5EF4-FFF2-40B4-BE49-F238E27FC236}">
                <a16:creationId xmlns:a16="http://schemas.microsoft.com/office/drawing/2014/main" id="{CD9745B8-FB15-CC47-9970-BB9F4C822789}"/>
              </a:ext>
            </a:extLst>
          </p:cNvPr>
          <p:cNvSpPr txBox="1"/>
          <p:nvPr/>
        </p:nvSpPr>
        <p:spPr>
          <a:xfrm>
            <a:off x="8269356" y="1370181"/>
            <a:ext cx="3657600" cy="707886"/>
          </a:xfrm>
          <a:prstGeom prst="rect">
            <a:avLst/>
          </a:prstGeom>
          <a:noFill/>
        </p:spPr>
        <p:txBody>
          <a:bodyPr wrap="square" rtlCol="0">
            <a:spAutoFit/>
          </a:bodyPr>
          <a:lstStyle/>
          <a:p>
            <a:pPr algn="ctr"/>
            <a:r>
              <a:rPr lang="en-US" sz="2000" b="1" dirty="0">
                <a:latin typeface="Avenir Next" panose="020B0503020202020204" pitchFamily="34" charset="0"/>
              </a:rPr>
              <a:t>Decide what model will mimic the original model</a:t>
            </a:r>
            <a:endParaRPr lang="en-US" sz="2000" dirty="0">
              <a:latin typeface="Avenir Next" panose="020B0503020202020204" pitchFamily="34" charset="0"/>
            </a:endParaRPr>
          </a:p>
        </p:txBody>
      </p:sp>
      <p:sp>
        <p:nvSpPr>
          <p:cNvPr id="12" name="TextBox 11">
            <a:extLst>
              <a:ext uri="{FF2B5EF4-FFF2-40B4-BE49-F238E27FC236}">
                <a16:creationId xmlns:a16="http://schemas.microsoft.com/office/drawing/2014/main" id="{DE4F1B57-828A-6542-AD0F-F9FB30439B82}"/>
              </a:ext>
            </a:extLst>
          </p:cNvPr>
          <p:cNvSpPr txBox="1"/>
          <p:nvPr/>
        </p:nvSpPr>
        <p:spPr>
          <a:xfrm>
            <a:off x="940904" y="2517913"/>
            <a:ext cx="184731" cy="369332"/>
          </a:xfrm>
          <a:prstGeom prst="rect">
            <a:avLst/>
          </a:prstGeom>
          <a:noFill/>
        </p:spPr>
        <p:txBody>
          <a:bodyPr wrap="none" rtlCol="0">
            <a:spAutoFit/>
          </a:bodyPr>
          <a:lstStyle/>
          <a:p>
            <a:endParaRPr lang="en-US" dirty="0"/>
          </a:p>
        </p:txBody>
      </p:sp>
      <p:sp>
        <p:nvSpPr>
          <p:cNvPr id="24" name="Rounded Rectangle 23">
            <a:extLst>
              <a:ext uri="{FF2B5EF4-FFF2-40B4-BE49-F238E27FC236}">
                <a16:creationId xmlns:a16="http://schemas.microsoft.com/office/drawing/2014/main" id="{A198EA8F-9C90-2444-B3B4-B2AADF370A12}"/>
              </a:ext>
            </a:extLst>
          </p:cNvPr>
          <p:cNvSpPr/>
          <p:nvPr/>
        </p:nvSpPr>
        <p:spPr>
          <a:xfrm>
            <a:off x="940903" y="2411897"/>
            <a:ext cx="3087757" cy="155886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9B6E30CA-5775-1C4B-BAE1-9B0929D74F28}"/>
              </a:ext>
            </a:extLst>
          </p:cNvPr>
          <p:cNvSpPr txBox="1"/>
          <p:nvPr/>
        </p:nvSpPr>
        <p:spPr>
          <a:xfrm>
            <a:off x="1707736" y="3005004"/>
            <a:ext cx="1547283" cy="369332"/>
          </a:xfrm>
          <a:prstGeom prst="rect">
            <a:avLst/>
          </a:prstGeom>
          <a:noFill/>
        </p:spPr>
        <p:txBody>
          <a:bodyPr wrap="none" rtlCol="0">
            <a:spAutoFit/>
          </a:bodyPr>
          <a:lstStyle/>
          <a:p>
            <a:pPr algn="ctr"/>
            <a:r>
              <a:rPr lang="en-US" dirty="0">
                <a:solidFill>
                  <a:schemeClr val="tx1">
                    <a:lumMod val="65000"/>
                    <a:lumOff val="35000"/>
                  </a:schemeClr>
                </a:solidFill>
              </a:rPr>
              <a:t>Local methods</a:t>
            </a:r>
          </a:p>
        </p:txBody>
      </p:sp>
      <p:sp>
        <p:nvSpPr>
          <p:cNvPr id="28" name="Rounded Rectangle 27">
            <a:extLst>
              <a:ext uri="{FF2B5EF4-FFF2-40B4-BE49-F238E27FC236}">
                <a16:creationId xmlns:a16="http://schemas.microsoft.com/office/drawing/2014/main" id="{AC4DE562-3E6E-5E41-BF64-A71187543F15}"/>
              </a:ext>
            </a:extLst>
          </p:cNvPr>
          <p:cNvSpPr/>
          <p:nvPr/>
        </p:nvSpPr>
        <p:spPr>
          <a:xfrm>
            <a:off x="940903" y="4301274"/>
            <a:ext cx="3087757" cy="155886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DDB60B1C-4584-1F4D-9DB4-524A8E7C1879}"/>
              </a:ext>
            </a:extLst>
          </p:cNvPr>
          <p:cNvSpPr txBox="1"/>
          <p:nvPr/>
        </p:nvSpPr>
        <p:spPr>
          <a:xfrm>
            <a:off x="1580778" y="4896038"/>
            <a:ext cx="1674241" cy="369332"/>
          </a:xfrm>
          <a:prstGeom prst="rect">
            <a:avLst/>
          </a:prstGeom>
          <a:noFill/>
        </p:spPr>
        <p:txBody>
          <a:bodyPr wrap="none" rtlCol="0">
            <a:spAutoFit/>
          </a:bodyPr>
          <a:lstStyle/>
          <a:p>
            <a:pPr algn="ctr"/>
            <a:r>
              <a:rPr lang="en-US" dirty="0">
                <a:solidFill>
                  <a:schemeClr val="tx1">
                    <a:lumMod val="65000"/>
                    <a:lumOff val="35000"/>
                  </a:schemeClr>
                </a:solidFill>
              </a:rPr>
              <a:t>Global methods</a:t>
            </a:r>
          </a:p>
        </p:txBody>
      </p:sp>
      <p:sp>
        <p:nvSpPr>
          <p:cNvPr id="42" name="Rounded Rectangle 41">
            <a:extLst>
              <a:ext uri="{FF2B5EF4-FFF2-40B4-BE49-F238E27FC236}">
                <a16:creationId xmlns:a16="http://schemas.microsoft.com/office/drawing/2014/main" id="{E1B38209-AE0A-6545-BC0E-935F0B7B8FB0}"/>
              </a:ext>
            </a:extLst>
          </p:cNvPr>
          <p:cNvSpPr/>
          <p:nvPr/>
        </p:nvSpPr>
        <p:spPr>
          <a:xfrm>
            <a:off x="8626981" y="24118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Linear model</a:t>
            </a:r>
          </a:p>
        </p:txBody>
      </p:sp>
      <p:sp>
        <p:nvSpPr>
          <p:cNvPr id="45" name="Rounded Rectangle 44">
            <a:extLst>
              <a:ext uri="{FF2B5EF4-FFF2-40B4-BE49-F238E27FC236}">
                <a16:creationId xmlns:a16="http://schemas.microsoft.com/office/drawing/2014/main" id="{FE24D3FF-04C3-CF4E-A381-A452C5041225}"/>
              </a:ext>
            </a:extLst>
          </p:cNvPr>
          <p:cNvSpPr/>
          <p:nvPr/>
        </p:nvSpPr>
        <p:spPr>
          <a:xfrm>
            <a:off x="8626981" y="332534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Rule list</a:t>
            </a:r>
          </a:p>
        </p:txBody>
      </p:sp>
      <p:sp>
        <p:nvSpPr>
          <p:cNvPr id="47" name="Rounded Rectangle 46">
            <a:extLst>
              <a:ext uri="{FF2B5EF4-FFF2-40B4-BE49-F238E27FC236}">
                <a16:creationId xmlns:a16="http://schemas.microsoft.com/office/drawing/2014/main" id="{A18E7D17-BDE7-BE48-9557-052D6FC377E3}"/>
              </a:ext>
            </a:extLst>
          </p:cNvPr>
          <p:cNvSpPr/>
          <p:nvPr/>
        </p:nvSpPr>
        <p:spPr>
          <a:xfrm>
            <a:off x="8626981" y="42387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GAM</a:t>
            </a:r>
          </a:p>
        </p:txBody>
      </p:sp>
      <p:sp>
        <p:nvSpPr>
          <p:cNvPr id="53" name="Rounded Rectangle 52">
            <a:extLst>
              <a:ext uri="{FF2B5EF4-FFF2-40B4-BE49-F238E27FC236}">
                <a16:creationId xmlns:a16="http://schemas.microsoft.com/office/drawing/2014/main" id="{46382B9B-1CAD-9A4E-A8B2-DECB4F736373}"/>
              </a:ext>
            </a:extLst>
          </p:cNvPr>
          <p:cNvSpPr/>
          <p:nvPr/>
        </p:nvSpPr>
        <p:spPr>
          <a:xfrm>
            <a:off x="8626980" y="515224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etc.</a:t>
            </a:r>
          </a:p>
        </p:txBody>
      </p:sp>
      <p:sp>
        <p:nvSpPr>
          <p:cNvPr id="55" name="Rounded Rectangle 54">
            <a:extLst>
              <a:ext uri="{FF2B5EF4-FFF2-40B4-BE49-F238E27FC236}">
                <a16:creationId xmlns:a16="http://schemas.microsoft.com/office/drawing/2014/main" id="{B31813F5-C4B5-3A46-A250-49ED49E6829C}"/>
              </a:ext>
            </a:extLst>
          </p:cNvPr>
          <p:cNvSpPr/>
          <p:nvPr/>
        </p:nvSpPr>
        <p:spPr>
          <a:xfrm>
            <a:off x="4931013" y="24118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Probability</a:t>
            </a:r>
          </a:p>
        </p:txBody>
      </p:sp>
      <p:sp>
        <p:nvSpPr>
          <p:cNvPr id="57" name="Rounded Rectangle 56">
            <a:extLst>
              <a:ext uri="{FF2B5EF4-FFF2-40B4-BE49-F238E27FC236}">
                <a16:creationId xmlns:a16="http://schemas.microsoft.com/office/drawing/2014/main" id="{D4AE6869-72BA-B041-ADF2-25A6E45B7A02}"/>
              </a:ext>
            </a:extLst>
          </p:cNvPr>
          <p:cNvSpPr/>
          <p:nvPr/>
        </p:nvSpPr>
        <p:spPr>
          <a:xfrm>
            <a:off x="4931013" y="3342570"/>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Log-odds</a:t>
            </a:r>
          </a:p>
        </p:txBody>
      </p:sp>
      <p:sp>
        <p:nvSpPr>
          <p:cNvPr id="58" name="Rounded Rectangle 57">
            <a:extLst>
              <a:ext uri="{FF2B5EF4-FFF2-40B4-BE49-F238E27FC236}">
                <a16:creationId xmlns:a16="http://schemas.microsoft.com/office/drawing/2014/main" id="{ECFAAD52-5687-174D-8DDC-41AB9B8FA559}"/>
              </a:ext>
            </a:extLst>
          </p:cNvPr>
          <p:cNvSpPr/>
          <p:nvPr/>
        </p:nvSpPr>
        <p:spPr>
          <a:xfrm>
            <a:off x="4931012" y="4273244"/>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Loss</a:t>
            </a:r>
          </a:p>
        </p:txBody>
      </p:sp>
      <p:sp>
        <p:nvSpPr>
          <p:cNvPr id="4096" name="Rounded Rectangle 4095">
            <a:extLst>
              <a:ext uri="{FF2B5EF4-FFF2-40B4-BE49-F238E27FC236}">
                <a16:creationId xmlns:a16="http://schemas.microsoft.com/office/drawing/2014/main" id="{E370EFFC-70DB-C64D-9D58-99C2694B3BB8}"/>
              </a:ext>
            </a:extLst>
          </p:cNvPr>
          <p:cNvSpPr/>
          <p:nvPr/>
        </p:nvSpPr>
        <p:spPr>
          <a:xfrm>
            <a:off x="4931012" y="5203919"/>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etc.</a:t>
            </a:r>
          </a:p>
        </p:txBody>
      </p:sp>
      <p:sp>
        <p:nvSpPr>
          <p:cNvPr id="2" name="TextBox 1">
            <a:extLst>
              <a:ext uri="{FF2B5EF4-FFF2-40B4-BE49-F238E27FC236}">
                <a16:creationId xmlns:a16="http://schemas.microsoft.com/office/drawing/2014/main" id="{302ED400-991B-3D4C-A5BF-AA93FBD518C5}"/>
              </a:ext>
            </a:extLst>
          </p:cNvPr>
          <p:cNvSpPr txBox="1"/>
          <p:nvPr/>
        </p:nvSpPr>
        <p:spPr>
          <a:xfrm>
            <a:off x="426480" y="380302"/>
            <a:ext cx="6438146" cy="461665"/>
          </a:xfrm>
          <a:prstGeom prst="rect">
            <a:avLst/>
          </a:prstGeom>
          <a:noFill/>
        </p:spPr>
        <p:txBody>
          <a:bodyPr wrap="square" rtlCol="0">
            <a:spAutoFit/>
          </a:bodyPr>
          <a:lstStyle/>
          <a:p>
            <a:r>
              <a:rPr lang="en-US" sz="2400" b="1" dirty="0">
                <a:latin typeface="Avenir Next" panose="020B0503020202020204" pitchFamily="34" charset="0"/>
              </a:rPr>
              <a:t>How-To: </a:t>
            </a:r>
            <a:r>
              <a:rPr lang="en-US" sz="2400" dirty="0">
                <a:latin typeface="Avenir Next" panose="020B0503020202020204" pitchFamily="34" charset="0"/>
              </a:rPr>
              <a:t>Mimic models</a:t>
            </a:r>
          </a:p>
        </p:txBody>
      </p:sp>
    </p:spTree>
    <p:custDataLst>
      <p:tags r:id="rId1"/>
    </p:custDataLst>
    <p:extLst>
      <p:ext uri="{BB962C8B-B14F-4D97-AF65-F5344CB8AC3E}">
        <p14:creationId xmlns:p14="http://schemas.microsoft.com/office/powerpoint/2010/main" val="20176280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E42C92-20AA-5144-BEC4-3D5E55138975}"/>
              </a:ext>
            </a:extLst>
          </p:cNvPr>
          <p:cNvSpPr txBox="1"/>
          <p:nvPr/>
        </p:nvSpPr>
        <p:spPr>
          <a:xfrm>
            <a:off x="7673008" y="2010081"/>
            <a:ext cx="3776870" cy="1015663"/>
          </a:xfrm>
          <a:prstGeom prst="rect">
            <a:avLst/>
          </a:prstGeom>
          <a:noFill/>
        </p:spPr>
        <p:txBody>
          <a:bodyPr wrap="square" rtlCol="0">
            <a:spAutoFit/>
          </a:bodyPr>
          <a:lstStyle/>
          <a:p>
            <a:r>
              <a:rPr lang="en-US" sz="2000" dirty="0">
                <a:latin typeface="Avenir Next" panose="020B0503020202020204" pitchFamily="34" charset="0"/>
              </a:rPr>
              <a:t>Your summarization is itself too complex and difficult to understand.</a:t>
            </a:r>
          </a:p>
        </p:txBody>
      </p:sp>
      <p:sp>
        <p:nvSpPr>
          <p:cNvPr id="12" name="TextBox 11">
            <a:extLst>
              <a:ext uri="{FF2B5EF4-FFF2-40B4-BE49-F238E27FC236}">
                <a16:creationId xmlns:a16="http://schemas.microsoft.com/office/drawing/2014/main" id="{DE4F1B57-828A-6542-AD0F-F9FB30439B82}"/>
              </a:ext>
            </a:extLst>
          </p:cNvPr>
          <p:cNvSpPr txBox="1"/>
          <p:nvPr/>
        </p:nvSpPr>
        <p:spPr>
          <a:xfrm>
            <a:off x="940904" y="2517913"/>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302ED400-991B-3D4C-A5BF-AA93FBD518C5}"/>
              </a:ext>
            </a:extLst>
          </p:cNvPr>
          <p:cNvSpPr txBox="1"/>
          <p:nvPr/>
        </p:nvSpPr>
        <p:spPr>
          <a:xfrm>
            <a:off x="426480" y="380302"/>
            <a:ext cx="8584998" cy="830997"/>
          </a:xfrm>
          <a:prstGeom prst="rect">
            <a:avLst/>
          </a:prstGeom>
          <a:noFill/>
        </p:spPr>
        <p:txBody>
          <a:bodyPr wrap="square" rtlCol="0">
            <a:spAutoFit/>
          </a:bodyPr>
          <a:lstStyle/>
          <a:p>
            <a:r>
              <a:rPr lang="en-US" sz="2400" b="1" dirty="0">
                <a:latin typeface="Avenir Next" panose="020B0503020202020204" pitchFamily="34" charset="0"/>
              </a:rPr>
              <a:t>What can go wrong: </a:t>
            </a:r>
            <a:r>
              <a:rPr lang="en-US" sz="2400" dirty="0">
                <a:latin typeface="Avenir Next" panose="020B0503020202020204" pitchFamily="34" charset="0"/>
              </a:rPr>
              <a:t>Feature attribution / mimic models</a:t>
            </a:r>
          </a:p>
          <a:p>
            <a:endParaRPr lang="en-US" sz="2400" dirty="0">
              <a:latin typeface="Avenir Next" panose="020B0503020202020204" pitchFamily="34" charset="0"/>
            </a:endParaRPr>
          </a:p>
        </p:txBody>
      </p:sp>
      <p:sp>
        <p:nvSpPr>
          <p:cNvPr id="4" name="TextBox 3">
            <a:extLst>
              <a:ext uri="{FF2B5EF4-FFF2-40B4-BE49-F238E27FC236}">
                <a16:creationId xmlns:a16="http://schemas.microsoft.com/office/drawing/2014/main" id="{2238346E-5300-3E4C-AC07-C18B0E4EB98D}"/>
              </a:ext>
            </a:extLst>
          </p:cNvPr>
          <p:cNvSpPr txBox="1"/>
          <p:nvPr/>
        </p:nvSpPr>
        <p:spPr>
          <a:xfrm>
            <a:off x="3114261" y="1046922"/>
            <a:ext cx="184731" cy="369332"/>
          </a:xfrm>
          <a:prstGeom prst="rect">
            <a:avLst/>
          </a:prstGeom>
          <a:noFill/>
        </p:spPr>
        <p:txBody>
          <a:bodyPr wrap="none" rtlCol="0">
            <a:spAutoFit/>
          </a:bodyPr>
          <a:lstStyle/>
          <a:p>
            <a:endParaRPr lang="en-US" dirty="0"/>
          </a:p>
        </p:txBody>
      </p:sp>
      <p:cxnSp>
        <p:nvCxnSpPr>
          <p:cNvPr id="22" name="Straight Connector 21">
            <a:extLst>
              <a:ext uri="{FF2B5EF4-FFF2-40B4-BE49-F238E27FC236}">
                <a16:creationId xmlns:a16="http://schemas.microsoft.com/office/drawing/2014/main" id="{A1A5A70B-EE39-F849-8154-6F66162EDD15}"/>
              </a:ext>
            </a:extLst>
          </p:cNvPr>
          <p:cNvCxnSpPr>
            <a:cxnSpLocks/>
          </p:cNvCxnSpPr>
          <p:nvPr/>
        </p:nvCxnSpPr>
        <p:spPr>
          <a:xfrm>
            <a:off x="715617" y="3272443"/>
            <a:ext cx="10668000" cy="0"/>
          </a:xfrm>
          <a:prstGeom prst="line">
            <a:avLst/>
          </a:prstGeom>
          <a:ln w="50800">
            <a:solidFill>
              <a:schemeClr val="tx1"/>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EA01B14E-6026-A845-AA57-C789EA2A7FCC}"/>
              </a:ext>
            </a:extLst>
          </p:cNvPr>
          <p:cNvSpPr/>
          <p:nvPr/>
        </p:nvSpPr>
        <p:spPr>
          <a:xfrm>
            <a:off x="630683" y="1140852"/>
            <a:ext cx="4060587" cy="1938992"/>
          </a:xfrm>
          <a:prstGeom prst="rect">
            <a:avLst/>
          </a:prstGeom>
        </p:spPr>
        <p:txBody>
          <a:bodyPr wrap="square">
            <a:spAutoFit/>
          </a:bodyPr>
          <a:lstStyle/>
          <a:p>
            <a:r>
              <a:rPr lang="en-US" sz="2000" dirty="0">
                <a:latin typeface="Avenir Next" panose="020B0503020202020204" pitchFamily="34" charset="0"/>
              </a:rPr>
              <a:t>Your summarization of many counterfactuals hides too many details. </a:t>
            </a:r>
          </a:p>
          <a:p>
            <a:endParaRPr lang="en-US" sz="2000" dirty="0">
              <a:latin typeface="Avenir Next" panose="020B0503020202020204" pitchFamily="34" charset="0"/>
            </a:endParaRPr>
          </a:p>
          <a:p>
            <a:r>
              <a:rPr lang="en-US" sz="2000" dirty="0">
                <a:latin typeface="Avenir Next" panose="020B0503020202020204" pitchFamily="34" charset="0"/>
              </a:rPr>
              <a:t>You don’t summarize a good set of counterfactuals.</a:t>
            </a:r>
          </a:p>
        </p:txBody>
      </p:sp>
      <p:sp>
        <p:nvSpPr>
          <p:cNvPr id="13" name="TextBox 12">
            <a:extLst>
              <a:ext uri="{FF2B5EF4-FFF2-40B4-BE49-F238E27FC236}">
                <a16:creationId xmlns:a16="http://schemas.microsoft.com/office/drawing/2014/main" id="{FFB637CD-33D7-EB4B-A40A-345F377BC1AB}"/>
              </a:ext>
            </a:extLst>
          </p:cNvPr>
          <p:cNvSpPr txBox="1"/>
          <p:nvPr/>
        </p:nvSpPr>
        <p:spPr>
          <a:xfrm>
            <a:off x="630683" y="3561404"/>
            <a:ext cx="3776870" cy="400110"/>
          </a:xfrm>
          <a:prstGeom prst="rect">
            <a:avLst/>
          </a:prstGeom>
          <a:noFill/>
        </p:spPr>
        <p:txBody>
          <a:bodyPr wrap="square" rtlCol="0">
            <a:spAutoFit/>
          </a:bodyPr>
          <a:lstStyle/>
          <a:p>
            <a:r>
              <a:rPr lang="en-US" sz="2000" dirty="0">
                <a:latin typeface="Avenir Next" panose="020B0503020202020204" pitchFamily="34" charset="0"/>
              </a:rPr>
              <a:t>Simple summary</a:t>
            </a:r>
          </a:p>
        </p:txBody>
      </p:sp>
      <p:sp>
        <p:nvSpPr>
          <p:cNvPr id="14" name="TextBox 13">
            <a:extLst>
              <a:ext uri="{FF2B5EF4-FFF2-40B4-BE49-F238E27FC236}">
                <a16:creationId xmlns:a16="http://schemas.microsoft.com/office/drawing/2014/main" id="{2B09116D-4EF2-FD45-A959-DDB40F87C665}"/>
              </a:ext>
            </a:extLst>
          </p:cNvPr>
          <p:cNvSpPr txBox="1"/>
          <p:nvPr/>
        </p:nvSpPr>
        <p:spPr>
          <a:xfrm>
            <a:off x="7673008" y="3481998"/>
            <a:ext cx="3776870" cy="400110"/>
          </a:xfrm>
          <a:prstGeom prst="rect">
            <a:avLst/>
          </a:prstGeom>
          <a:noFill/>
        </p:spPr>
        <p:txBody>
          <a:bodyPr wrap="square" rtlCol="0">
            <a:spAutoFit/>
          </a:bodyPr>
          <a:lstStyle/>
          <a:p>
            <a:pPr algn="r"/>
            <a:r>
              <a:rPr lang="en-US" sz="2000" dirty="0">
                <a:latin typeface="Avenir Next" panose="020B0503020202020204" pitchFamily="34" charset="0"/>
              </a:rPr>
              <a:t>Complex summary</a:t>
            </a:r>
          </a:p>
        </p:txBody>
      </p:sp>
    </p:spTree>
    <p:custDataLst>
      <p:tags r:id="rId1"/>
    </p:custDataLst>
    <p:extLst>
      <p:ext uri="{BB962C8B-B14F-4D97-AF65-F5344CB8AC3E}">
        <p14:creationId xmlns:p14="http://schemas.microsoft.com/office/powerpoint/2010/main" val="33120856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E42C92-20AA-5144-BEC4-3D5E55138975}"/>
              </a:ext>
            </a:extLst>
          </p:cNvPr>
          <p:cNvSpPr txBox="1"/>
          <p:nvPr/>
        </p:nvSpPr>
        <p:spPr>
          <a:xfrm>
            <a:off x="7673008" y="2010081"/>
            <a:ext cx="3776870" cy="1015663"/>
          </a:xfrm>
          <a:prstGeom prst="rect">
            <a:avLst/>
          </a:prstGeom>
          <a:noFill/>
        </p:spPr>
        <p:txBody>
          <a:bodyPr wrap="square" rtlCol="0">
            <a:spAutoFit/>
          </a:bodyPr>
          <a:lstStyle/>
          <a:p>
            <a:r>
              <a:rPr lang="en-US" sz="2000" dirty="0">
                <a:latin typeface="Avenir Next" panose="020B0503020202020204" pitchFamily="34" charset="0"/>
              </a:rPr>
              <a:t>Your summarization is itself too complex and difficult to understand.</a:t>
            </a:r>
          </a:p>
        </p:txBody>
      </p:sp>
      <p:sp>
        <p:nvSpPr>
          <p:cNvPr id="12" name="TextBox 11">
            <a:extLst>
              <a:ext uri="{FF2B5EF4-FFF2-40B4-BE49-F238E27FC236}">
                <a16:creationId xmlns:a16="http://schemas.microsoft.com/office/drawing/2014/main" id="{DE4F1B57-828A-6542-AD0F-F9FB30439B82}"/>
              </a:ext>
            </a:extLst>
          </p:cNvPr>
          <p:cNvSpPr txBox="1"/>
          <p:nvPr/>
        </p:nvSpPr>
        <p:spPr>
          <a:xfrm>
            <a:off x="940904" y="2517913"/>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302ED400-991B-3D4C-A5BF-AA93FBD518C5}"/>
              </a:ext>
            </a:extLst>
          </p:cNvPr>
          <p:cNvSpPr txBox="1"/>
          <p:nvPr/>
        </p:nvSpPr>
        <p:spPr>
          <a:xfrm>
            <a:off x="426480" y="380302"/>
            <a:ext cx="8584998" cy="830997"/>
          </a:xfrm>
          <a:prstGeom prst="rect">
            <a:avLst/>
          </a:prstGeom>
          <a:noFill/>
        </p:spPr>
        <p:txBody>
          <a:bodyPr wrap="square" rtlCol="0">
            <a:spAutoFit/>
          </a:bodyPr>
          <a:lstStyle/>
          <a:p>
            <a:r>
              <a:rPr lang="en-US" sz="2400" b="1" dirty="0">
                <a:latin typeface="Avenir Next" panose="020B0503020202020204" pitchFamily="34" charset="0"/>
              </a:rPr>
              <a:t>What can go wrong: </a:t>
            </a:r>
            <a:r>
              <a:rPr lang="en-US" sz="2400" dirty="0">
                <a:latin typeface="Avenir Next" panose="020B0503020202020204" pitchFamily="34" charset="0"/>
              </a:rPr>
              <a:t>Feature attribution / mimic models</a:t>
            </a:r>
          </a:p>
          <a:p>
            <a:endParaRPr lang="en-US" sz="2400" dirty="0">
              <a:latin typeface="Avenir Next" panose="020B0503020202020204" pitchFamily="34" charset="0"/>
            </a:endParaRPr>
          </a:p>
        </p:txBody>
      </p:sp>
      <p:sp>
        <p:nvSpPr>
          <p:cNvPr id="4" name="TextBox 3">
            <a:extLst>
              <a:ext uri="{FF2B5EF4-FFF2-40B4-BE49-F238E27FC236}">
                <a16:creationId xmlns:a16="http://schemas.microsoft.com/office/drawing/2014/main" id="{2238346E-5300-3E4C-AC07-C18B0E4EB98D}"/>
              </a:ext>
            </a:extLst>
          </p:cNvPr>
          <p:cNvSpPr txBox="1"/>
          <p:nvPr/>
        </p:nvSpPr>
        <p:spPr>
          <a:xfrm>
            <a:off x="3114261" y="1046922"/>
            <a:ext cx="184731" cy="369332"/>
          </a:xfrm>
          <a:prstGeom prst="rect">
            <a:avLst/>
          </a:prstGeom>
          <a:noFill/>
        </p:spPr>
        <p:txBody>
          <a:bodyPr wrap="none" rtlCol="0">
            <a:spAutoFit/>
          </a:bodyPr>
          <a:lstStyle/>
          <a:p>
            <a:endParaRPr lang="en-US" dirty="0"/>
          </a:p>
        </p:txBody>
      </p:sp>
      <p:cxnSp>
        <p:nvCxnSpPr>
          <p:cNvPr id="22" name="Straight Connector 21">
            <a:extLst>
              <a:ext uri="{FF2B5EF4-FFF2-40B4-BE49-F238E27FC236}">
                <a16:creationId xmlns:a16="http://schemas.microsoft.com/office/drawing/2014/main" id="{A1A5A70B-EE39-F849-8154-6F66162EDD15}"/>
              </a:ext>
            </a:extLst>
          </p:cNvPr>
          <p:cNvCxnSpPr>
            <a:cxnSpLocks/>
          </p:cNvCxnSpPr>
          <p:nvPr/>
        </p:nvCxnSpPr>
        <p:spPr>
          <a:xfrm>
            <a:off x="715617" y="3272443"/>
            <a:ext cx="10668000" cy="0"/>
          </a:xfrm>
          <a:prstGeom prst="line">
            <a:avLst/>
          </a:prstGeom>
          <a:ln w="50800">
            <a:solidFill>
              <a:schemeClr val="tx1"/>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EA01B14E-6026-A845-AA57-C789EA2A7FCC}"/>
              </a:ext>
            </a:extLst>
          </p:cNvPr>
          <p:cNvSpPr/>
          <p:nvPr/>
        </p:nvSpPr>
        <p:spPr>
          <a:xfrm>
            <a:off x="630683" y="1140852"/>
            <a:ext cx="4060587" cy="1938992"/>
          </a:xfrm>
          <a:prstGeom prst="rect">
            <a:avLst/>
          </a:prstGeom>
        </p:spPr>
        <p:txBody>
          <a:bodyPr wrap="square">
            <a:spAutoFit/>
          </a:bodyPr>
          <a:lstStyle/>
          <a:p>
            <a:r>
              <a:rPr lang="en-US" sz="2000" dirty="0">
                <a:latin typeface="Avenir Next" panose="020B0503020202020204" pitchFamily="34" charset="0"/>
              </a:rPr>
              <a:t>Your summarization of many counterfactuals hides too many details. </a:t>
            </a:r>
          </a:p>
          <a:p>
            <a:endParaRPr lang="en-US" sz="2000" dirty="0">
              <a:latin typeface="Avenir Next" panose="020B0503020202020204" pitchFamily="34" charset="0"/>
            </a:endParaRPr>
          </a:p>
          <a:p>
            <a:r>
              <a:rPr lang="en-US" sz="2000" dirty="0">
                <a:latin typeface="Avenir Next" panose="020B0503020202020204" pitchFamily="34" charset="0"/>
              </a:rPr>
              <a:t>You don’t summarize a good set of counterfactuals.</a:t>
            </a:r>
          </a:p>
        </p:txBody>
      </p:sp>
      <p:sp>
        <p:nvSpPr>
          <p:cNvPr id="13" name="TextBox 12">
            <a:extLst>
              <a:ext uri="{FF2B5EF4-FFF2-40B4-BE49-F238E27FC236}">
                <a16:creationId xmlns:a16="http://schemas.microsoft.com/office/drawing/2014/main" id="{FFB637CD-33D7-EB4B-A40A-345F377BC1AB}"/>
              </a:ext>
            </a:extLst>
          </p:cNvPr>
          <p:cNvSpPr txBox="1"/>
          <p:nvPr/>
        </p:nvSpPr>
        <p:spPr>
          <a:xfrm>
            <a:off x="630683" y="3561404"/>
            <a:ext cx="3776870" cy="400110"/>
          </a:xfrm>
          <a:prstGeom prst="rect">
            <a:avLst/>
          </a:prstGeom>
          <a:noFill/>
        </p:spPr>
        <p:txBody>
          <a:bodyPr wrap="square" rtlCol="0">
            <a:spAutoFit/>
          </a:bodyPr>
          <a:lstStyle/>
          <a:p>
            <a:r>
              <a:rPr lang="en-US" sz="2000" dirty="0">
                <a:latin typeface="Avenir Next" panose="020B0503020202020204" pitchFamily="34" charset="0"/>
              </a:rPr>
              <a:t>Simple summary</a:t>
            </a:r>
          </a:p>
        </p:txBody>
      </p:sp>
      <p:sp>
        <p:nvSpPr>
          <p:cNvPr id="14" name="TextBox 13">
            <a:extLst>
              <a:ext uri="{FF2B5EF4-FFF2-40B4-BE49-F238E27FC236}">
                <a16:creationId xmlns:a16="http://schemas.microsoft.com/office/drawing/2014/main" id="{2B09116D-4EF2-FD45-A959-DDB40F87C665}"/>
              </a:ext>
            </a:extLst>
          </p:cNvPr>
          <p:cNvSpPr txBox="1"/>
          <p:nvPr/>
        </p:nvSpPr>
        <p:spPr>
          <a:xfrm>
            <a:off x="7673008" y="3481998"/>
            <a:ext cx="3776870" cy="400110"/>
          </a:xfrm>
          <a:prstGeom prst="rect">
            <a:avLst/>
          </a:prstGeom>
          <a:noFill/>
        </p:spPr>
        <p:txBody>
          <a:bodyPr wrap="square" rtlCol="0">
            <a:spAutoFit/>
          </a:bodyPr>
          <a:lstStyle/>
          <a:p>
            <a:pPr algn="r"/>
            <a:r>
              <a:rPr lang="en-US" sz="2000" dirty="0">
                <a:latin typeface="Avenir Next" panose="020B0503020202020204" pitchFamily="34" charset="0"/>
              </a:rPr>
              <a:t>Complex summary</a:t>
            </a:r>
          </a:p>
        </p:txBody>
      </p:sp>
      <p:sp>
        <p:nvSpPr>
          <p:cNvPr id="8" name="Rectangle 7">
            <a:extLst>
              <a:ext uri="{FF2B5EF4-FFF2-40B4-BE49-F238E27FC236}">
                <a16:creationId xmlns:a16="http://schemas.microsoft.com/office/drawing/2014/main" id="{0CC2A835-ADE4-654B-BB26-51CCE8013C5B}"/>
              </a:ext>
            </a:extLst>
          </p:cNvPr>
          <p:cNvSpPr/>
          <p:nvPr/>
        </p:nvSpPr>
        <p:spPr>
          <a:xfrm>
            <a:off x="298174" y="257898"/>
            <a:ext cx="11595652" cy="6342204"/>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C5C6BCC6-91FA-8441-BB25-2E3AE9B0B478}"/>
              </a:ext>
            </a:extLst>
          </p:cNvPr>
          <p:cNvSpPr/>
          <p:nvPr/>
        </p:nvSpPr>
        <p:spPr>
          <a:xfrm>
            <a:off x="532497" y="2176804"/>
            <a:ext cx="4158772" cy="996968"/>
          </a:xfrm>
          <a:prstGeom prst="roundRect">
            <a:avLst/>
          </a:prstGeom>
          <a:solidFill>
            <a:srgbClr val="028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3A984A45-66AD-8B43-8D6F-EB10E2E95E98}"/>
              </a:ext>
            </a:extLst>
          </p:cNvPr>
          <p:cNvSpPr/>
          <p:nvPr/>
        </p:nvSpPr>
        <p:spPr>
          <a:xfrm>
            <a:off x="630682" y="2356168"/>
            <a:ext cx="4060587" cy="707886"/>
          </a:xfrm>
          <a:prstGeom prst="rect">
            <a:avLst/>
          </a:prstGeom>
        </p:spPr>
        <p:txBody>
          <a:bodyPr wrap="square">
            <a:spAutoFit/>
          </a:bodyPr>
          <a:lstStyle/>
          <a:p>
            <a:r>
              <a:rPr lang="en-US" sz="2000" dirty="0">
                <a:solidFill>
                  <a:schemeClr val="bg1"/>
                </a:solidFill>
                <a:latin typeface="Avenir Next" panose="020B0503020202020204" pitchFamily="34" charset="0"/>
              </a:rPr>
              <a:t>You don’t summarize a good set of counterfactuals.</a:t>
            </a:r>
          </a:p>
        </p:txBody>
      </p:sp>
    </p:spTree>
    <p:custDataLst>
      <p:tags r:id="rId1"/>
    </p:custDataLst>
    <p:extLst>
      <p:ext uri="{BB962C8B-B14F-4D97-AF65-F5344CB8AC3E}">
        <p14:creationId xmlns:p14="http://schemas.microsoft.com/office/powerpoint/2010/main" val="18408738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63">
            <a:extLst>
              <a:ext uri="{FF2B5EF4-FFF2-40B4-BE49-F238E27FC236}">
                <a16:creationId xmlns:a16="http://schemas.microsoft.com/office/drawing/2014/main" id="{DFE6DB9D-5071-F343-8C2A-01E39D7C7A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026" b="7707"/>
          <a:stretch>
            <a:fillRect/>
          </a:stretch>
        </p:blipFill>
        <p:spPr bwMode="auto">
          <a:xfrm>
            <a:off x="7048472" y="3760433"/>
            <a:ext cx="3021221" cy="197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2">
            <a:extLst>
              <a:ext uri="{FF2B5EF4-FFF2-40B4-BE49-F238E27FC236}">
                <a16:creationId xmlns:a16="http://schemas.microsoft.com/office/drawing/2014/main" id="{9ABB4EC1-E53D-8D43-A425-25E60B328D22}"/>
              </a:ext>
            </a:extLst>
          </p:cNvPr>
          <p:cNvSpPr txBox="1"/>
          <p:nvPr/>
        </p:nvSpPr>
        <p:spPr>
          <a:xfrm>
            <a:off x="7526031" y="4803820"/>
            <a:ext cx="1360758" cy="338554"/>
          </a:xfrm>
          <a:prstGeom prst="rect">
            <a:avLst/>
          </a:prstGeom>
          <a:noFill/>
        </p:spPr>
        <p:txBody>
          <a:bodyPr wrap="none" rtlCol="0">
            <a:spAutoFit/>
          </a:bodyPr>
          <a:lstStyle/>
          <a:p>
            <a:pPr algn="ctr"/>
            <a:r>
              <a:rPr lang="en-US" sz="1600" dirty="0">
                <a:solidFill>
                  <a:srgbClr val="50B748"/>
                </a:solidFill>
                <a:effectLst>
                  <a:outerShdw blurRad="50800" dir="5400000" algn="ctr" rotWithShape="0">
                    <a:schemeClr val="bg1"/>
                  </a:outerShdw>
                </a:effectLst>
                <a:latin typeface="Avenir Next" panose="020B0503020202020204" pitchFamily="34" charset="0"/>
              </a:rPr>
              <a:t>Low surprise</a:t>
            </a:r>
          </a:p>
        </p:txBody>
      </p:sp>
      <p:cxnSp>
        <p:nvCxnSpPr>
          <p:cNvPr id="37" name="Straight Connector 36">
            <a:extLst>
              <a:ext uri="{FF2B5EF4-FFF2-40B4-BE49-F238E27FC236}">
                <a16:creationId xmlns:a16="http://schemas.microsoft.com/office/drawing/2014/main" id="{6662ABB0-65A9-4045-A17A-27781D1B8EB8}"/>
              </a:ext>
            </a:extLst>
          </p:cNvPr>
          <p:cNvCxnSpPr>
            <a:cxnSpLocks/>
          </p:cNvCxnSpPr>
          <p:nvPr/>
        </p:nvCxnSpPr>
        <p:spPr>
          <a:xfrm flipH="1">
            <a:off x="7931720" y="4081539"/>
            <a:ext cx="549376" cy="82102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3445FB8C-1FC9-E94D-A6F1-805AFFB38E48}"/>
              </a:ext>
            </a:extLst>
          </p:cNvPr>
          <p:cNvSpPr txBox="1"/>
          <p:nvPr/>
        </p:nvSpPr>
        <p:spPr>
          <a:xfrm>
            <a:off x="6946608" y="4322775"/>
            <a:ext cx="1199367" cy="338554"/>
          </a:xfrm>
          <a:prstGeom prst="rect">
            <a:avLst/>
          </a:prstGeom>
          <a:noFill/>
        </p:spPr>
        <p:txBody>
          <a:bodyPr wrap="none" rtlCol="0">
            <a:spAutoFit/>
          </a:bodyPr>
          <a:lstStyle/>
          <a:p>
            <a:pPr algn="ctr"/>
            <a:r>
              <a:rPr lang="en-US" sz="1600" dirty="0">
                <a:solidFill>
                  <a:srgbClr val="FF0000"/>
                </a:solidFill>
                <a:effectLst>
                  <a:outerShdw blurRad="101600" dir="5400000" algn="ctr" rotWithShape="0">
                    <a:schemeClr val="bg1"/>
                  </a:outerShdw>
                </a:effectLst>
                <a:latin typeface="Avenir Next" panose="020B0503020202020204" pitchFamily="34" charset="0"/>
              </a:rPr>
              <a:t>High slope</a:t>
            </a:r>
          </a:p>
        </p:txBody>
      </p:sp>
      <p:cxnSp>
        <p:nvCxnSpPr>
          <p:cNvPr id="40" name="Straight Connector 39">
            <a:extLst>
              <a:ext uri="{FF2B5EF4-FFF2-40B4-BE49-F238E27FC236}">
                <a16:creationId xmlns:a16="http://schemas.microsoft.com/office/drawing/2014/main" id="{F86AD4F8-6BD7-4548-B14D-4B072EE9F3B9}"/>
              </a:ext>
            </a:extLst>
          </p:cNvPr>
          <p:cNvCxnSpPr>
            <a:cxnSpLocks/>
          </p:cNvCxnSpPr>
          <p:nvPr/>
        </p:nvCxnSpPr>
        <p:spPr>
          <a:xfrm>
            <a:off x="8211578" y="4492053"/>
            <a:ext cx="0" cy="230311"/>
          </a:xfrm>
          <a:prstGeom prst="line">
            <a:avLst/>
          </a:prstGeom>
          <a:ln w="38100">
            <a:solidFill>
              <a:srgbClr val="50B748"/>
            </a:solidFill>
            <a:headEnd type="ova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93C00D60-EA70-1B4C-AF38-4A72B6BF2FE6}"/>
              </a:ext>
            </a:extLst>
          </p:cNvPr>
          <p:cNvSpPr txBox="1"/>
          <p:nvPr/>
        </p:nvSpPr>
        <p:spPr>
          <a:xfrm>
            <a:off x="6670992" y="5928955"/>
            <a:ext cx="3620208" cy="692497"/>
          </a:xfrm>
          <a:prstGeom prst="rect">
            <a:avLst/>
          </a:prstGeom>
          <a:noFill/>
        </p:spPr>
        <p:txBody>
          <a:bodyPr wrap="square" lIns="68580" tIns="34290" rIns="68580" bIns="34290" rtlCol="0" anchor="t">
            <a:spAutoFit/>
          </a:bodyPr>
          <a:lstStyle/>
          <a:p>
            <a:pPr algn="ctr"/>
            <a:r>
              <a:rPr lang="en-US" sz="1350" dirty="0">
                <a:latin typeface="Avenir Next" panose="020B0503020202020204" pitchFamily="34" charset="0"/>
              </a:rPr>
              <a:t>High actionability importance</a:t>
            </a:r>
          </a:p>
          <a:p>
            <a:pPr algn="ctr"/>
            <a:endParaRPr lang="en-US" sz="1350" dirty="0">
              <a:latin typeface="Avenir Next" panose="020B0503020202020204" pitchFamily="34" charset="0"/>
            </a:endParaRPr>
          </a:p>
          <a:p>
            <a:pPr algn="ctr"/>
            <a:r>
              <a:rPr lang="en-US" sz="1350" dirty="0">
                <a:latin typeface="Avenir Next" panose="020B0503020202020204" pitchFamily="34" charset="0"/>
              </a:rPr>
              <a:t>(a poor reason code, but good action code)</a:t>
            </a:r>
          </a:p>
        </p:txBody>
      </p:sp>
      <p:sp>
        <p:nvSpPr>
          <p:cNvPr id="8" name="TextBox 7">
            <a:extLst>
              <a:ext uri="{FF2B5EF4-FFF2-40B4-BE49-F238E27FC236}">
                <a16:creationId xmlns:a16="http://schemas.microsoft.com/office/drawing/2014/main" id="{B7584424-5DB0-9846-9A99-42C20F79BF19}"/>
              </a:ext>
            </a:extLst>
          </p:cNvPr>
          <p:cNvSpPr txBox="1"/>
          <p:nvPr/>
        </p:nvSpPr>
        <p:spPr>
          <a:xfrm>
            <a:off x="1876779" y="5999792"/>
            <a:ext cx="3620208" cy="692497"/>
          </a:xfrm>
          <a:prstGeom prst="rect">
            <a:avLst/>
          </a:prstGeom>
          <a:noFill/>
        </p:spPr>
        <p:txBody>
          <a:bodyPr wrap="square" lIns="68580" tIns="34290" rIns="68580" bIns="34290" rtlCol="0" anchor="t">
            <a:spAutoFit/>
          </a:bodyPr>
          <a:lstStyle/>
          <a:p>
            <a:pPr algn="ctr"/>
            <a:r>
              <a:rPr lang="en-US" sz="1350" dirty="0">
                <a:latin typeface="Avenir Next" panose="020B0503020202020204" pitchFamily="34" charset="0"/>
              </a:rPr>
              <a:t>High information importance</a:t>
            </a:r>
          </a:p>
          <a:p>
            <a:pPr algn="ctr"/>
            <a:endParaRPr lang="en-US" sz="1350" dirty="0">
              <a:latin typeface="Avenir Next" panose="020B0503020202020204" pitchFamily="34" charset="0"/>
            </a:endParaRPr>
          </a:p>
          <a:p>
            <a:pPr algn="ctr"/>
            <a:r>
              <a:rPr lang="en-US" sz="1350" dirty="0">
                <a:latin typeface="Avenir Next" panose="020B0503020202020204" pitchFamily="34" charset="0"/>
              </a:rPr>
              <a:t>(a good reason code, but poor action code)</a:t>
            </a:r>
          </a:p>
        </p:txBody>
      </p:sp>
      <p:pic>
        <p:nvPicPr>
          <p:cNvPr id="11" name="Picture 63">
            <a:extLst>
              <a:ext uri="{FF2B5EF4-FFF2-40B4-BE49-F238E27FC236}">
                <a16:creationId xmlns:a16="http://schemas.microsoft.com/office/drawing/2014/main" id="{B5E91F98-5FD2-8A4E-9254-5AB2315F5B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026" b="7707"/>
          <a:stretch>
            <a:fillRect/>
          </a:stretch>
        </p:blipFill>
        <p:spPr bwMode="auto">
          <a:xfrm>
            <a:off x="2075511" y="3779108"/>
            <a:ext cx="3021221" cy="197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Straight Connector 16">
            <a:extLst>
              <a:ext uri="{FF2B5EF4-FFF2-40B4-BE49-F238E27FC236}">
                <a16:creationId xmlns:a16="http://schemas.microsoft.com/office/drawing/2014/main" id="{76BBBB61-5858-C245-A40E-702644113200}"/>
              </a:ext>
            </a:extLst>
          </p:cNvPr>
          <p:cNvCxnSpPr>
            <a:cxnSpLocks/>
          </p:cNvCxnSpPr>
          <p:nvPr/>
        </p:nvCxnSpPr>
        <p:spPr>
          <a:xfrm flipH="1">
            <a:off x="3686883" y="3928176"/>
            <a:ext cx="129684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84D0F98-2B9B-B54C-A17B-E279A36E0180}"/>
              </a:ext>
            </a:extLst>
          </p:cNvPr>
          <p:cNvSpPr txBox="1"/>
          <p:nvPr/>
        </p:nvSpPr>
        <p:spPr>
          <a:xfrm>
            <a:off x="1678562" y="1512426"/>
            <a:ext cx="7636850" cy="1754326"/>
          </a:xfrm>
          <a:prstGeom prst="rect">
            <a:avLst/>
          </a:prstGeom>
          <a:noFill/>
        </p:spPr>
        <p:txBody>
          <a:bodyPr wrap="square" rtlCol="0">
            <a:spAutoFit/>
          </a:bodyPr>
          <a:lstStyle/>
          <a:p>
            <a:r>
              <a:rPr lang="en-US" dirty="0">
                <a:latin typeface="Avenir Next" panose="020B0503020202020204" pitchFamily="34" charset="0"/>
              </a:rPr>
              <a:t>Because:</a:t>
            </a:r>
          </a:p>
          <a:p>
            <a:endParaRPr lang="en-US" dirty="0">
              <a:latin typeface="Avenir Next" panose="020B0503020202020204" pitchFamily="34" charset="0"/>
            </a:endParaRPr>
          </a:p>
          <a:p>
            <a:pPr marL="342900" indent="-342900">
              <a:buAutoNum type="arabicPeriod"/>
            </a:pPr>
            <a:r>
              <a:rPr lang="en-US" dirty="0">
                <a:latin typeface="Avenir Next" panose="020B0503020202020204" pitchFamily="34" charset="0"/>
              </a:rPr>
              <a:t>Some features are hard to change.</a:t>
            </a:r>
          </a:p>
          <a:p>
            <a:pPr marL="342900" indent="-342900">
              <a:buAutoNum type="arabicPeriod"/>
            </a:pPr>
            <a:endParaRPr lang="en-US" dirty="0">
              <a:latin typeface="Avenir Next" panose="020B0503020202020204" pitchFamily="34" charset="0"/>
            </a:endParaRPr>
          </a:p>
          <a:p>
            <a:pPr marL="342900" indent="-342900">
              <a:buAutoNum type="arabicPeriod"/>
            </a:pPr>
            <a:r>
              <a:rPr lang="en-US" dirty="0">
                <a:latin typeface="Avenir Next" panose="020B0503020202020204" pitchFamily="34" charset="0"/>
              </a:rPr>
              <a:t>The math to identify the top reasons is different than the math to identify the best actions.</a:t>
            </a:r>
          </a:p>
        </p:txBody>
      </p:sp>
      <p:sp>
        <p:nvSpPr>
          <p:cNvPr id="28" name="Title 1">
            <a:extLst>
              <a:ext uri="{FF2B5EF4-FFF2-40B4-BE49-F238E27FC236}">
                <a16:creationId xmlns:a16="http://schemas.microsoft.com/office/drawing/2014/main" id="{79353D8A-EB5F-5440-AC86-60D7D51A1C97}"/>
              </a:ext>
            </a:extLst>
          </p:cNvPr>
          <p:cNvSpPr>
            <a:spLocks noGrp="1"/>
          </p:cNvSpPr>
          <p:nvPr>
            <p:ph type="title"/>
          </p:nvPr>
        </p:nvSpPr>
        <p:spPr>
          <a:xfrm>
            <a:off x="787675" y="316855"/>
            <a:ext cx="10866783" cy="914400"/>
          </a:xfrm>
        </p:spPr>
        <p:txBody>
          <a:bodyPr>
            <a:normAutofit fontScale="90000"/>
          </a:bodyPr>
          <a:lstStyle/>
          <a:p>
            <a:r>
              <a:rPr lang="en-US" dirty="0"/>
              <a:t>good “reason codes”   ≠   good “action codes”</a:t>
            </a:r>
          </a:p>
        </p:txBody>
      </p:sp>
      <p:sp>
        <p:nvSpPr>
          <p:cNvPr id="23" name="TextBox 22">
            <a:extLst>
              <a:ext uri="{FF2B5EF4-FFF2-40B4-BE49-F238E27FC236}">
                <a16:creationId xmlns:a16="http://schemas.microsoft.com/office/drawing/2014/main" id="{C5E48649-A468-E64E-8B2E-6FA405307DEF}"/>
              </a:ext>
            </a:extLst>
          </p:cNvPr>
          <p:cNvSpPr txBox="1"/>
          <p:nvPr/>
        </p:nvSpPr>
        <p:spPr>
          <a:xfrm>
            <a:off x="3731471" y="4803820"/>
            <a:ext cx="1431803" cy="338554"/>
          </a:xfrm>
          <a:prstGeom prst="rect">
            <a:avLst/>
          </a:prstGeom>
          <a:noFill/>
        </p:spPr>
        <p:txBody>
          <a:bodyPr wrap="none" rtlCol="0">
            <a:spAutoFit/>
          </a:bodyPr>
          <a:lstStyle/>
          <a:p>
            <a:pPr algn="ctr"/>
            <a:r>
              <a:rPr lang="en-US" sz="1600" dirty="0">
                <a:solidFill>
                  <a:srgbClr val="50B748"/>
                </a:solidFill>
                <a:latin typeface="Avenir Next" panose="020B0503020202020204" pitchFamily="34" charset="0"/>
              </a:rPr>
              <a:t>High surprise</a:t>
            </a:r>
          </a:p>
        </p:txBody>
      </p:sp>
      <p:sp>
        <p:nvSpPr>
          <p:cNvPr id="34" name="TextBox 33">
            <a:extLst>
              <a:ext uri="{FF2B5EF4-FFF2-40B4-BE49-F238E27FC236}">
                <a16:creationId xmlns:a16="http://schemas.microsoft.com/office/drawing/2014/main" id="{845BD082-F598-394F-ADD6-CBBE46079F35}"/>
              </a:ext>
            </a:extLst>
          </p:cNvPr>
          <p:cNvSpPr txBox="1"/>
          <p:nvPr/>
        </p:nvSpPr>
        <p:spPr>
          <a:xfrm>
            <a:off x="5092746" y="3766682"/>
            <a:ext cx="1128321" cy="338554"/>
          </a:xfrm>
          <a:prstGeom prst="rect">
            <a:avLst/>
          </a:prstGeom>
          <a:noFill/>
        </p:spPr>
        <p:txBody>
          <a:bodyPr wrap="none" rtlCol="0">
            <a:spAutoFit/>
          </a:bodyPr>
          <a:lstStyle/>
          <a:p>
            <a:pPr algn="ctr"/>
            <a:r>
              <a:rPr lang="en-US" sz="1600" dirty="0">
                <a:solidFill>
                  <a:srgbClr val="FF0000"/>
                </a:solidFill>
                <a:latin typeface="Avenir Next" panose="020B0503020202020204" pitchFamily="34" charset="0"/>
              </a:rPr>
              <a:t>Low slope</a:t>
            </a:r>
          </a:p>
        </p:txBody>
      </p:sp>
      <p:cxnSp>
        <p:nvCxnSpPr>
          <p:cNvPr id="4" name="Straight Connector 3">
            <a:extLst>
              <a:ext uri="{FF2B5EF4-FFF2-40B4-BE49-F238E27FC236}">
                <a16:creationId xmlns:a16="http://schemas.microsoft.com/office/drawing/2014/main" id="{34E07F28-4BED-9E4B-9EE6-399FE8F719C8}"/>
              </a:ext>
            </a:extLst>
          </p:cNvPr>
          <p:cNvCxnSpPr>
            <a:cxnSpLocks/>
          </p:cNvCxnSpPr>
          <p:nvPr/>
        </p:nvCxnSpPr>
        <p:spPr>
          <a:xfrm>
            <a:off x="4389883" y="3928177"/>
            <a:ext cx="1" cy="821649"/>
          </a:xfrm>
          <a:prstGeom prst="line">
            <a:avLst/>
          </a:prstGeom>
          <a:ln w="38100">
            <a:solidFill>
              <a:srgbClr val="50B748"/>
            </a:solidFill>
            <a:head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7124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9" grpId="0"/>
      <p:bldP spid="42" grpId="0"/>
      <p:bldP spid="8" grpId="0"/>
      <p:bldP spid="23" grpId="0"/>
      <p:bldP spid="3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E42C92-20AA-5144-BEC4-3D5E55138975}"/>
              </a:ext>
            </a:extLst>
          </p:cNvPr>
          <p:cNvSpPr txBox="1"/>
          <p:nvPr/>
        </p:nvSpPr>
        <p:spPr>
          <a:xfrm>
            <a:off x="7673008" y="2010081"/>
            <a:ext cx="3776870" cy="1015663"/>
          </a:xfrm>
          <a:prstGeom prst="rect">
            <a:avLst/>
          </a:prstGeom>
          <a:noFill/>
        </p:spPr>
        <p:txBody>
          <a:bodyPr wrap="square" rtlCol="0">
            <a:spAutoFit/>
          </a:bodyPr>
          <a:lstStyle/>
          <a:p>
            <a:r>
              <a:rPr lang="en-US" sz="2000" dirty="0">
                <a:latin typeface="Avenir Next" panose="020B0503020202020204" pitchFamily="34" charset="0"/>
              </a:rPr>
              <a:t>Your summarization is itself too complex and difficult to understand.</a:t>
            </a:r>
          </a:p>
        </p:txBody>
      </p:sp>
      <p:sp>
        <p:nvSpPr>
          <p:cNvPr id="12" name="TextBox 11">
            <a:extLst>
              <a:ext uri="{FF2B5EF4-FFF2-40B4-BE49-F238E27FC236}">
                <a16:creationId xmlns:a16="http://schemas.microsoft.com/office/drawing/2014/main" id="{DE4F1B57-828A-6542-AD0F-F9FB30439B82}"/>
              </a:ext>
            </a:extLst>
          </p:cNvPr>
          <p:cNvSpPr txBox="1"/>
          <p:nvPr/>
        </p:nvSpPr>
        <p:spPr>
          <a:xfrm>
            <a:off x="940904" y="2517913"/>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302ED400-991B-3D4C-A5BF-AA93FBD518C5}"/>
              </a:ext>
            </a:extLst>
          </p:cNvPr>
          <p:cNvSpPr txBox="1"/>
          <p:nvPr/>
        </p:nvSpPr>
        <p:spPr>
          <a:xfrm>
            <a:off x="426480" y="380302"/>
            <a:ext cx="8584998" cy="830997"/>
          </a:xfrm>
          <a:prstGeom prst="rect">
            <a:avLst/>
          </a:prstGeom>
          <a:noFill/>
        </p:spPr>
        <p:txBody>
          <a:bodyPr wrap="square" rtlCol="0">
            <a:spAutoFit/>
          </a:bodyPr>
          <a:lstStyle/>
          <a:p>
            <a:r>
              <a:rPr lang="en-US" sz="2400" b="1" dirty="0">
                <a:latin typeface="Avenir Next" panose="020B0503020202020204" pitchFamily="34" charset="0"/>
              </a:rPr>
              <a:t>What can go wrong: </a:t>
            </a:r>
            <a:r>
              <a:rPr lang="en-US" sz="2400" dirty="0">
                <a:latin typeface="Avenir Next" panose="020B0503020202020204" pitchFamily="34" charset="0"/>
              </a:rPr>
              <a:t>Feature attribution / mimic models</a:t>
            </a:r>
          </a:p>
          <a:p>
            <a:endParaRPr lang="en-US" sz="2400" dirty="0">
              <a:latin typeface="Avenir Next" panose="020B0503020202020204" pitchFamily="34" charset="0"/>
            </a:endParaRPr>
          </a:p>
        </p:txBody>
      </p:sp>
      <p:sp>
        <p:nvSpPr>
          <p:cNvPr id="4" name="TextBox 3">
            <a:extLst>
              <a:ext uri="{FF2B5EF4-FFF2-40B4-BE49-F238E27FC236}">
                <a16:creationId xmlns:a16="http://schemas.microsoft.com/office/drawing/2014/main" id="{2238346E-5300-3E4C-AC07-C18B0E4EB98D}"/>
              </a:ext>
            </a:extLst>
          </p:cNvPr>
          <p:cNvSpPr txBox="1"/>
          <p:nvPr/>
        </p:nvSpPr>
        <p:spPr>
          <a:xfrm>
            <a:off x="3114261" y="1046922"/>
            <a:ext cx="184731" cy="369332"/>
          </a:xfrm>
          <a:prstGeom prst="rect">
            <a:avLst/>
          </a:prstGeom>
          <a:noFill/>
        </p:spPr>
        <p:txBody>
          <a:bodyPr wrap="none" rtlCol="0">
            <a:spAutoFit/>
          </a:bodyPr>
          <a:lstStyle/>
          <a:p>
            <a:endParaRPr lang="en-US" dirty="0"/>
          </a:p>
        </p:txBody>
      </p:sp>
      <p:cxnSp>
        <p:nvCxnSpPr>
          <p:cNvPr id="22" name="Straight Connector 21">
            <a:extLst>
              <a:ext uri="{FF2B5EF4-FFF2-40B4-BE49-F238E27FC236}">
                <a16:creationId xmlns:a16="http://schemas.microsoft.com/office/drawing/2014/main" id="{A1A5A70B-EE39-F849-8154-6F66162EDD15}"/>
              </a:ext>
            </a:extLst>
          </p:cNvPr>
          <p:cNvCxnSpPr>
            <a:cxnSpLocks/>
          </p:cNvCxnSpPr>
          <p:nvPr/>
        </p:nvCxnSpPr>
        <p:spPr>
          <a:xfrm>
            <a:off x="715617" y="3272443"/>
            <a:ext cx="10668000" cy="0"/>
          </a:xfrm>
          <a:prstGeom prst="line">
            <a:avLst/>
          </a:prstGeom>
          <a:ln w="50800">
            <a:solidFill>
              <a:schemeClr val="tx1"/>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EA01B14E-6026-A845-AA57-C789EA2A7FCC}"/>
              </a:ext>
            </a:extLst>
          </p:cNvPr>
          <p:cNvSpPr/>
          <p:nvPr/>
        </p:nvSpPr>
        <p:spPr>
          <a:xfrm>
            <a:off x="630683" y="1140852"/>
            <a:ext cx="4060587" cy="1938992"/>
          </a:xfrm>
          <a:prstGeom prst="rect">
            <a:avLst/>
          </a:prstGeom>
        </p:spPr>
        <p:txBody>
          <a:bodyPr wrap="square">
            <a:spAutoFit/>
          </a:bodyPr>
          <a:lstStyle/>
          <a:p>
            <a:r>
              <a:rPr lang="en-US" sz="2000" dirty="0">
                <a:latin typeface="Avenir Next" panose="020B0503020202020204" pitchFamily="34" charset="0"/>
              </a:rPr>
              <a:t>Your summarization of many counterfactuals hides too many details. </a:t>
            </a:r>
          </a:p>
          <a:p>
            <a:endParaRPr lang="en-US" sz="2000" dirty="0">
              <a:latin typeface="Avenir Next" panose="020B0503020202020204" pitchFamily="34" charset="0"/>
            </a:endParaRPr>
          </a:p>
          <a:p>
            <a:r>
              <a:rPr lang="en-US" sz="2000" dirty="0">
                <a:latin typeface="Avenir Next" panose="020B0503020202020204" pitchFamily="34" charset="0"/>
              </a:rPr>
              <a:t>You don’t summarize a good set of counterfactuals.</a:t>
            </a:r>
          </a:p>
        </p:txBody>
      </p:sp>
      <p:sp>
        <p:nvSpPr>
          <p:cNvPr id="13" name="TextBox 12">
            <a:extLst>
              <a:ext uri="{FF2B5EF4-FFF2-40B4-BE49-F238E27FC236}">
                <a16:creationId xmlns:a16="http://schemas.microsoft.com/office/drawing/2014/main" id="{FFB637CD-33D7-EB4B-A40A-345F377BC1AB}"/>
              </a:ext>
            </a:extLst>
          </p:cNvPr>
          <p:cNvSpPr txBox="1"/>
          <p:nvPr/>
        </p:nvSpPr>
        <p:spPr>
          <a:xfrm>
            <a:off x="630683" y="3561404"/>
            <a:ext cx="3776870" cy="400110"/>
          </a:xfrm>
          <a:prstGeom prst="rect">
            <a:avLst/>
          </a:prstGeom>
          <a:noFill/>
        </p:spPr>
        <p:txBody>
          <a:bodyPr wrap="square" rtlCol="0">
            <a:spAutoFit/>
          </a:bodyPr>
          <a:lstStyle/>
          <a:p>
            <a:r>
              <a:rPr lang="en-US" sz="2000" dirty="0">
                <a:latin typeface="Avenir Next" panose="020B0503020202020204" pitchFamily="34" charset="0"/>
              </a:rPr>
              <a:t>Simple summary</a:t>
            </a:r>
          </a:p>
        </p:txBody>
      </p:sp>
      <p:sp>
        <p:nvSpPr>
          <p:cNvPr id="14" name="TextBox 13">
            <a:extLst>
              <a:ext uri="{FF2B5EF4-FFF2-40B4-BE49-F238E27FC236}">
                <a16:creationId xmlns:a16="http://schemas.microsoft.com/office/drawing/2014/main" id="{2B09116D-4EF2-FD45-A959-DDB40F87C665}"/>
              </a:ext>
            </a:extLst>
          </p:cNvPr>
          <p:cNvSpPr txBox="1"/>
          <p:nvPr/>
        </p:nvSpPr>
        <p:spPr>
          <a:xfrm>
            <a:off x="7673008" y="3481998"/>
            <a:ext cx="3776870" cy="400110"/>
          </a:xfrm>
          <a:prstGeom prst="rect">
            <a:avLst/>
          </a:prstGeom>
          <a:noFill/>
        </p:spPr>
        <p:txBody>
          <a:bodyPr wrap="square" rtlCol="0">
            <a:spAutoFit/>
          </a:bodyPr>
          <a:lstStyle/>
          <a:p>
            <a:pPr algn="r"/>
            <a:r>
              <a:rPr lang="en-US" sz="2000" dirty="0">
                <a:latin typeface="Avenir Next" panose="020B0503020202020204" pitchFamily="34" charset="0"/>
              </a:rPr>
              <a:t>Complex summary</a:t>
            </a:r>
          </a:p>
        </p:txBody>
      </p:sp>
      <p:sp>
        <p:nvSpPr>
          <p:cNvPr id="8" name="Rectangle 7">
            <a:extLst>
              <a:ext uri="{FF2B5EF4-FFF2-40B4-BE49-F238E27FC236}">
                <a16:creationId xmlns:a16="http://schemas.microsoft.com/office/drawing/2014/main" id="{0CC2A835-ADE4-654B-BB26-51CCE8013C5B}"/>
              </a:ext>
            </a:extLst>
          </p:cNvPr>
          <p:cNvSpPr/>
          <p:nvPr/>
        </p:nvSpPr>
        <p:spPr>
          <a:xfrm>
            <a:off x="318052" y="205781"/>
            <a:ext cx="11595652" cy="6342204"/>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C5C6BCC6-91FA-8441-BB25-2E3AE9B0B478}"/>
              </a:ext>
            </a:extLst>
          </p:cNvPr>
          <p:cNvSpPr/>
          <p:nvPr/>
        </p:nvSpPr>
        <p:spPr>
          <a:xfrm>
            <a:off x="439732" y="970340"/>
            <a:ext cx="4158772" cy="1280700"/>
          </a:xfrm>
          <a:prstGeom prst="roundRect">
            <a:avLst/>
          </a:prstGeom>
          <a:solidFill>
            <a:srgbClr val="028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3A984A45-66AD-8B43-8D6F-EB10E2E95E98}"/>
              </a:ext>
            </a:extLst>
          </p:cNvPr>
          <p:cNvSpPr/>
          <p:nvPr/>
        </p:nvSpPr>
        <p:spPr>
          <a:xfrm>
            <a:off x="630682" y="1140852"/>
            <a:ext cx="4060587" cy="1015663"/>
          </a:xfrm>
          <a:prstGeom prst="rect">
            <a:avLst/>
          </a:prstGeom>
        </p:spPr>
        <p:txBody>
          <a:bodyPr wrap="square">
            <a:spAutoFit/>
          </a:bodyPr>
          <a:lstStyle/>
          <a:p>
            <a:r>
              <a:rPr lang="en-US" sz="2000" dirty="0">
                <a:solidFill>
                  <a:schemeClr val="bg1"/>
                </a:solidFill>
                <a:latin typeface="Avenir Next" panose="020B0503020202020204" pitchFamily="34" charset="0"/>
              </a:rPr>
              <a:t>Your summarization of many counterfactuals hides too many details. </a:t>
            </a:r>
          </a:p>
        </p:txBody>
      </p:sp>
    </p:spTree>
    <p:custDataLst>
      <p:tags r:id="rId1"/>
    </p:custDataLst>
    <p:extLst>
      <p:ext uri="{BB962C8B-B14F-4D97-AF65-F5344CB8AC3E}">
        <p14:creationId xmlns:p14="http://schemas.microsoft.com/office/powerpoint/2010/main" val="7273711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t="2999" b="59885"/>
          <a:stretch/>
        </p:blipFill>
        <p:spPr>
          <a:xfrm>
            <a:off x="-1767137" y="1534727"/>
            <a:ext cx="15943249" cy="5114105"/>
          </a:xfrm>
          <a:prstGeom prst="rect">
            <a:avLst/>
          </a:prstGeom>
        </p:spPr>
      </p:pic>
      <p:sp>
        <p:nvSpPr>
          <p:cNvPr id="8" name="Rectangle 7">
            <a:extLst>
              <a:ext uri="{FF2B5EF4-FFF2-40B4-BE49-F238E27FC236}">
                <a16:creationId xmlns:a16="http://schemas.microsoft.com/office/drawing/2014/main" id="{1AF0AD40-3B3B-2F42-9AA2-C989E87C1752}"/>
              </a:ext>
            </a:extLst>
          </p:cNvPr>
          <p:cNvSpPr/>
          <p:nvPr/>
        </p:nvSpPr>
        <p:spPr>
          <a:xfrm>
            <a:off x="428276" y="1534727"/>
            <a:ext cx="819847" cy="66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C46185E-1287-B84C-B67C-EB573B0617B2}"/>
              </a:ext>
            </a:extLst>
          </p:cNvPr>
          <p:cNvSpPr/>
          <p:nvPr/>
        </p:nvSpPr>
        <p:spPr>
          <a:xfrm>
            <a:off x="160653" y="1796852"/>
            <a:ext cx="10415182" cy="40460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FA86669-BF40-B349-B67C-9E46333B70EC}"/>
              </a:ext>
            </a:extLst>
          </p:cNvPr>
          <p:cNvSpPr/>
          <p:nvPr/>
        </p:nvSpPr>
        <p:spPr>
          <a:xfrm>
            <a:off x="10575835" y="1796853"/>
            <a:ext cx="905359" cy="44508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A8A9644-4FCD-D145-9590-DCAD5237551C}"/>
              </a:ext>
            </a:extLst>
          </p:cNvPr>
          <p:cNvSpPr/>
          <p:nvPr/>
        </p:nvSpPr>
        <p:spPr>
          <a:xfrm>
            <a:off x="5935851" y="1534728"/>
            <a:ext cx="4639984" cy="5114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2E37C7DA-7780-8241-81B5-D3A2993C5607}"/>
              </a:ext>
            </a:extLst>
          </p:cNvPr>
          <p:cNvSpPr>
            <a:spLocks noGrp="1"/>
          </p:cNvSpPr>
          <p:nvPr>
            <p:ph type="title"/>
          </p:nvPr>
        </p:nvSpPr>
        <p:spPr/>
        <p:txBody>
          <a:bodyPr/>
          <a:lstStyle/>
          <a:p>
            <a:r>
              <a:rPr lang="en-US" dirty="0"/>
              <a:t>Mortality risk model</a:t>
            </a:r>
          </a:p>
        </p:txBody>
      </p:sp>
    </p:spTree>
    <p:extLst>
      <p:ext uri="{BB962C8B-B14F-4D97-AF65-F5344CB8AC3E}">
        <p14:creationId xmlns:p14="http://schemas.microsoft.com/office/powerpoint/2010/main" val="10826838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9FDBA95-00CF-E748-94E8-A2788EAD9FF1}"/>
              </a:ext>
            </a:extLst>
          </p:cNvPr>
          <p:cNvSpPr/>
          <p:nvPr/>
        </p:nvSpPr>
        <p:spPr>
          <a:xfrm>
            <a:off x="3796983" y="2687503"/>
            <a:ext cx="2779625" cy="11554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latin typeface="Andale Mono" panose="020B0509000000000004" pitchFamily="49" charset="0"/>
              </a:rPr>
              <a:t>model</a:t>
            </a:r>
          </a:p>
        </p:txBody>
      </p:sp>
      <p:cxnSp>
        <p:nvCxnSpPr>
          <p:cNvPr id="30" name="Straight Connector 29">
            <a:extLst>
              <a:ext uri="{FF2B5EF4-FFF2-40B4-BE49-F238E27FC236}">
                <a16:creationId xmlns:a16="http://schemas.microsoft.com/office/drawing/2014/main" id="{76ABD531-F74E-7E41-AF86-AD7B1D64BBF8}"/>
              </a:ext>
            </a:extLst>
          </p:cNvPr>
          <p:cNvCxnSpPr>
            <a:cxnSpLocks/>
          </p:cNvCxnSpPr>
          <p:nvPr/>
        </p:nvCxnSpPr>
        <p:spPr>
          <a:xfrm>
            <a:off x="3064608" y="3272443"/>
            <a:ext cx="74378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61988196-3620-234E-969E-3A2ED14068E4}"/>
              </a:ext>
            </a:extLst>
          </p:cNvPr>
          <p:cNvCxnSpPr>
            <a:cxnSpLocks/>
          </p:cNvCxnSpPr>
          <p:nvPr/>
        </p:nvCxnSpPr>
        <p:spPr>
          <a:xfrm>
            <a:off x="6588020" y="3272442"/>
            <a:ext cx="46464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D32CE2C4-0A08-2446-B646-C03D3293D725}"/>
              </a:ext>
            </a:extLst>
          </p:cNvPr>
          <p:cNvSpPr txBox="1">
            <a:spLocks noChangeArrowheads="1"/>
          </p:cNvSpPr>
          <p:nvPr/>
        </p:nvSpPr>
        <p:spPr bwMode="auto">
          <a:xfrm>
            <a:off x="6475383" y="1851305"/>
            <a:ext cx="16105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solidFill>
                  <a:schemeClr val="tx1">
                    <a:lumMod val="50000"/>
                    <a:lumOff val="50000"/>
                  </a:schemeClr>
                </a:solidFill>
                <a:latin typeface="Avenir Next" panose="020B0503020202020204" pitchFamily="34" charset="0"/>
              </a:rPr>
              <a:t>Predicted risk</a:t>
            </a:r>
          </a:p>
          <a:p>
            <a:pPr algn="ctr" eaLnBrk="1" hangingPunct="1"/>
            <a:r>
              <a:rPr lang="en-US" altLang="en-US" dirty="0">
                <a:solidFill>
                  <a:schemeClr val="tx1">
                    <a:lumMod val="50000"/>
                    <a:lumOff val="50000"/>
                  </a:schemeClr>
                </a:solidFill>
                <a:latin typeface="Avenir Next" panose="020B0503020202020204" pitchFamily="34" charset="0"/>
              </a:rPr>
              <a:t>of default</a:t>
            </a:r>
          </a:p>
        </p:txBody>
      </p:sp>
      <mc:AlternateContent xmlns:mc="http://schemas.openxmlformats.org/markup-compatibility/2006">
        <mc:Choice xmlns:a14="http://schemas.microsoft.com/office/drawing/2010/main" Requires="a14">
          <p:sp>
            <p:nvSpPr>
              <p:cNvPr id="4098" name="TextBox 4097">
                <a:extLst>
                  <a:ext uri="{FF2B5EF4-FFF2-40B4-BE49-F238E27FC236}">
                    <a16:creationId xmlns:a16="http://schemas.microsoft.com/office/drawing/2014/main" id="{504CA230-426F-DA4F-B56C-58290D24706B}"/>
                  </a:ext>
                </a:extLst>
              </p:cNvPr>
              <p:cNvSpPr txBox="1"/>
              <p:nvPr/>
            </p:nvSpPr>
            <p:spPr>
              <a:xfrm>
                <a:off x="2699521" y="2087544"/>
                <a:ext cx="241733"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𝑥</m:t>
                      </m:r>
                    </m:oMath>
                  </m:oMathPara>
                </a14:m>
                <a:endParaRPr lang="en-US" sz="2400" dirty="0"/>
              </a:p>
            </p:txBody>
          </p:sp>
        </mc:Choice>
        <mc:Fallback>
          <p:sp>
            <p:nvSpPr>
              <p:cNvPr id="4098" name="TextBox 4097">
                <a:extLst>
                  <a:ext uri="{FF2B5EF4-FFF2-40B4-BE49-F238E27FC236}">
                    <a16:creationId xmlns:a16="http://schemas.microsoft.com/office/drawing/2014/main" id="{504CA230-426F-DA4F-B56C-58290D24706B}"/>
                  </a:ext>
                </a:extLst>
              </p:cNvPr>
              <p:cNvSpPr txBox="1">
                <a:spLocks noRot="1" noChangeAspect="1" noMove="1" noResize="1" noEditPoints="1" noAdjustHandles="1" noChangeArrowheads="1" noChangeShapeType="1" noTextEdit="1"/>
              </p:cNvSpPr>
              <p:nvPr/>
            </p:nvSpPr>
            <p:spPr>
              <a:xfrm>
                <a:off x="2699521" y="2087544"/>
                <a:ext cx="241733" cy="369332"/>
              </a:xfrm>
              <a:prstGeom prst="rect">
                <a:avLst/>
              </a:prstGeom>
              <a:blipFill>
                <a:blip r:embed="rId4"/>
                <a:stretch>
                  <a:fillRect l="-15000" r="-1000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099" name="TextBox 4098">
                <a:extLst>
                  <a:ext uri="{FF2B5EF4-FFF2-40B4-BE49-F238E27FC236}">
                    <a16:creationId xmlns:a16="http://schemas.microsoft.com/office/drawing/2014/main" id="{2A306D0C-057C-1240-BEB5-A152AB47BC9A}"/>
                  </a:ext>
                </a:extLst>
              </p:cNvPr>
              <p:cNvSpPr txBox="1"/>
              <p:nvPr/>
            </p:nvSpPr>
            <p:spPr>
              <a:xfrm>
                <a:off x="7163295" y="2694055"/>
                <a:ext cx="245708"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en-US" sz="2400" b="0" i="1" smtClean="0">
                              <a:latin typeface="Cambria Math" panose="02040503050406030204" pitchFamily="18" charset="0"/>
                            </a:rPr>
                          </m:ctrlPr>
                        </m:accPr>
                        <m:e>
                          <m:r>
                            <a:rPr lang="en-US" sz="2400" b="0" i="1" smtClean="0">
                              <a:latin typeface="Cambria Math" panose="02040503050406030204" pitchFamily="18" charset="0"/>
                            </a:rPr>
                            <m:t>𝑦</m:t>
                          </m:r>
                        </m:e>
                      </m:acc>
                    </m:oMath>
                  </m:oMathPara>
                </a14:m>
                <a:endParaRPr lang="en-US" sz="2400" dirty="0"/>
              </a:p>
            </p:txBody>
          </p:sp>
        </mc:Choice>
        <mc:Fallback>
          <p:sp>
            <p:nvSpPr>
              <p:cNvPr id="4099" name="TextBox 4098">
                <a:extLst>
                  <a:ext uri="{FF2B5EF4-FFF2-40B4-BE49-F238E27FC236}">
                    <a16:creationId xmlns:a16="http://schemas.microsoft.com/office/drawing/2014/main" id="{2A306D0C-057C-1240-BEB5-A152AB47BC9A}"/>
                  </a:ext>
                </a:extLst>
              </p:cNvPr>
              <p:cNvSpPr txBox="1">
                <a:spLocks noRot="1" noChangeAspect="1" noMove="1" noResize="1" noEditPoints="1" noAdjustHandles="1" noChangeArrowheads="1" noChangeShapeType="1" noTextEdit="1"/>
              </p:cNvSpPr>
              <p:nvPr/>
            </p:nvSpPr>
            <p:spPr>
              <a:xfrm>
                <a:off x="7163295" y="2694055"/>
                <a:ext cx="245708" cy="369332"/>
              </a:xfrm>
              <a:prstGeom prst="rect">
                <a:avLst/>
              </a:prstGeom>
              <a:blipFill>
                <a:blip r:embed="rId5"/>
                <a:stretch>
                  <a:fillRect l="-30000" t="-16667" r="-25000" b="-23333"/>
                </a:stretch>
              </a:blipFill>
            </p:spPr>
            <p:txBody>
              <a:bodyPr/>
              <a:lstStyle/>
              <a:p>
                <a:r>
                  <a:rPr lang="en-US">
                    <a:noFill/>
                  </a:rPr>
                  <a:t> </a:t>
                </a:r>
              </a:p>
            </p:txBody>
          </p:sp>
        </mc:Fallback>
      </mc:AlternateContent>
      <p:sp>
        <p:nvSpPr>
          <p:cNvPr id="25" name="TextBox 24">
            <a:extLst>
              <a:ext uri="{FF2B5EF4-FFF2-40B4-BE49-F238E27FC236}">
                <a16:creationId xmlns:a16="http://schemas.microsoft.com/office/drawing/2014/main" id="{7D5F30CF-81EA-9744-BC67-03B8EF4584FB}"/>
              </a:ext>
            </a:extLst>
          </p:cNvPr>
          <p:cNvSpPr txBox="1">
            <a:spLocks noChangeArrowheads="1"/>
          </p:cNvSpPr>
          <p:nvPr/>
        </p:nvSpPr>
        <p:spPr bwMode="auto">
          <a:xfrm>
            <a:off x="1930185" y="1617236"/>
            <a:ext cx="17475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solidFill>
                  <a:schemeClr val="tx1">
                    <a:lumMod val="50000"/>
                    <a:lumOff val="50000"/>
                  </a:schemeClr>
                </a:solidFill>
                <a:latin typeface="Avenir Next" panose="020B0503020202020204" pitchFamily="34" charset="0"/>
              </a:rPr>
              <a:t>Customer data</a:t>
            </a:r>
          </a:p>
        </p:txBody>
      </p:sp>
      <p:sp>
        <p:nvSpPr>
          <p:cNvPr id="5" name="TextBox 4">
            <a:extLst>
              <a:ext uri="{FF2B5EF4-FFF2-40B4-BE49-F238E27FC236}">
                <a16:creationId xmlns:a16="http://schemas.microsoft.com/office/drawing/2014/main" id="{F0954D1A-B14A-624F-9B2D-5A6F9FE9B06A}"/>
              </a:ext>
            </a:extLst>
          </p:cNvPr>
          <p:cNvSpPr txBox="1"/>
          <p:nvPr/>
        </p:nvSpPr>
        <p:spPr>
          <a:xfrm>
            <a:off x="1608117" y="2484233"/>
            <a:ext cx="1043876" cy="307777"/>
          </a:xfrm>
          <a:prstGeom prst="rect">
            <a:avLst/>
          </a:prstGeom>
          <a:noFill/>
        </p:spPr>
        <p:txBody>
          <a:bodyPr wrap="none" rtlCol="0">
            <a:spAutoFit/>
          </a:bodyPr>
          <a:lstStyle/>
          <a:p>
            <a:pPr algn="r"/>
            <a:r>
              <a:rPr lang="en-US" sz="1400" dirty="0">
                <a:latin typeface="Andale Mono" panose="020B0509000000000004" pitchFamily="49" charset="0"/>
              </a:rPr>
              <a:t>DTI = 10</a:t>
            </a:r>
          </a:p>
        </p:txBody>
      </p:sp>
      <p:sp>
        <p:nvSpPr>
          <p:cNvPr id="6" name="TextBox 5">
            <a:extLst>
              <a:ext uri="{FF2B5EF4-FFF2-40B4-BE49-F238E27FC236}">
                <a16:creationId xmlns:a16="http://schemas.microsoft.com/office/drawing/2014/main" id="{9ECC2AAC-BB65-5149-A12B-191B6501F607}"/>
              </a:ext>
            </a:extLst>
          </p:cNvPr>
          <p:cNvSpPr txBox="1"/>
          <p:nvPr/>
        </p:nvSpPr>
        <p:spPr>
          <a:xfrm>
            <a:off x="853695" y="2705674"/>
            <a:ext cx="1795684" cy="307777"/>
          </a:xfrm>
          <a:prstGeom prst="rect">
            <a:avLst/>
          </a:prstGeom>
          <a:noFill/>
        </p:spPr>
        <p:txBody>
          <a:bodyPr wrap="none" rtlCol="0">
            <a:spAutoFit/>
          </a:bodyPr>
          <a:lstStyle/>
          <a:p>
            <a:pPr algn="r"/>
            <a:r>
              <a:rPr lang="en-US" sz="1400" dirty="0">
                <a:latin typeface="Andale Mono" panose="020B0509000000000004" pitchFamily="49" charset="0"/>
              </a:rPr>
              <a:t>Delinquent = NA</a:t>
            </a:r>
          </a:p>
        </p:txBody>
      </p:sp>
      <p:sp>
        <p:nvSpPr>
          <p:cNvPr id="7" name="TextBox 6">
            <a:extLst>
              <a:ext uri="{FF2B5EF4-FFF2-40B4-BE49-F238E27FC236}">
                <a16:creationId xmlns:a16="http://schemas.microsoft.com/office/drawing/2014/main" id="{33B34A43-BE2A-BF4F-84CF-75B06D8918F0}"/>
              </a:ext>
            </a:extLst>
          </p:cNvPr>
          <p:cNvSpPr txBox="1"/>
          <p:nvPr/>
        </p:nvSpPr>
        <p:spPr>
          <a:xfrm>
            <a:off x="1930185" y="2920343"/>
            <a:ext cx="292131" cy="738664"/>
          </a:xfrm>
          <a:prstGeom prst="rect">
            <a:avLst/>
          </a:prstGeom>
          <a:noFill/>
        </p:spPr>
        <p:txBody>
          <a:bodyPr wrap="none" rtlCol="0">
            <a:spAutoFit/>
          </a:bodyPr>
          <a:lstStyle/>
          <a:p>
            <a:pPr algn="r"/>
            <a:r>
              <a:rPr lang="en-US" sz="1400" dirty="0">
                <a:latin typeface="Andale Mono" panose="020B0509000000000004" pitchFamily="49" charset="0"/>
              </a:rPr>
              <a:t>.</a:t>
            </a:r>
          </a:p>
          <a:p>
            <a:pPr algn="r"/>
            <a:r>
              <a:rPr lang="en-US" sz="1400" dirty="0">
                <a:latin typeface="Andale Mono" panose="020B0509000000000004" pitchFamily="49" charset="0"/>
              </a:rPr>
              <a:t>.</a:t>
            </a:r>
          </a:p>
          <a:p>
            <a:pPr algn="r"/>
            <a:r>
              <a:rPr lang="en-US" sz="1400" dirty="0">
                <a:latin typeface="Andale Mono" panose="020B0509000000000004" pitchFamily="49" charset="0"/>
              </a:rPr>
              <a:t>.</a:t>
            </a:r>
          </a:p>
        </p:txBody>
      </p:sp>
      <p:cxnSp>
        <p:nvCxnSpPr>
          <p:cNvPr id="17" name="Straight Connector 16">
            <a:extLst>
              <a:ext uri="{FF2B5EF4-FFF2-40B4-BE49-F238E27FC236}">
                <a16:creationId xmlns:a16="http://schemas.microsoft.com/office/drawing/2014/main" id="{555E3ABF-C7C1-F146-B2AB-6BFB8673E777}"/>
              </a:ext>
            </a:extLst>
          </p:cNvPr>
          <p:cNvCxnSpPr>
            <a:cxnSpLocks/>
          </p:cNvCxnSpPr>
          <p:nvPr/>
        </p:nvCxnSpPr>
        <p:spPr>
          <a:xfrm>
            <a:off x="1751537" y="1907572"/>
            <a:ext cx="686863" cy="448328"/>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2" name="Picture 9">
            <a:extLst>
              <a:ext uri="{FF2B5EF4-FFF2-40B4-BE49-F238E27FC236}">
                <a16:creationId xmlns:a16="http://schemas.microsoft.com/office/drawing/2014/main" id="{427F8CB1-367C-B445-9AF5-F9667C9E80A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080" y="418250"/>
            <a:ext cx="1120862" cy="1427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Table 59">
            <a:extLst>
              <a:ext uri="{FF2B5EF4-FFF2-40B4-BE49-F238E27FC236}">
                <a16:creationId xmlns:a16="http://schemas.microsoft.com/office/drawing/2014/main" id="{CD32943A-78EB-B145-BDAE-230AC1B88C9A}"/>
              </a:ext>
            </a:extLst>
          </p:cNvPr>
          <p:cNvGraphicFramePr>
            <a:graphicFrameLocks noGrp="1"/>
          </p:cNvGraphicFramePr>
          <p:nvPr>
            <p:extLst>
              <p:ext uri="{D42A27DB-BD31-4B8C-83A1-F6EECF244321}">
                <p14:modId xmlns:p14="http://schemas.microsoft.com/office/powerpoint/2010/main" val="1536272598"/>
              </p:ext>
            </p:extLst>
          </p:nvPr>
        </p:nvGraphicFramePr>
        <p:xfrm>
          <a:off x="2686642" y="2518292"/>
          <a:ext cx="234681" cy="141651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3490520522"/>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1913210168"/>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4128804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2842218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2179267474"/>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1768552536"/>
                  </a:ext>
                </a:extLst>
              </a:tr>
            </a:tbl>
          </a:graphicData>
        </a:graphic>
      </p:graphicFrame>
      <p:graphicFrame>
        <p:nvGraphicFramePr>
          <p:cNvPr id="8" name="Table 7">
            <a:extLst>
              <a:ext uri="{FF2B5EF4-FFF2-40B4-BE49-F238E27FC236}">
                <a16:creationId xmlns:a16="http://schemas.microsoft.com/office/drawing/2014/main" id="{0C5ADC7E-E065-4744-8129-6435B2B28647}"/>
              </a:ext>
            </a:extLst>
          </p:cNvPr>
          <p:cNvGraphicFramePr>
            <a:graphicFrameLocks noGrp="1"/>
          </p:cNvGraphicFramePr>
          <p:nvPr>
            <p:extLst>
              <p:ext uri="{D42A27DB-BD31-4B8C-83A1-F6EECF244321}">
                <p14:modId xmlns:p14="http://schemas.microsoft.com/office/powerpoint/2010/main" val="3059741491"/>
              </p:ext>
            </p:extLst>
          </p:nvPr>
        </p:nvGraphicFramePr>
        <p:xfrm>
          <a:off x="7163295" y="3158948"/>
          <a:ext cx="234681" cy="23608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3490520522"/>
                  </a:ext>
                </a:extLst>
              </a:tr>
            </a:tbl>
          </a:graphicData>
        </a:graphic>
      </p:graphicFrame>
      <p:sp>
        <p:nvSpPr>
          <p:cNvPr id="10" name="TextBox 9">
            <a:extLst>
              <a:ext uri="{FF2B5EF4-FFF2-40B4-BE49-F238E27FC236}">
                <a16:creationId xmlns:a16="http://schemas.microsoft.com/office/drawing/2014/main" id="{11495DEF-FCDF-844A-9662-898A161475D7}"/>
              </a:ext>
            </a:extLst>
          </p:cNvPr>
          <p:cNvSpPr txBox="1"/>
          <p:nvPr/>
        </p:nvSpPr>
        <p:spPr>
          <a:xfrm>
            <a:off x="7452268" y="3105009"/>
            <a:ext cx="460382" cy="369332"/>
          </a:xfrm>
          <a:prstGeom prst="rect">
            <a:avLst/>
          </a:prstGeom>
          <a:noFill/>
        </p:spPr>
        <p:txBody>
          <a:bodyPr wrap="none" rtlCol="0">
            <a:spAutoFit/>
          </a:bodyPr>
          <a:lstStyle/>
          <a:p>
            <a:r>
              <a:rPr lang="en-US" dirty="0">
                <a:latin typeface="Andale Mono" panose="020B0509000000000004" pitchFamily="49" charset="0"/>
              </a:rPr>
              <a:t>5%</a:t>
            </a:r>
          </a:p>
        </p:txBody>
      </p:sp>
      <p:sp>
        <p:nvSpPr>
          <p:cNvPr id="11" name="Rectangle 10">
            <a:extLst>
              <a:ext uri="{FF2B5EF4-FFF2-40B4-BE49-F238E27FC236}">
                <a16:creationId xmlns:a16="http://schemas.microsoft.com/office/drawing/2014/main" id="{3008C5F5-33FF-BB4A-858C-0DE1069BAE7A}"/>
              </a:ext>
            </a:extLst>
          </p:cNvPr>
          <p:cNvSpPr/>
          <p:nvPr/>
        </p:nvSpPr>
        <p:spPr>
          <a:xfrm>
            <a:off x="1867892" y="926041"/>
            <a:ext cx="688009" cy="369332"/>
          </a:xfrm>
          <a:prstGeom prst="rect">
            <a:avLst/>
          </a:prstGeom>
        </p:spPr>
        <p:txBody>
          <a:bodyPr wrap="none">
            <a:spAutoFit/>
          </a:bodyPr>
          <a:lstStyle/>
          <a:p>
            <a:r>
              <a:rPr lang="en-US" altLang="en-US" dirty="0">
                <a:latin typeface="Avenir Next" panose="020B0503020202020204" pitchFamily="34" charset="0"/>
              </a:rPr>
              <a:t>Jane</a:t>
            </a:r>
            <a:endParaRPr lang="en-US" dirty="0"/>
          </a:p>
        </p:txBody>
      </p:sp>
    </p:spTree>
    <p:custDataLst>
      <p:tags r:id="rId1"/>
    </p:custDataLst>
    <p:extLst>
      <p:ext uri="{BB962C8B-B14F-4D97-AF65-F5344CB8AC3E}">
        <p14:creationId xmlns:p14="http://schemas.microsoft.com/office/powerpoint/2010/main" val="33012809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t="2999" b="59885"/>
          <a:stretch/>
        </p:blipFill>
        <p:spPr>
          <a:xfrm>
            <a:off x="-1767137" y="1534727"/>
            <a:ext cx="15943249" cy="5114105"/>
          </a:xfrm>
          <a:prstGeom prst="rect">
            <a:avLst/>
          </a:prstGeom>
        </p:spPr>
      </p:pic>
      <p:sp>
        <p:nvSpPr>
          <p:cNvPr id="8" name="Rectangle 7">
            <a:extLst>
              <a:ext uri="{FF2B5EF4-FFF2-40B4-BE49-F238E27FC236}">
                <a16:creationId xmlns:a16="http://schemas.microsoft.com/office/drawing/2014/main" id="{1AF0AD40-3B3B-2F42-9AA2-C989E87C1752}"/>
              </a:ext>
            </a:extLst>
          </p:cNvPr>
          <p:cNvSpPr/>
          <p:nvPr/>
        </p:nvSpPr>
        <p:spPr>
          <a:xfrm>
            <a:off x="428276" y="1534727"/>
            <a:ext cx="819847" cy="66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C46185E-1287-B84C-B67C-EB573B0617B2}"/>
              </a:ext>
            </a:extLst>
          </p:cNvPr>
          <p:cNvSpPr/>
          <p:nvPr/>
        </p:nvSpPr>
        <p:spPr>
          <a:xfrm>
            <a:off x="160653" y="2259997"/>
            <a:ext cx="10415182" cy="3613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FA86669-BF40-B349-B67C-9E46333B70EC}"/>
              </a:ext>
            </a:extLst>
          </p:cNvPr>
          <p:cNvSpPr/>
          <p:nvPr/>
        </p:nvSpPr>
        <p:spPr>
          <a:xfrm>
            <a:off x="10575835" y="1796853"/>
            <a:ext cx="905359" cy="44508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A8A9644-4FCD-D145-9590-DCAD5237551C}"/>
              </a:ext>
            </a:extLst>
          </p:cNvPr>
          <p:cNvSpPr/>
          <p:nvPr/>
        </p:nvSpPr>
        <p:spPr>
          <a:xfrm>
            <a:off x="5935851" y="1534728"/>
            <a:ext cx="4639984" cy="5114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44DD00EE-1BCC-5D4B-AEE7-4909EDF4D3CE}"/>
              </a:ext>
            </a:extLst>
          </p:cNvPr>
          <p:cNvSpPr>
            <a:spLocks noGrp="1"/>
          </p:cNvSpPr>
          <p:nvPr>
            <p:ph type="title"/>
          </p:nvPr>
        </p:nvSpPr>
        <p:spPr/>
        <p:txBody>
          <a:bodyPr/>
          <a:lstStyle/>
          <a:p>
            <a:r>
              <a:rPr lang="en-US" dirty="0"/>
              <a:t>Mortality risk model</a:t>
            </a:r>
          </a:p>
        </p:txBody>
      </p:sp>
    </p:spTree>
    <p:extLst>
      <p:ext uri="{BB962C8B-B14F-4D97-AF65-F5344CB8AC3E}">
        <p14:creationId xmlns:p14="http://schemas.microsoft.com/office/powerpoint/2010/main" val="21739266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t="2999" b="59885"/>
          <a:stretch/>
        </p:blipFill>
        <p:spPr>
          <a:xfrm>
            <a:off x="-1767137" y="1534727"/>
            <a:ext cx="15943249" cy="5114105"/>
          </a:xfrm>
          <a:prstGeom prst="rect">
            <a:avLst/>
          </a:prstGeom>
        </p:spPr>
      </p:pic>
      <p:sp>
        <p:nvSpPr>
          <p:cNvPr id="8" name="Rectangle 7">
            <a:extLst>
              <a:ext uri="{FF2B5EF4-FFF2-40B4-BE49-F238E27FC236}">
                <a16:creationId xmlns:a16="http://schemas.microsoft.com/office/drawing/2014/main" id="{1AF0AD40-3B3B-2F42-9AA2-C989E87C1752}"/>
              </a:ext>
            </a:extLst>
          </p:cNvPr>
          <p:cNvSpPr/>
          <p:nvPr/>
        </p:nvSpPr>
        <p:spPr>
          <a:xfrm>
            <a:off x="428276" y="1534727"/>
            <a:ext cx="819847" cy="66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C46185E-1287-B84C-B67C-EB573B0617B2}"/>
              </a:ext>
            </a:extLst>
          </p:cNvPr>
          <p:cNvSpPr/>
          <p:nvPr/>
        </p:nvSpPr>
        <p:spPr>
          <a:xfrm>
            <a:off x="160653" y="2460129"/>
            <a:ext cx="10415182" cy="3444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FA86669-BF40-B349-B67C-9E46333B70EC}"/>
              </a:ext>
            </a:extLst>
          </p:cNvPr>
          <p:cNvSpPr/>
          <p:nvPr/>
        </p:nvSpPr>
        <p:spPr>
          <a:xfrm>
            <a:off x="10575835" y="1796853"/>
            <a:ext cx="905359" cy="44508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A8A9644-4FCD-D145-9590-DCAD5237551C}"/>
              </a:ext>
            </a:extLst>
          </p:cNvPr>
          <p:cNvSpPr/>
          <p:nvPr/>
        </p:nvSpPr>
        <p:spPr>
          <a:xfrm>
            <a:off x="5935851" y="1534728"/>
            <a:ext cx="4639984" cy="5114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44DD00EE-1BCC-5D4B-AEE7-4909EDF4D3CE}"/>
              </a:ext>
            </a:extLst>
          </p:cNvPr>
          <p:cNvSpPr>
            <a:spLocks noGrp="1"/>
          </p:cNvSpPr>
          <p:nvPr>
            <p:ph type="title"/>
          </p:nvPr>
        </p:nvSpPr>
        <p:spPr/>
        <p:txBody>
          <a:bodyPr/>
          <a:lstStyle/>
          <a:p>
            <a:r>
              <a:rPr lang="en-US" dirty="0"/>
              <a:t>Mortality risk model</a:t>
            </a:r>
          </a:p>
        </p:txBody>
      </p:sp>
    </p:spTree>
    <p:extLst>
      <p:ext uri="{BB962C8B-B14F-4D97-AF65-F5344CB8AC3E}">
        <p14:creationId xmlns:p14="http://schemas.microsoft.com/office/powerpoint/2010/main" val="31411718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t="2999" b="59885"/>
          <a:stretch/>
        </p:blipFill>
        <p:spPr>
          <a:xfrm>
            <a:off x="-1767137" y="1534727"/>
            <a:ext cx="15943249" cy="5114105"/>
          </a:xfrm>
          <a:prstGeom prst="rect">
            <a:avLst/>
          </a:prstGeom>
        </p:spPr>
      </p:pic>
      <p:sp>
        <p:nvSpPr>
          <p:cNvPr id="8" name="Rectangle 7">
            <a:extLst>
              <a:ext uri="{FF2B5EF4-FFF2-40B4-BE49-F238E27FC236}">
                <a16:creationId xmlns:a16="http://schemas.microsoft.com/office/drawing/2014/main" id="{1AF0AD40-3B3B-2F42-9AA2-C989E87C1752}"/>
              </a:ext>
            </a:extLst>
          </p:cNvPr>
          <p:cNvSpPr/>
          <p:nvPr/>
        </p:nvSpPr>
        <p:spPr>
          <a:xfrm>
            <a:off x="428276" y="1534727"/>
            <a:ext cx="819847" cy="66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C46185E-1287-B84C-B67C-EB573B0617B2}"/>
              </a:ext>
            </a:extLst>
          </p:cNvPr>
          <p:cNvSpPr/>
          <p:nvPr/>
        </p:nvSpPr>
        <p:spPr>
          <a:xfrm>
            <a:off x="160653" y="2774195"/>
            <a:ext cx="10415182" cy="31306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FA86669-BF40-B349-B67C-9E46333B70EC}"/>
              </a:ext>
            </a:extLst>
          </p:cNvPr>
          <p:cNvSpPr/>
          <p:nvPr/>
        </p:nvSpPr>
        <p:spPr>
          <a:xfrm>
            <a:off x="10575835" y="1796853"/>
            <a:ext cx="905359" cy="44508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A8A9644-4FCD-D145-9590-DCAD5237551C}"/>
              </a:ext>
            </a:extLst>
          </p:cNvPr>
          <p:cNvSpPr/>
          <p:nvPr/>
        </p:nvSpPr>
        <p:spPr>
          <a:xfrm>
            <a:off x="5935851" y="1534728"/>
            <a:ext cx="4639984" cy="5114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348C48AD-D87F-274C-81BE-5C3135CE0E3A}"/>
              </a:ext>
            </a:extLst>
          </p:cNvPr>
          <p:cNvSpPr>
            <a:spLocks noGrp="1"/>
          </p:cNvSpPr>
          <p:nvPr>
            <p:ph type="title"/>
          </p:nvPr>
        </p:nvSpPr>
        <p:spPr/>
        <p:txBody>
          <a:bodyPr/>
          <a:lstStyle/>
          <a:p>
            <a:r>
              <a:rPr lang="en-US" dirty="0"/>
              <a:t>Mortality risk model</a:t>
            </a:r>
          </a:p>
        </p:txBody>
      </p:sp>
    </p:spTree>
    <p:extLst>
      <p:ext uri="{BB962C8B-B14F-4D97-AF65-F5344CB8AC3E}">
        <p14:creationId xmlns:p14="http://schemas.microsoft.com/office/powerpoint/2010/main" val="9399364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t="2999" b="59885"/>
          <a:stretch/>
        </p:blipFill>
        <p:spPr>
          <a:xfrm>
            <a:off x="-1767137" y="1534727"/>
            <a:ext cx="15943249" cy="5114105"/>
          </a:xfrm>
          <a:prstGeom prst="rect">
            <a:avLst/>
          </a:prstGeom>
        </p:spPr>
      </p:pic>
      <p:sp>
        <p:nvSpPr>
          <p:cNvPr id="8" name="Rectangle 7">
            <a:extLst>
              <a:ext uri="{FF2B5EF4-FFF2-40B4-BE49-F238E27FC236}">
                <a16:creationId xmlns:a16="http://schemas.microsoft.com/office/drawing/2014/main" id="{1AF0AD40-3B3B-2F42-9AA2-C989E87C1752}"/>
              </a:ext>
            </a:extLst>
          </p:cNvPr>
          <p:cNvSpPr/>
          <p:nvPr/>
        </p:nvSpPr>
        <p:spPr>
          <a:xfrm>
            <a:off x="428276" y="1534727"/>
            <a:ext cx="819847" cy="66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C46185E-1287-B84C-B67C-EB573B0617B2}"/>
              </a:ext>
            </a:extLst>
          </p:cNvPr>
          <p:cNvSpPr/>
          <p:nvPr/>
        </p:nvSpPr>
        <p:spPr>
          <a:xfrm>
            <a:off x="160653" y="3022169"/>
            <a:ext cx="10415182" cy="28826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FA86669-BF40-B349-B67C-9E46333B70EC}"/>
              </a:ext>
            </a:extLst>
          </p:cNvPr>
          <p:cNvSpPr/>
          <p:nvPr/>
        </p:nvSpPr>
        <p:spPr>
          <a:xfrm>
            <a:off x="10575835" y="1796853"/>
            <a:ext cx="905359" cy="44508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A8A9644-4FCD-D145-9590-DCAD5237551C}"/>
              </a:ext>
            </a:extLst>
          </p:cNvPr>
          <p:cNvSpPr/>
          <p:nvPr/>
        </p:nvSpPr>
        <p:spPr>
          <a:xfrm>
            <a:off x="5935851" y="1534728"/>
            <a:ext cx="4639984" cy="5114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F04506A9-2D04-384C-8B99-959214CA3FD2}"/>
              </a:ext>
            </a:extLst>
          </p:cNvPr>
          <p:cNvSpPr>
            <a:spLocks noGrp="1"/>
          </p:cNvSpPr>
          <p:nvPr>
            <p:ph type="title"/>
          </p:nvPr>
        </p:nvSpPr>
        <p:spPr/>
        <p:txBody>
          <a:bodyPr/>
          <a:lstStyle/>
          <a:p>
            <a:r>
              <a:rPr lang="en-US" dirty="0"/>
              <a:t>Mortality risk model</a:t>
            </a:r>
          </a:p>
        </p:txBody>
      </p:sp>
    </p:spTree>
    <p:extLst>
      <p:ext uri="{BB962C8B-B14F-4D97-AF65-F5344CB8AC3E}">
        <p14:creationId xmlns:p14="http://schemas.microsoft.com/office/powerpoint/2010/main" val="33636054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t="2999" b="59885"/>
          <a:stretch/>
        </p:blipFill>
        <p:spPr>
          <a:xfrm>
            <a:off x="-1767137" y="1534727"/>
            <a:ext cx="15943249" cy="5114105"/>
          </a:xfrm>
          <a:prstGeom prst="rect">
            <a:avLst/>
          </a:prstGeom>
        </p:spPr>
      </p:pic>
      <p:sp>
        <p:nvSpPr>
          <p:cNvPr id="8" name="Rectangle 7">
            <a:extLst>
              <a:ext uri="{FF2B5EF4-FFF2-40B4-BE49-F238E27FC236}">
                <a16:creationId xmlns:a16="http://schemas.microsoft.com/office/drawing/2014/main" id="{1AF0AD40-3B3B-2F42-9AA2-C989E87C1752}"/>
              </a:ext>
            </a:extLst>
          </p:cNvPr>
          <p:cNvSpPr/>
          <p:nvPr/>
        </p:nvSpPr>
        <p:spPr>
          <a:xfrm>
            <a:off x="428276" y="1534727"/>
            <a:ext cx="819847" cy="66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C46185E-1287-B84C-B67C-EB573B0617B2}"/>
              </a:ext>
            </a:extLst>
          </p:cNvPr>
          <p:cNvSpPr/>
          <p:nvPr/>
        </p:nvSpPr>
        <p:spPr>
          <a:xfrm>
            <a:off x="160653" y="3254643"/>
            <a:ext cx="10415182" cy="26502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FA86669-BF40-B349-B67C-9E46333B70EC}"/>
              </a:ext>
            </a:extLst>
          </p:cNvPr>
          <p:cNvSpPr/>
          <p:nvPr/>
        </p:nvSpPr>
        <p:spPr>
          <a:xfrm>
            <a:off x="10575835" y="1796853"/>
            <a:ext cx="905359" cy="44508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A8A9644-4FCD-D145-9590-DCAD5237551C}"/>
              </a:ext>
            </a:extLst>
          </p:cNvPr>
          <p:cNvSpPr/>
          <p:nvPr/>
        </p:nvSpPr>
        <p:spPr>
          <a:xfrm>
            <a:off x="5935851" y="1534728"/>
            <a:ext cx="4639984" cy="5114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BBEBD1B6-D719-9F42-ACF6-E58CD8BFCDF4}"/>
              </a:ext>
            </a:extLst>
          </p:cNvPr>
          <p:cNvSpPr>
            <a:spLocks noGrp="1"/>
          </p:cNvSpPr>
          <p:nvPr>
            <p:ph type="title"/>
          </p:nvPr>
        </p:nvSpPr>
        <p:spPr/>
        <p:txBody>
          <a:bodyPr/>
          <a:lstStyle/>
          <a:p>
            <a:r>
              <a:rPr lang="en-US" dirty="0"/>
              <a:t>Mortality risk model</a:t>
            </a:r>
          </a:p>
        </p:txBody>
      </p:sp>
    </p:spTree>
    <p:extLst>
      <p:ext uri="{BB962C8B-B14F-4D97-AF65-F5344CB8AC3E}">
        <p14:creationId xmlns:p14="http://schemas.microsoft.com/office/powerpoint/2010/main" val="4964207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85766C7-1DA1-C44B-9B88-BE5B92EFEBB2}"/>
              </a:ext>
            </a:extLst>
          </p:cNvPr>
          <p:cNvSpPr>
            <a:spLocks noGrp="1"/>
          </p:cNvSpPr>
          <p:nvPr>
            <p:ph type="title"/>
          </p:nvPr>
        </p:nvSpPr>
        <p:spPr>
          <a:xfrm>
            <a:off x="838200" y="209166"/>
            <a:ext cx="9275681" cy="1325563"/>
          </a:xfrm>
        </p:spPr>
        <p:txBody>
          <a:bodyPr>
            <a:normAutofit/>
          </a:bodyPr>
          <a:lstStyle/>
          <a:p>
            <a:r>
              <a:rPr lang="en-US" sz="4000" dirty="0"/>
              <a:t>Reveal rare high-magnitude mortality effects</a:t>
            </a:r>
          </a:p>
        </p:txBody>
      </p:sp>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t="2999" b="59885"/>
          <a:stretch/>
        </p:blipFill>
        <p:spPr>
          <a:xfrm>
            <a:off x="-1767137" y="1534727"/>
            <a:ext cx="15943249" cy="5114105"/>
          </a:xfrm>
          <a:prstGeom prst="rect">
            <a:avLst/>
          </a:prstGeom>
        </p:spPr>
      </p:pic>
      <p:sp>
        <p:nvSpPr>
          <p:cNvPr id="8" name="Rectangle 7">
            <a:extLst>
              <a:ext uri="{FF2B5EF4-FFF2-40B4-BE49-F238E27FC236}">
                <a16:creationId xmlns:a16="http://schemas.microsoft.com/office/drawing/2014/main" id="{1AF0AD40-3B3B-2F42-9AA2-C989E87C1752}"/>
              </a:ext>
            </a:extLst>
          </p:cNvPr>
          <p:cNvSpPr/>
          <p:nvPr/>
        </p:nvSpPr>
        <p:spPr>
          <a:xfrm>
            <a:off x="428276" y="1534727"/>
            <a:ext cx="819847" cy="66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3FA86669-BF40-B349-B67C-9E46333B70EC}"/>
              </a:ext>
            </a:extLst>
          </p:cNvPr>
          <p:cNvSpPr/>
          <p:nvPr/>
        </p:nvSpPr>
        <p:spPr>
          <a:xfrm>
            <a:off x="10575835" y="1796853"/>
            <a:ext cx="905359" cy="44508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A8A9644-4FCD-D145-9590-DCAD5237551C}"/>
              </a:ext>
            </a:extLst>
          </p:cNvPr>
          <p:cNvSpPr/>
          <p:nvPr/>
        </p:nvSpPr>
        <p:spPr>
          <a:xfrm>
            <a:off x="5935851" y="1534728"/>
            <a:ext cx="4639984" cy="5114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DAEB0BC-7954-6246-9168-71A5AC613A21}"/>
              </a:ext>
            </a:extLst>
          </p:cNvPr>
          <p:cNvSpPr txBox="1"/>
          <p:nvPr/>
        </p:nvSpPr>
        <p:spPr>
          <a:xfrm>
            <a:off x="7389976" y="2699265"/>
            <a:ext cx="3514552" cy="1815882"/>
          </a:xfrm>
          <a:prstGeom prst="rect">
            <a:avLst/>
          </a:prstGeom>
          <a:noFill/>
        </p:spPr>
        <p:txBody>
          <a:bodyPr wrap="none" rtlCol="0">
            <a:spAutoFit/>
          </a:bodyPr>
          <a:lstStyle/>
          <a:p>
            <a:pPr algn="ctr"/>
            <a:r>
              <a:rPr lang="en-US" sz="2800" dirty="0"/>
              <a:t>Conflates the</a:t>
            </a:r>
          </a:p>
          <a:p>
            <a:pPr algn="ctr"/>
            <a:r>
              <a:rPr lang="en-US" sz="2800" dirty="0">
                <a:solidFill>
                  <a:srgbClr val="0089FA"/>
                </a:solidFill>
              </a:rPr>
              <a:t>prevalence</a:t>
            </a:r>
            <a:r>
              <a:rPr lang="en-US" sz="2800" dirty="0"/>
              <a:t> of an effect</a:t>
            </a:r>
          </a:p>
          <a:p>
            <a:pPr algn="ctr"/>
            <a:r>
              <a:rPr lang="en-US" sz="2800" dirty="0"/>
              <a:t>with the</a:t>
            </a:r>
          </a:p>
          <a:p>
            <a:pPr algn="ctr"/>
            <a:r>
              <a:rPr lang="en-US" sz="2800" dirty="0">
                <a:solidFill>
                  <a:srgbClr val="0089FA"/>
                </a:solidFill>
              </a:rPr>
              <a:t>magnitude</a:t>
            </a:r>
            <a:r>
              <a:rPr lang="en-US" sz="2800" dirty="0"/>
              <a:t> of an effect</a:t>
            </a:r>
          </a:p>
        </p:txBody>
      </p:sp>
      <p:sp>
        <p:nvSpPr>
          <p:cNvPr id="17" name="Title 2">
            <a:extLst>
              <a:ext uri="{FF2B5EF4-FFF2-40B4-BE49-F238E27FC236}">
                <a16:creationId xmlns:a16="http://schemas.microsoft.com/office/drawing/2014/main" id="{67937F11-79D3-CE4B-818D-6E81C55A8944}"/>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latin typeface="Avenir Next Ultra Light" panose="020B0203020202020204" pitchFamily="34" charset="77"/>
              </a:rPr>
              <a:t>Mortality risk model</a:t>
            </a:r>
          </a:p>
        </p:txBody>
      </p:sp>
    </p:spTree>
    <p:extLst>
      <p:ext uri="{BB962C8B-B14F-4D97-AF65-F5344CB8AC3E}">
        <p14:creationId xmlns:p14="http://schemas.microsoft.com/office/powerpoint/2010/main" val="3200192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D8B35-BE89-4A45-B4D3-DC1B31A4FD2E}"/>
              </a:ext>
            </a:extLst>
          </p:cNvPr>
          <p:cNvSpPr>
            <a:spLocks noGrp="1"/>
          </p:cNvSpPr>
          <p:nvPr>
            <p:ph type="title"/>
          </p:nvPr>
        </p:nvSpPr>
        <p:spPr/>
        <p:txBody>
          <a:bodyPr/>
          <a:lstStyle/>
          <a:p>
            <a:pPr algn="ctr"/>
            <a:r>
              <a:rPr lang="en-US" dirty="0"/>
              <a:t>Representing global model structure with local feature importance values</a:t>
            </a:r>
          </a:p>
        </p:txBody>
      </p:sp>
      <p:grpSp>
        <p:nvGrpSpPr>
          <p:cNvPr id="6" name="Group 5">
            <a:extLst>
              <a:ext uri="{FF2B5EF4-FFF2-40B4-BE49-F238E27FC236}">
                <a16:creationId xmlns:a16="http://schemas.microsoft.com/office/drawing/2014/main" id="{D4718175-4EF6-0B48-A4C9-1A1769362AA9}"/>
              </a:ext>
            </a:extLst>
          </p:cNvPr>
          <p:cNvGrpSpPr/>
          <p:nvPr/>
        </p:nvGrpSpPr>
        <p:grpSpPr>
          <a:xfrm>
            <a:off x="2943224" y="1824300"/>
            <a:ext cx="7016369" cy="4470500"/>
            <a:chOff x="2269289" y="995316"/>
            <a:chExt cx="8233230" cy="5245827"/>
          </a:xfrm>
        </p:grpSpPr>
        <p:pic>
          <p:nvPicPr>
            <p:cNvPr id="7" name="Picture 6">
              <a:extLst>
                <a:ext uri="{FF2B5EF4-FFF2-40B4-BE49-F238E27FC236}">
                  <a16:creationId xmlns:a16="http://schemas.microsoft.com/office/drawing/2014/main" id="{A00C6064-EBBF-CA44-9EE1-AE911D5CD3BC}"/>
                </a:ext>
              </a:extLst>
            </p:cNvPr>
            <p:cNvPicPr>
              <a:picLocks noChangeAspect="1"/>
            </p:cNvPicPr>
            <p:nvPr/>
          </p:nvPicPr>
          <p:blipFill rotWithShape="1">
            <a:blip r:embed="rId2"/>
            <a:srcRect b="1092"/>
            <a:stretch/>
          </p:blipFill>
          <p:spPr>
            <a:xfrm>
              <a:off x="2269289" y="1159912"/>
              <a:ext cx="6918253" cy="5081231"/>
            </a:xfrm>
            <a:prstGeom prst="rect">
              <a:avLst/>
            </a:prstGeom>
          </p:spPr>
        </p:pic>
        <p:sp>
          <p:nvSpPr>
            <p:cNvPr id="8" name="Rectangle 7">
              <a:extLst>
                <a:ext uri="{FF2B5EF4-FFF2-40B4-BE49-F238E27FC236}">
                  <a16:creationId xmlns:a16="http://schemas.microsoft.com/office/drawing/2014/main" id="{7B069858-7F56-9946-A764-24F04B2CE9C2}"/>
                </a:ext>
              </a:extLst>
            </p:cNvPr>
            <p:cNvSpPr/>
            <p:nvPr/>
          </p:nvSpPr>
          <p:spPr>
            <a:xfrm>
              <a:off x="9167204" y="995316"/>
              <a:ext cx="1335315" cy="463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198150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85766C7-1DA1-C44B-9B88-BE5B92EFEBB2}"/>
              </a:ext>
            </a:extLst>
          </p:cNvPr>
          <p:cNvSpPr>
            <a:spLocks noGrp="1"/>
          </p:cNvSpPr>
          <p:nvPr>
            <p:ph type="title"/>
          </p:nvPr>
        </p:nvSpPr>
        <p:spPr>
          <a:xfrm>
            <a:off x="838200" y="209166"/>
            <a:ext cx="9275681" cy="1325563"/>
          </a:xfrm>
        </p:spPr>
        <p:txBody>
          <a:bodyPr>
            <a:normAutofit/>
          </a:bodyPr>
          <a:lstStyle/>
          <a:p>
            <a:r>
              <a:rPr lang="en-US" sz="4000" dirty="0"/>
              <a:t>Reveal rare high-magnitude mortality effects</a:t>
            </a:r>
          </a:p>
        </p:txBody>
      </p:sp>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t="2999" b="59885"/>
          <a:stretch/>
        </p:blipFill>
        <p:spPr>
          <a:xfrm>
            <a:off x="-1767137" y="1534727"/>
            <a:ext cx="15943249" cy="5114105"/>
          </a:xfrm>
          <a:prstGeom prst="rect">
            <a:avLst/>
          </a:prstGeom>
        </p:spPr>
      </p:pic>
      <p:sp>
        <p:nvSpPr>
          <p:cNvPr id="8" name="Rectangle 7">
            <a:extLst>
              <a:ext uri="{FF2B5EF4-FFF2-40B4-BE49-F238E27FC236}">
                <a16:creationId xmlns:a16="http://schemas.microsoft.com/office/drawing/2014/main" id="{1AF0AD40-3B3B-2F42-9AA2-C989E87C1752}"/>
              </a:ext>
            </a:extLst>
          </p:cNvPr>
          <p:cNvSpPr/>
          <p:nvPr/>
        </p:nvSpPr>
        <p:spPr>
          <a:xfrm>
            <a:off x="428276" y="1534727"/>
            <a:ext cx="819847" cy="66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3FA86669-BF40-B349-B67C-9E46333B70EC}"/>
              </a:ext>
            </a:extLst>
          </p:cNvPr>
          <p:cNvSpPr/>
          <p:nvPr/>
        </p:nvSpPr>
        <p:spPr>
          <a:xfrm>
            <a:off x="10575835" y="1796853"/>
            <a:ext cx="905359" cy="44508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A8A9644-4FCD-D145-9590-DCAD5237551C}"/>
              </a:ext>
            </a:extLst>
          </p:cNvPr>
          <p:cNvSpPr/>
          <p:nvPr/>
        </p:nvSpPr>
        <p:spPr>
          <a:xfrm>
            <a:off x="5868676" y="1827848"/>
            <a:ext cx="4918143" cy="4077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4072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85766C7-1DA1-C44B-9B88-BE5B92EFEBB2}"/>
              </a:ext>
            </a:extLst>
          </p:cNvPr>
          <p:cNvSpPr>
            <a:spLocks noGrp="1"/>
          </p:cNvSpPr>
          <p:nvPr>
            <p:ph type="title"/>
          </p:nvPr>
        </p:nvSpPr>
        <p:spPr>
          <a:xfrm>
            <a:off x="838200" y="209166"/>
            <a:ext cx="9275681" cy="1325563"/>
          </a:xfrm>
        </p:spPr>
        <p:txBody>
          <a:bodyPr>
            <a:normAutofit/>
          </a:bodyPr>
          <a:lstStyle/>
          <a:p>
            <a:r>
              <a:rPr lang="en-US" sz="4000" dirty="0"/>
              <a:t>Reveal rare high-magnitude mortality effects</a:t>
            </a:r>
          </a:p>
        </p:txBody>
      </p:sp>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t="2999" b="59885"/>
          <a:stretch/>
        </p:blipFill>
        <p:spPr>
          <a:xfrm>
            <a:off x="-1767137" y="1534727"/>
            <a:ext cx="15943249" cy="5114105"/>
          </a:xfrm>
          <a:prstGeom prst="rect">
            <a:avLst/>
          </a:prstGeom>
        </p:spPr>
      </p:pic>
      <p:sp>
        <p:nvSpPr>
          <p:cNvPr id="8" name="Rectangle 7">
            <a:extLst>
              <a:ext uri="{FF2B5EF4-FFF2-40B4-BE49-F238E27FC236}">
                <a16:creationId xmlns:a16="http://schemas.microsoft.com/office/drawing/2014/main" id="{1AF0AD40-3B3B-2F42-9AA2-C989E87C1752}"/>
              </a:ext>
            </a:extLst>
          </p:cNvPr>
          <p:cNvSpPr/>
          <p:nvPr/>
        </p:nvSpPr>
        <p:spPr>
          <a:xfrm>
            <a:off x="428276" y="1534727"/>
            <a:ext cx="819847" cy="66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BA8A9644-4FCD-D145-9590-DCAD5237551C}"/>
              </a:ext>
            </a:extLst>
          </p:cNvPr>
          <p:cNvSpPr/>
          <p:nvPr/>
        </p:nvSpPr>
        <p:spPr>
          <a:xfrm>
            <a:off x="5868676" y="1859796"/>
            <a:ext cx="4918143" cy="37195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6B2F479-C14A-5D4A-BAF1-ED28F91B002F}"/>
              </a:ext>
            </a:extLst>
          </p:cNvPr>
          <p:cNvSpPr/>
          <p:nvPr/>
        </p:nvSpPr>
        <p:spPr>
          <a:xfrm>
            <a:off x="8458200" y="5562600"/>
            <a:ext cx="1110343" cy="283028"/>
          </a:xfrm>
          <a:prstGeom prst="rect">
            <a:avLst/>
          </a:prstGeom>
          <a:noFill/>
          <a:ln w="38100">
            <a:solidFill>
              <a:srgbClr val="008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AE1CC4A-541F-DA47-A290-3929CC882ACC}"/>
              </a:ext>
            </a:extLst>
          </p:cNvPr>
          <p:cNvSpPr txBox="1"/>
          <p:nvPr/>
        </p:nvSpPr>
        <p:spPr>
          <a:xfrm>
            <a:off x="5334948" y="5519448"/>
            <a:ext cx="2866234" cy="369332"/>
          </a:xfrm>
          <a:prstGeom prst="rect">
            <a:avLst/>
          </a:prstGeom>
          <a:noFill/>
        </p:spPr>
        <p:txBody>
          <a:bodyPr wrap="none" rtlCol="0">
            <a:spAutoFit/>
          </a:bodyPr>
          <a:lstStyle/>
          <a:p>
            <a:r>
              <a:rPr lang="en-US" b="1" dirty="0">
                <a:solidFill>
                  <a:srgbClr val="0089FA"/>
                </a:solidFill>
              </a:rPr>
              <a:t>Rare high magnitude effects</a:t>
            </a:r>
          </a:p>
        </p:txBody>
      </p:sp>
    </p:spTree>
    <p:extLst>
      <p:ext uri="{BB962C8B-B14F-4D97-AF65-F5344CB8AC3E}">
        <p14:creationId xmlns:p14="http://schemas.microsoft.com/office/powerpoint/2010/main" val="754145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85766C7-1DA1-C44B-9B88-BE5B92EFEBB2}"/>
              </a:ext>
            </a:extLst>
          </p:cNvPr>
          <p:cNvSpPr>
            <a:spLocks noGrp="1"/>
          </p:cNvSpPr>
          <p:nvPr>
            <p:ph type="title"/>
          </p:nvPr>
        </p:nvSpPr>
        <p:spPr>
          <a:xfrm>
            <a:off x="838200" y="209166"/>
            <a:ext cx="9275681" cy="1325563"/>
          </a:xfrm>
        </p:spPr>
        <p:txBody>
          <a:bodyPr>
            <a:normAutofit/>
          </a:bodyPr>
          <a:lstStyle/>
          <a:p>
            <a:r>
              <a:rPr lang="en-US" sz="4000" dirty="0"/>
              <a:t>Reveal rare high-magnitude mortality effects</a:t>
            </a:r>
          </a:p>
        </p:txBody>
      </p:sp>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t="2999" b="59885"/>
          <a:stretch/>
        </p:blipFill>
        <p:spPr>
          <a:xfrm>
            <a:off x="-1767137" y="1534727"/>
            <a:ext cx="15943249" cy="5114105"/>
          </a:xfrm>
          <a:prstGeom prst="rect">
            <a:avLst/>
          </a:prstGeom>
        </p:spPr>
      </p:pic>
      <p:sp>
        <p:nvSpPr>
          <p:cNvPr id="8" name="Rectangle 7">
            <a:extLst>
              <a:ext uri="{FF2B5EF4-FFF2-40B4-BE49-F238E27FC236}">
                <a16:creationId xmlns:a16="http://schemas.microsoft.com/office/drawing/2014/main" id="{1AF0AD40-3B3B-2F42-9AA2-C989E87C1752}"/>
              </a:ext>
            </a:extLst>
          </p:cNvPr>
          <p:cNvSpPr/>
          <p:nvPr/>
        </p:nvSpPr>
        <p:spPr>
          <a:xfrm>
            <a:off x="428276" y="1534727"/>
            <a:ext cx="819847" cy="66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5E4DDBC-597A-C842-862C-FF25E8E56EFF}"/>
              </a:ext>
            </a:extLst>
          </p:cNvPr>
          <p:cNvSpPr/>
          <p:nvPr/>
        </p:nvSpPr>
        <p:spPr>
          <a:xfrm>
            <a:off x="8458201" y="2198004"/>
            <a:ext cx="1241854" cy="3800024"/>
          </a:xfrm>
          <a:prstGeom prst="rect">
            <a:avLst/>
          </a:prstGeom>
          <a:noFill/>
          <a:ln w="38100">
            <a:solidFill>
              <a:srgbClr val="008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D4E16DD-C098-B845-B789-C313F167DEF4}"/>
              </a:ext>
            </a:extLst>
          </p:cNvPr>
          <p:cNvSpPr/>
          <p:nvPr/>
        </p:nvSpPr>
        <p:spPr>
          <a:xfrm>
            <a:off x="7088954" y="2198004"/>
            <a:ext cx="1241854" cy="3800024"/>
          </a:xfrm>
          <a:prstGeom prst="rect">
            <a:avLst/>
          </a:prstGeom>
          <a:noFill/>
          <a:ln w="38100">
            <a:solidFill>
              <a:srgbClr val="008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974A714-0D55-5C42-8F3C-BFCAA412E16A}"/>
              </a:ext>
            </a:extLst>
          </p:cNvPr>
          <p:cNvSpPr txBox="1"/>
          <p:nvPr/>
        </p:nvSpPr>
        <p:spPr>
          <a:xfrm>
            <a:off x="5334948" y="3722448"/>
            <a:ext cx="2781467" cy="369332"/>
          </a:xfrm>
          <a:prstGeom prst="rect">
            <a:avLst/>
          </a:prstGeom>
          <a:noFill/>
        </p:spPr>
        <p:txBody>
          <a:bodyPr wrap="none" rtlCol="0">
            <a:spAutoFit/>
          </a:bodyPr>
          <a:lstStyle/>
          <a:p>
            <a:r>
              <a:rPr lang="en-US" b="1" dirty="0">
                <a:solidFill>
                  <a:srgbClr val="0089FA"/>
                </a:solidFill>
              </a:rPr>
              <a:t>Lots of ways to die young…</a:t>
            </a:r>
          </a:p>
        </p:txBody>
      </p:sp>
      <p:sp>
        <p:nvSpPr>
          <p:cNvPr id="14" name="TextBox 13">
            <a:extLst>
              <a:ext uri="{FF2B5EF4-FFF2-40B4-BE49-F238E27FC236}">
                <a16:creationId xmlns:a16="http://schemas.microsoft.com/office/drawing/2014/main" id="{7A624E2C-7B95-3646-B7BC-86B3E041B50A}"/>
              </a:ext>
            </a:extLst>
          </p:cNvPr>
          <p:cNvSpPr txBox="1"/>
          <p:nvPr/>
        </p:nvSpPr>
        <p:spPr>
          <a:xfrm>
            <a:off x="3908058" y="3722448"/>
            <a:ext cx="3117200" cy="369332"/>
          </a:xfrm>
          <a:prstGeom prst="rect">
            <a:avLst/>
          </a:prstGeom>
          <a:noFill/>
        </p:spPr>
        <p:txBody>
          <a:bodyPr wrap="none" rtlCol="0">
            <a:spAutoFit/>
          </a:bodyPr>
          <a:lstStyle/>
          <a:p>
            <a:r>
              <a:rPr lang="en-US" b="1" dirty="0">
                <a:solidFill>
                  <a:srgbClr val="0089FA"/>
                </a:solidFill>
              </a:rPr>
              <a:t>Not many ways to live longer…</a:t>
            </a:r>
          </a:p>
        </p:txBody>
      </p:sp>
      <p:sp>
        <p:nvSpPr>
          <p:cNvPr id="15" name="Rectangle 14">
            <a:extLst>
              <a:ext uri="{FF2B5EF4-FFF2-40B4-BE49-F238E27FC236}">
                <a16:creationId xmlns:a16="http://schemas.microsoft.com/office/drawing/2014/main" id="{B50562AB-83E6-6249-9841-AF7A22591027}"/>
              </a:ext>
            </a:extLst>
          </p:cNvPr>
          <p:cNvSpPr/>
          <p:nvPr/>
        </p:nvSpPr>
        <p:spPr>
          <a:xfrm>
            <a:off x="534745" y="2444464"/>
            <a:ext cx="9275681" cy="369332"/>
          </a:xfrm>
          <a:prstGeom prst="rect">
            <a:avLst/>
          </a:prstGeom>
          <a:noFill/>
          <a:ln w="38100">
            <a:solidFill>
              <a:srgbClr val="008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5286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11"/>
                                        </p:tgtEl>
                                        <p:attrNameLst>
                                          <p:attrName>style.visibility</p:attrName>
                                        </p:attrNameLst>
                                      </p:cBhvr>
                                      <p:to>
                                        <p:strVal val="hidden"/>
                                      </p:to>
                                    </p:set>
                                  </p:childTnLst>
                                </p:cTn>
                              </p:par>
                              <p:par>
                                <p:cTn id="15" presetID="1" presetClass="exit" presetSubtype="0" fill="hold" grpId="1" nodeType="withEffect">
                                  <p:stCondLst>
                                    <p:cond delay="0"/>
                                  </p:stCondLst>
                                  <p:childTnLst>
                                    <p:set>
                                      <p:cBhvr>
                                        <p:cTn id="16" dur="1" fill="hold">
                                          <p:stCondLst>
                                            <p:cond delay="0"/>
                                          </p:stCondLst>
                                        </p:cTn>
                                        <p:tgtEl>
                                          <p:spTgt spid="13"/>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2"/>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4"/>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2" grpId="1" animBg="1"/>
      <p:bldP spid="13" grpId="0"/>
      <p:bldP spid="13" grpId="1"/>
      <p:bldP spid="14" grpId="0"/>
      <p:bldP spid="14" grpId="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9FDBA95-00CF-E748-94E8-A2788EAD9FF1}"/>
              </a:ext>
            </a:extLst>
          </p:cNvPr>
          <p:cNvSpPr/>
          <p:nvPr/>
        </p:nvSpPr>
        <p:spPr>
          <a:xfrm>
            <a:off x="3796983" y="2687503"/>
            <a:ext cx="2779625" cy="11554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latin typeface="Andale Mono" panose="020B0509000000000004" pitchFamily="49" charset="0"/>
              </a:rPr>
              <a:t>model</a:t>
            </a:r>
          </a:p>
        </p:txBody>
      </p:sp>
      <p:cxnSp>
        <p:nvCxnSpPr>
          <p:cNvPr id="30" name="Straight Connector 29">
            <a:extLst>
              <a:ext uri="{FF2B5EF4-FFF2-40B4-BE49-F238E27FC236}">
                <a16:creationId xmlns:a16="http://schemas.microsoft.com/office/drawing/2014/main" id="{76ABD531-F74E-7E41-AF86-AD7B1D64BBF8}"/>
              </a:ext>
            </a:extLst>
          </p:cNvPr>
          <p:cNvCxnSpPr>
            <a:cxnSpLocks/>
          </p:cNvCxnSpPr>
          <p:nvPr/>
        </p:nvCxnSpPr>
        <p:spPr>
          <a:xfrm>
            <a:off x="3064608" y="3272443"/>
            <a:ext cx="74378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61988196-3620-234E-969E-3A2ED14068E4}"/>
              </a:ext>
            </a:extLst>
          </p:cNvPr>
          <p:cNvCxnSpPr>
            <a:cxnSpLocks/>
          </p:cNvCxnSpPr>
          <p:nvPr/>
        </p:nvCxnSpPr>
        <p:spPr>
          <a:xfrm>
            <a:off x="6588020" y="3272442"/>
            <a:ext cx="46464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D32CE2C4-0A08-2446-B646-C03D3293D725}"/>
              </a:ext>
            </a:extLst>
          </p:cNvPr>
          <p:cNvSpPr txBox="1">
            <a:spLocks noChangeArrowheads="1"/>
          </p:cNvSpPr>
          <p:nvPr/>
        </p:nvSpPr>
        <p:spPr bwMode="auto">
          <a:xfrm>
            <a:off x="6475383" y="1851305"/>
            <a:ext cx="16105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solidFill>
                  <a:schemeClr val="tx1">
                    <a:lumMod val="50000"/>
                    <a:lumOff val="50000"/>
                  </a:schemeClr>
                </a:solidFill>
                <a:latin typeface="Avenir Next" panose="020B0503020202020204" pitchFamily="34" charset="0"/>
              </a:rPr>
              <a:t>Predicted risk</a:t>
            </a:r>
          </a:p>
          <a:p>
            <a:pPr algn="ctr" eaLnBrk="1" hangingPunct="1"/>
            <a:r>
              <a:rPr lang="en-US" altLang="en-US" dirty="0">
                <a:solidFill>
                  <a:schemeClr val="tx1">
                    <a:lumMod val="50000"/>
                    <a:lumOff val="50000"/>
                  </a:schemeClr>
                </a:solidFill>
                <a:latin typeface="Avenir Next" panose="020B0503020202020204" pitchFamily="34" charset="0"/>
              </a:rPr>
              <a:t>of default</a:t>
            </a:r>
          </a:p>
        </p:txBody>
      </p:sp>
      <p:graphicFrame>
        <p:nvGraphicFramePr>
          <p:cNvPr id="59" name="Table 59">
            <a:extLst>
              <a:ext uri="{FF2B5EF4-FFF2-40B4-BE49-F238E27FC236}">
                <a16:creationId xmlns:a16="http://schemas.microsoft.com/office/drawing/2014/main" id="{33D42AB7-262C-9141-BF60-F7865C85653D}"/>
              </a:ext>
            </a:extLst>
          </p:cNvPr>
          <p:cNvGraphicFramePr>
            <a:graphicFrameLocks noGrp="1"/>
          </p:cNvGraphicFramePr>
          <p:nvPr>
            <p:extLst>
              <p:ext uri="{D42A27DB-BD31-4B8C-83A1-F6EECF244321}">
                <p14:modId xmlns:p14="http://schemas.microsoft.com/office/powerpoint/2010/main" val="3251916644"/>
              </p:ext>
            </p:extLst>
          </p:nvPr>
        </p:nvGraphicFramePr>
        <p:xfrm>
          <a:off x="2686642" y="2518292"/>
          <a:ext cx="234681" cy="141651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3490520522"/>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1913210168"/>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4128804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2842218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2179267474"/>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1768552536"/>
                  </a:ext>
                </a:extLst>
              </a:tr>
            </a:tbl>
          </a:graphicData>
        </a:graphic>
      </p:graphicFrame>
      <p:graphicFrame>
        <p:nvGraphicFramePr>
          <p:cNvPr id="60" name="Table 59">
            <a:extLst>
              <a:ext uri="{FF2B5EF4-FFF2-40B4-BE49-F238E27FC236}">
                <a16:creationId xmlns:a16="http://schemas.microsoft.com/office/drawing/2014/main" id="{5C42B423-2A16-044A-A4D7-9D4965B9941B}"/>
              </a:ext>
            </a:extLst>
          </p:cNvPr>
          <p:cNvGraphicFramePr>
            <a:graphicFrameLocks noGrp="1"/>
          </p:cNvGraphicFramePr>
          <p:nvPr/>
        </p:nvGraphicFramePr>
        <p:xfrm>
          <a:off x="7163295" y="3158948"/>
          <a:ext cx="234681" cy="23608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3490520522"/>
                  </a:ext>
                </a:extLst>
              </a:tr>
            </a:tbl>
          </a:graphicData>
        </a:graphic>
      </p:graphicFrame>
      <mc:AlternateContent xmlns:mc="http://schemas.openxmlformats.org/markup-compatibility/2006">
        <mc:Choice xmlns:a14="http://schemas.microsoft.com/office/drawing/2010/main" Requires="a14">
          <p:sp>
            <p:nvSpPr>
              <p:cNvPr id="4098" name="TextBox 4097">
                <a:extLst>
                  <a:ext uri="{FF2B5EF4-FFF2-40B4-BE49-F238E27FC236}">
                    <a16:creationId xmlns:a16="http://schemas.microsoft.com/office/drawing/2014/main" id="{504CA230-426F-DA4F-B56C-58290D24706B}"/>
                  </a:ext>
                </a:extLst>
              </p:cNvPr>
              <p:cNvSpPr txBox="1"/>
              <p:nvPr/>
            </p:nvSpPr>
            <p:spPr>
              <a:xfrm>
                <a:off x="2699521" y="2087544"/>
                <a:ext cx="241733"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𝑥</m:t>
                      </m:r>
                    </m:oMath>
                  </m:oMathPara>
                </a14:m>
                <a:endParaRPr lang="en-US" sz="2400" dirty="0"/>
              </a:p>
            </p:txBody>
          </p:sp>
        </mc:Choice>
        <mc:Fallback>
          <p:sp>
            <p:nvSpPr>
              <p:cNvPr id="4098" name="TextBox 4097">
                <a:extLst>
                  <a:ext uri="{FF2B5EF4-FFF2-40B4-BE49-F238E27FC236}">
                    <a16:creationId xmlns:a16="http://schemas.microsoft.com/office/drawing/2014/main" id="{504CA230-426F-DA4F-B56C-58290D24706B}"/>
                  </a:ext>
                </a:extLst>
              </p:cNvPr>
              <p:cNvSpPr txBox="1">
                <a:spLocks noRot="1" noChangeAspect="1" noMove="1" noResize="1" noEditPoints="1" noAdjustHandles="1" noChangeArrowheads="1" noChangeShapeType="1" noTextEdit="1"/>
              </p:cNvSpPr>
              <p:nvPr/>
            </p:nvSpPr>
            <p:spPr>
              <a:xfrm>
                <a:off x="2699521" y="2087544"/>
                <a:ext cx="241733" cy="369332"/>
              </a:xfrm>
              <a:prstGeom prst="rect">
                <a:avLst/>
              </a:prstGeom>
              <a:blipFill>
                <a:blip r:embed="rId4"/>
                <a:stretch>
                  <a:fillRect l="-15000" r="-1000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099" name="TextBox 4098">
                <a:extLst>
                  <a:ext uri="{FF2B5EF4-FFF2-40B4-BE49-F238E27FC236}">
                    <a16:creationId xmlns:a16="http://schemas.microsoft.com/office/drawing/2014/main" id="{2A306D0C-057C-1240-BEB5-A152AB47BC9A}"/>
                  </a:ext>
                </a:extLst>
              </p:cNvPr>
              <p:cNvSpPr txBox="1"/>
              <p:nvPr/>
            </p:nvSpPr>
            <p:spPr>
              <a:xfrm>
                <a:off x="7163295" y="2694055"/>
                <a:ext cx="245708"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en-US" sz="2400" b="0" i="1" smtClean="0">
                              <a:latin typeface="Cambria Math" panose="02040503050406030204" pitchFamily="18" charset="0"/>
                            </a:rPr>
                          </m:ctrlPr>
                        </m:accPr>
                        <m:e>
                          <m:r>
                            <a:rPr lang="en-US" sz="2400" b="0" i="1" smtClean="0">
                              <a:latin typeface="Cambria Math" panose="02040503050406030204" pitchFamily="18" charset="0"/>
                            </a:rPr>
                            <m:t>𝑦</m:t>
                          </m:r>
                        </m:e>
                      </m:acc>
                    </m:oMath>
                  </m:oMathPara>
                </a14:m>
                <a:endParaRPr lang="en-US" sz="2400" dirty="0"/>
              </a:p>
            </p:txBody>
          </p:sp>
        </mc:Choice>
        <mc:Fallback>
          <p:sp>
            <p:nvSpPr>
              <p:cNvPr id="4099" name="TextBox 4098">
                <a:extLst>
                  <a:ext uri="{FF2B5EF4-FFF2-40B4-BE49-F238E27FC236}">
                    <a16:creationId xmlns:a16="http://schemas.microsoft.com/office/drawing/2014/main" id="{2A306D0C-057C-1240-BEB5-A152AB47BC9A}"/>
                  </a:ext>
                </a:extLst>
              </p:cNvPr>
              <p:cNvSpPr txBox="1">
                <a:spLocks noRot="1" noChangeAspect="1" noMove="1" noResize="1" noEditPoints="1" noAdjustHandles="1" noChangeArrowheads="1" noChangeShapeType="1" noTextEdit="1"/>
              </p:cNvSpPr>
              <p:nvPr/>
            </p:nvSpPr>
            <p:spPr>
              <a:xfrm>
                <a:off x="7163295" y="2694055"/>
                <a:ext cx="245708" cy="369332"/>
              </a:xfrm>
              <a:prstGeom prst="rect">
                <a:avLst/>
              </a:prstGeom>
              <a:blipFill>
                <a:blip r:embed="rId5"/>
                <a:stretch>
                  <a:fillRect l="-30000" t="-16667" r="-25000" b="-23333"/>
                </a:stretch>
              </a:blipFill>
            </p:spPr>
            <p:txBody>
              <a:bodyPr/>
              <a:lstStyle/>
              <a:p>
                <a:r>
                  <a:rPr lang="en-US">
                    <a:noFill/>
                  </a:rPr>
                  <a:t> </a:t>
                </a:r>
              </a:p>
            </p:txBody>
          </p:sp>
        </mc:Fallback>
      </mc:AlternateContent>
      <p:sp>
        <p:nvSpPr>
          <p:cNvPr id="25" name="TextBox 24">
            <a:extLst>
              <a:ext uri="{FF2B5EF4-FFF2-40B4-BE49-F238E27FC236}">
                <a16:creationId xmlns:a16="http://schemas.microsoft.com/office/drawing/2014/main" id="{7D5F30CF-81EA-9744-BC67-03B8EF4584FB}"/>
              </a:ext>
            </a:extLst>
          </p:cNvPr>
          <p:cNvSpPr txBox="1">
            <a:spLocks noChangeArrowheads="1"/>
          </p:cNvSpPr>
          <p:nvPr/>
        </p:nvSpPr>
        <p:spPr bwMode="auto">
          <a:xfrm>
            <a:off x="1930185" y="1617236"/>
            <a:ext cx="17475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solidFill>
                  <a:schemeClr val="tx1">
                    <a:lumMod val="50000"/>
                    <a:lumOff val="50000"/>
                  </a:schemeClr>
                </a:solidFill>
                <a:latin typeface="Avenir Next" panose="020B0503020202020204" pitchFamily="34" charset="0"/>
              </a:rPr>
              <a:t>Customer data</a:t>
            </a:r>
          </a:p>
        </p:txBody>
      </p:sp>
      <p:sp>
        <p:nvSpPr>
          <p:cNvPr id="5" name="TextBox 4">
            <a:extLst>
              <a:ext uri="{FF2B5EF4-FFF2-40B4-BE49-F238E27FC236}">
                <a16:creationId xmlns:a16="http://schemas.microsoft.com/office/drawing/2014/main" id="{F0954D1A-B14A-624F-9B2D-5A6F9FE9B06A}"/>
              </a:ext>
            </a:extLst>
          </p:cNvPr>
          <p:cNvSpPr txBox="1"/>
          <p:nvPr/>
        </p:nvSpPr>
        <p:spPr>
          <a:xfrm>
            <a:off x="1608117" y="2484233"/>
            <a:ext cx="1043876" cy="307777"/>
          </a:xfrm>
          <a:prstGeom prst="rect">
            <a:avLst/>
          </a:prstGeom>
          <a:noFill/>
        </p:spPr>
        <p:txBody>
          <a:bodyPr wrap="none" rtlCol="0">
            <a:spAutoFit/>
          </a:bodyPr>
          <a:lstStyle/>
          <a:p>
            <a:pPr algn="r"/>
            <a:r>
              <a:rPr lang="en-US" sz="1400" dirty="0">
                <a:latin typeface="Andale Mono" panose="020B0509000000000004" pitchFamily="49" charset="0"/>
              </a:rPr>
              <a:t>DTI = 10</a:t>
            </a:r>
          </a:p>
        </p:txBody>
      </p:sp>
      <p:sp>
        <p:nvSpPr>
          <p:cNvPr id="6" name="TextBox 5">
            <a:extLst>
              <a:ext uri="{FF2B5EF4-FFF2-40B4-BE49-F238E27FC236}">
                <a16:creationId xmlns:a16="http://schemas.microsoft.com/office/drawing/2014/main" id="{9ECC2AAC-BB65-5149-A12B-191B6501F607}"/>
              </a:ext>
            </a:extLst>
          </p:cNvPr>
          <p:cNvSpPr txBox="1"/>
          <p:nvPr/>
        </p:nvSpPr>
        <p:spPr>
          <a:xfrm>
            <a:off x="853695" y="2705674"/>
            <a:ext cx="1795684" cy="307777"/>
          </a:xfrm>
          <a:prstGeom prst="rect">
            <a:avLst/>
          </a:prstGeom>
          <a:noFill/>
        </p:spPr>
        <p:txBody>
          <a:bodyPr wrap="none" rtlCol="0">
            <a:spAutoFit/>
          </a:bodyPr>
          <a:lstStyle/>
          <a:p>
            <a:pPr algn="r"/>
            <a:r>
              <a:rPr lang="en-US" sz="1400" dirty="0">
                <a:latin typeface="Andale Mono" panose="020B0509000000000004" pitchFamily="49" charset="0"/>
              </a:rPr>
              <a:t>Delinquent = 10</a:t>
            </a:r>
          </a:p>
        </p:txBody>
      </p:sp>
      <p:sp>
        <p:nvSpPr>
          <p:cNvPr id="7" name="TextBox 6">
            <a:extLst>
              <a:ext uri="{FF2B5EF4-FFF2-40B4-BE49-F238E27FC236}">
                <a16:creationId xmlns:a16="http://schemas.microsoft.com/office/drawing/2014/main" id="{33B34A43-BE2A-BF4F-84CF-75B06D8918F0}"/>
              </a:ext>
            </a:extLst>
          </p:cNvPr>
          <p:cNvSpPr txBox="1"/>
          <p:nvPr/>
        </p:nvSpPr>
        <p:spPr>
          <a:xfrm>
            <a:off x="1930185" y="2920343"/>
            <a:ext cx="292131" cy="738664"/>
          </a:xfrm>
          <a:prstGeom prst="rect">
            <a:avLst/>
          </a:prstGeom>
          <a:noFill/>
        </p:spPr>
        <p:txBody>
          <a:bodyPr wrap="none" rtlCol="0">
            <a:spAutoFit/>
          </a:bodyPr>
          <a:lstStyle/>
          <a:p>
            <a:pPr algn="r"/>
            <a:r>
              <a:rPr lang="en-US" sz="1400" dirty="0">
                <a:latin typeface="Andale Mono" panose="020B0509000000000004" pitchFamily="49" charset="0"/>
              </a:rPr>
              <a:t>.</a:t>
            </a:r>
          </a:p>
          <a:p>
            <a:pPr algn="r"/>
            <a:r>
              <a:rPr lang="en-US" sz="1400" dirty="0">
                <a:latin typeface="Andale Mono" panose="020B0509000000000004" pitchFamily="49" charset="0"/>
              </a:rPr>
              <a:t>.</a:t>
            </a:r>
          </a:p>
          <a:p>
            <a:pPr algn="r"/>
            <a:r>
              <a:rPr lang="en-US" sz="1400" dirty="0">
                <a:latin typeface="Andale Mono" panose="020B0509000000000004" pitchFamily="49" charset="0"/>
              </a:rPr>
              <a:t>.</a:t>
            </a:r>
          </a:p>
        </p:txBody>
      </p:sp>
      <p:cxnSp>
        <p:nvCxnSpPr>
          <p:cNvPr id="17" name="Straight Connector 16">
            <a:extLst>
              <a:ext uri="{FF2B5EF4-FFF2-40B4-BE49-F238E27FC236}">
                <a16:creationId xmlns:a16="http://schemas.microsoft.com/office/drawing/2014/main" id="{555E3ABF-C7C1-F146-B2AB-6BFB8673E777}"/>
              </a:ext>
            </a:extLst>
          </p:cNvPr>
          <p:cNvCxnSpPr>
            <a:cxnSpLocks/>
          </p:cNvCxnSpPr>
          <p:nvPr/>
        </p:nvCxnSpPr>
        <p:spPr>
          <a:xfrm>
            <a:off x="1751537" y="1907572"/>
            <a:ext cx="686863" cy="448328"/>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BE97AD6-5DEC-C04E-A4BA-192A8AF43835}"/>
              </a:ext>
            </a:extLst>
          </p:cNvPr>
          <p:cNvSpPr txBox="1"/>
          <p:nvPr/>
        </p:nvSpPr>
        <p:spPr>
          <a:xfrm>
            <a:off x="7452268" y="3105009"/>
            <a:ext cx="598241" cy="369332"/>
          </a:xfrm>
          <a:prstGeom prst="rect">
            <a:avLst/>
          </a:prstGeom>
          <a:noFill/>
        </p:spPr>
        <p:txBody>
          <a:bodyPr wrap="none" rtlCol="0">
            <a:spAutoFit/>
          </a:bodyPr>
          <a:lstStyle/>
          <a:p>
            <a:r>
              <a:rPr lang="en-US" dirty="0">
                <a:latin typeface="Andale Mono" panose="020B0509000000000004" pitchFamily="49" charset="0"/>
              </a:rPr>
              <a:t>17%</a:t>
            </a:r>
          </a:p>
        </p:txBody>
      </p:sp>
      <p:pic>
        <p:nvPicPr>
          <p:cNvPr id="18" name="Picture 17">
            <a:extLst>
              <a:ext uri="{FF2B5EF4-FFF2-40B4-BE49-F238E27FC236}">
                <a16:creationId xmlns:a16="http://schemas.microsoft.com/office/drawing/2014/main" id="{E783D612-331E-6143-A885-F8C407390E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268" y="319987"/>
            <a:ext cx="538610" cy="71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9">
            <a:extLst>
              <a:ext uri="{FF2B5EF4-FFF2-40B4-BE49-F238E27FC236}">
                <a16:creationId xmlns:a16="http://schemas.microsoft.com/office/drawing/2014/main" id="{0A0B8A88-C79D-D744-8A53-DE0B753B2A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09787" y="1122699"/>
            <a:ext cx="537157" cy="68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0" name="Straight Connector 19">
            <a:extLst>
              <a:ext uri="{FF2B5EF4-FFF2-40B4-BE49-F238E27FC236}">
                <a16:creationId xmlns:a16="http://schemas.microsoft.com/office/drawing/2014/main" id="{62179001-901B-834B-B0AA-F70ACD613144}"/>
              </a:ext>
            </a:extLst>
          </p:cNvPr>
          <p:cNvCxnSpPr>
            <a:cxnSpLocks/>
          </p:cNvCxnSpPr>
          <p:nvPr/>
        </p:nvCxnSpPr>
        <p:spPr>
          <a:xfrm flipV="1">
            <a:off x="640124" y="538931"/>
            <a:ext cx="1139325" cy="1040629"/>
          </a:xfrm>
          <a:prstGeom prst="line">
            <a:avLst/>
          </a:prstGeom>
          <a:ln w="1905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sp>
        <p:nvSpPr>
          <p:cNvPr id="2" name="Right Triangle 1">
            <a:extLst>
              <a:ext uri="{FF2B5EF4-FFF2-40B4-BE49-F238E27FC236}">
                <a16:creationId xmlns:a16="http://schemas.microsoft.com/office/drawing/2014/main" id="{34183461-288B-6D49-A8D4-D9F7F3672D6A}"/>
              </a:ext>
            </a:extLst>
          </p:cNvPr>
          <p:cNvSpPr/>
          <p:nvPr/>
        </p:nvSpPr>
        <p:spPr>
          <a:xfrm rot="16200000">
            <a:off x="7163296" y="3167532"/>
            <a:ext cx="227501" cy="227501"/>
          </a:xfrm>
          <a:prstGeom prst="rtTriangle">
            <a:avLst/>
          </a:prstGeom>
          <a:solidFill>
            <a:srgbClr val="FF7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0132788-90FC-CF4D-8546-EB3392F2818F}"/>
              </a:ext>
            </a:extLst>
          </p:cNvPr>
          <p:cNvSpPr txBox="1"/>
          <p:nvPr/>
        </p:nvSpPr>
        <p:spPr>
          <a:xfrm>
            <a:off x="2941254" y="4871433"/>
            <a:ext cx="6438146" cy="1200329"/>
          </a:xfrm>
          <a:prstGeom prst="rect">
            <a:avLst/>
          </a:prstGeom>
          <a:noFill/>
        </p:spPr>
        <p:txBody>
          <a:bodyPr wrap="square" rtlCol="0">
            <a:spAutoFit/>
          </a:bodyPr>
          <a:lstStyle/>
          <a:p>
            <a:pPr algn="ctr"/>
            <a:r>
              <a:rPr lang="en-US" sz="2400" b="1" dirty="0">
                <a:latin typeface="Avenir Next" panose="020B0503020202020204" pitchFamily="34" charset="0"/>
              </a:rPr>
              <a:t>Counterfactual explanation:</a:t>
            </a:r>
          </a:p>
          <a:p>
            <a:pPr algn="ctr"/>
            <a:r>
              <a:rPr lang="en-US" sz="2400" dirty="0">
                <a:latin typeface="Avenir Next" panose="020B0503020202020204" pitchFamily="34" charset="0"/>
              </a:rPr>
              <a:t>Example of how changing the input changes the output </a:t>
            </a:r>
          </a:p>
        </p:txBody>
      </p:sp>
    </p:spTree>
    <p:custDataLst>
      <p:tags r:id="rId1"/>
    </p:custDataLst>
    <p:extLst>
      <p:ext uri="{BB962C8B-B14F-4D97-AF65-F5344CB8AC3E}">
        <p14:creationId xmlns:p14="http://schemas.microsoft.com/office/powerpoint/2010/main" val="22999862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4" name="Rectangle 3">
                <a:extLst>
                  <a:ext uri="{FF2B5EF4-FFF2-40B4-BE49-F238E27FC236}">
                    <a16:creationId xmlns:a16="http://schemas.microsoft.com/office/drawing/2014/main" id="{29FDBA95-00CF-E748-94E8-A2788EAD9FF1}"/>
                  </a:ext>
                </a:extLst>
              </p:cNvPr>
              <p:cNvSpPr/>
              <p:nvPr/>
            </p:nvSpPr>
            <p:spPr>
              <a:xfrm>
                <a:off x="3796983" y="2687503"/>
                <a:ext cx="2779625" cy="1155499"/>
              </a:xfrm>
              <a:prstGeom prst="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000" dirty="0">
                    <a:solidFill>
                      <a:schemeClr val="tx1"/>
                    </a:solidFill>
                  </a:rPr>
                  <a:t>Linear model</a:t>
                </a:r>
              </a:p>
              <a:p>
                <a:pPr algn="ctr">
                  <a:defRPr/>
                </a:pPr>
                <a14:m>
                  <m:oMathPara xmlns:m="http://schemas.openxmlformats.org/officeDocument/2006/math">
                    <m:oMathParaPr>
                      <m:jc m:val="centerGroup"/>
                    </m:oMathParaPr>
                    <m:oMath xmlns:m="http://schemas.openxmlformats.org/officeDocument/2006/math">
                      <m:r>
                        <a:rPr lang="en-US" sz="2000" i="1">
                          <a:solidFill>
                            <a:schemeClr val="tx1"/>
                          </a:solidFill>
                          <a:latin typeface="Cambria Math" panose="02040503050406030204" pitchFamily="18" charset="0"/>
                        </a:rPr>
                        <m:t>𝛽</m:t>
                      </m:r>
                      <m:r>
                        <a:rPr lang="en-US" sz="2000" i="1">
                          <a:solidFill>
                            <a:schemeClr val="tx1"/>
                          </a:solidFill>
                          <a:latin typeface="Cambria Math" panose="02040503050406030204" pitchFamily="18" charset="0"/>
                          <a:ea typeface="Cambria Math" panose="02040503050406030204" pitchFamily="18" charset="0"/>
                        </a:rPr>
                        <m:t>∙</m:t>
                      </m:r>
                      <m:r>
                        <a:rPr lang="en-US" sz="2000" i="1">
                          <a:solidFill>
                            <a:schemeClr val="tx1"/>
                          </a:solidFill>
                          <a:latin typeface="Cambria Math" panose="02040503050406030204" pitchFamily="18" charset="0"/>
                        </a:rPr>
                        <m:t>𝑥</m:t>
                      </m:r>
                    </m:oMath>
                  </m:oMathPara>
                </a14:m>
                <a:endParaRPr lang="en-US" sz="2000" dirty="0">
                  <a:latin typeface="Andale Mono" panose="020B0509000000000004" pitchFamily="49" charset="0"/>
                </a:endParaRPr>
              </a:p>
            </p:txBody>
          </p:sp>
        </mc:Choice>
        <mc:Fallback>
          <p:sp>
            <p:nvSpPr>
              <p:cNvPr id="4" name="Rectangle 3">
                <a:extLst>
                  <a:ext uri="{FF2B5EF4-FFF2-40B4-BE49-F238E27FC236}">
                    <a16:creationId xmlns:a16="http://schemas.microsoft.com/office/drawing/2014/main" id="{29FDBA95-00CF-E748-94E8-A2788EAD9FF1}"/>
                  </a:ext>
                </a:extLst>
              </p:cNvPr>
              <p:cNvSpPr>
                <a:spLocks noRot="1" noChangeAspect="1" noMove="1" noResize="1" noEditPoints="1" noAdjustHandles="1" noChangeArrowheads="1" noChangeShapeType="1" noTextEdit="1"/>
              </p:cNvSpPr>
              <p:nvPr/>
            </p:nvSpPr>
            <p:spPr>
              <a:xfrm>
                <a:off x="3796983" y="2687503"/>
                <a:ext cx="2779625" cy="1155499"/>
              </a:xfrm>
              <a:prstGeom prst="rect">
                <a:avLst/>
              </a:prstGeom>
              <a:blipFill>
                <a:blip r:embed="rId4"/>
                <a:stretch>
                  <a:fillRect/>
                </a:stretch>
              </a:blipFill>
              <a:ln w="50800">
                <a:solidFill>
                  <a:schemeClr val="tx1"/>
                </a:solidFill>
              </a:ln>
            </p:spPr>
            <p:txBody>
              <a:bodyPr/>
              <a:lstStyle/>
              <a:p>
                <a:r>
                  <a:rPr lang="en-US">
                    <a:noFill/>
                  </a:rPr>
                  <a:t> </a:t>
                </a:r>
              </a:p>
            </p:txBody>
          </p:sp>
        </mc:Fallback>
      </mc:AlternateContent>
      <p:cxnSp>
        <p:nvCxnSpPr>
          <p:cNvPr id="30" name="Straight Connector 29">
            <a:extLst>
              <a:ext uri="{FF2B5EF4-FFF2-40B4-BE49-F238E27FC236}">
                <a16:creationId xmlns:a16="http://schemas.microsoft.com/office/drawing/2014/main" id="{76ABD531-F74E-7E41-AF86-AD7B1D64BBF8}"/>
              </a:ext>
            </a:extLst>
          </p:cNvPr>
          <p:cNvCxnSpPr>
            <a:cxnSpLocks/>
          </p:cNvCxnSpPr>
          <p:nvPr/>
        </p:nvCxnSpPr>
        <p:spPr>
          <a:xfrm>
            <a:off x="3064608" y="3272443"/>
            <a:ext cx="74378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61988196-3620-234E-969E-3A2ED14068E4}"/>
              </a:ext>
            </a:extLst>
          </p:cNvPr>
          <p:cNvCxnSpPr>
            <a:cxnSpLocks/>
          </p:cNvCxnSpPr>
          <p:nvPr/>
        </p:nvCxnSpPr>
        <p:spPr>
          <a:xfrm>
            <a:off x="6588020" y="3272442"/>
            <a:ext cx="46464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D32CE2C4-0A08-2446-B646-C03D3293D725}"/>
              </a:ext>
            </a:extLst>
          </p:cNvPr>
          <p:cNvSpPr txBox="1">
            <a:spLocks noChangeArrowheads="1"/>
          </p:cNvSpPr>
          <p:nvPr/>
        </p:nvSpPr>
        <p:spPr bwMode="auto">
          <a:xfrm>
            <a:off x="6475383" y="1851305"/>
            <a:ext cx="16105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solidFill>
                  <a:schemeClr val="tx1">
                    <a:lumMod val="50000"/>
                    <a:lumOff val="50000"/>
                  </a:schemeClr>
                </a:solidFill>
                <a:latin typeface="Avenir Next" panose="020B0503020202020204" pitchFamily="34" charset="0"/>
              </a:rPr>
              <a:t>Predicted risk</a:t>
            </a:r>
          </a:p>
          <a:p>
            <a:pPr algn="ctr" eaLnBrk="1" hangingPunct="1"/>
            <a:r>
              <a:rPr lang="en-US" altLang="en-US" dirty="0">
                <a:solidFill>
                  <a:schemeClr val="tx1">
                    <a:lumMod val="50000"/>
                    <a:lumOff val="50000"/>
                  </a:schemeClr>
                </a:solidFill>
                <a:latin typeface="Avenir Next" panose="020B0503020202020204" pitchFamily="34" charset="0"/>
              </a:rPr>
              <a:t>of default</a:t>
            </a:r>
          </a:p>
        </p:txBody>
      </p:sp>
      <p:graphicFrame>
        <p:nvGraphicFramePr>
          <p:cNvPr id="59" name="Table 59">
            <a:extLst>
              <a:ext uri="{FF2B5EF4-FFF2-40B4-BE49-F238E27FC236}">
                <a16:creationId xmlns:a16="http://schemas.microsoft.com/office/drawing/2014/main" id="{33D42AB7-262C-9141-BF60-F7865C85653D}"/>
              </a:ext>
            </a:extLst>
          </p:cNvPr>
          <p:cNvGraphicFramePr>
            <a:graphicFrameLocks noGrp="1"/>
          </p:cNvGraphicFramePr>
          <p:nvPr/>
        </p:nvGraphicFramePr>
        <p:xfrm>
          <a:off x="2686642" y="2518292"/>
          <a:ext cx="234681" cy="141651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3490520522"/>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1913210168"/>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4128804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2842218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2179267474"/>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1768552536"/>
                  </a:ext>
                </a:extLst>
              </a:tr>
            </a:tbl>
          </a:graphicData>
        </a:graphic>
      </p:graphicFrame>
      <p:graphicFrame>
        <p:nvGraphicFramePr>
          <p:cNvPr id="60" name="Table 59">
            <a:extLst>
              <a:ext uri="{FF2B5EF4-FFF2-40B4-BE49-F238E27FC236}">
                <a16:creationId xmlns:a16="http://schemas.microsoft.com/office/drawing/2014/main" id="{5C42B423-2A16-044A-A4D7-9D4965B9941B}"/>
              </a:ext>
            </a:extLst>
          </p:cNvPr>
          <p:cNvGraphicFramePr>
            <a:graphicFrameLocks noGrp="1"/>
          </p:cNvGraphicFramePr>
          <p:nvPr/>
        </p:nvGraphicFramePr>
        <p:xfrm>
          <a:off x="7163295" y="3158948"/>
          <a:ext cx="234681" cy="23608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3490520522"/>
                  </a:ext>
                </a:extLst>
              </a:tr>
            </a:tbl>
          </a:graphicData>
        </a:graphic>
      </p:graphicFrame>
      <mc:AlternateContent xmlns:mc="http://schemas.openxmlformats.org/markup-compatibility/2006">
        <mc:Choice xmlns:a14="http://schemas.microsoft.com/office/drawing/2010/main" Requires="a14">
          <p:sp>
            <p:nvSpPr>
              <p:cNvPr id="4098" name="TextBox 4097">
                <a:extLst>
                  <a:ext uri="{FF2B5EF4-FFF2-40B4-BE49-F238E27FC236}">
                    <a16:creationId xmlns:a16="http://schemas.microsoft.com/office/drawing/2014/main" id="{504CA230-426F-DA4F-B56C-58290D24706B}"/>
                  </a:ext>
                </a:extLst>
              </p:cNvPr>
              <p:cNvSpPr txBox="1"/>
              <p:nvPr/>
            </p:nvSpPr>
            <p:spPr>
              <a:xfrm>
                <a:off x="2699521" y="2087544"/>
                <a:ext cx="241733"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𝑥</m:t>
                      </m:r>
                    </m:oMath>
                  </m:oMathPara>
                </a14:m>
                <a:endParaRPr lang="en-US" sz="2400" dirty="0"/>
              </a:p>
            </p:txBody>
          </p:sp>
        </mc:Choice>
        <mc:Fallback>
          <p:sp>
            <p:nvSpPr>
              <p:cNvPr id="4098" name="TextBox 4097">
                <a:extLst>
                  <a:ext uri="{FF2B5EF4-FFF2-40B4-BE49-F238E27FC236}">
                    <a16:creationId xmlns:a16="http://schemas.microsoft.com/office/drawing/2014/main" id="{504CA230-426F-DA4F-B56C-58290D24706B}"/>
                  </a:ext>
                </a:extLst>
              </p:cNvPr>
              <p:cNvSpPr txBox="1">
                <a:spLocks noRot="1" noChangeAspect="1" noMove="1" noResize="1" noEditPoints="1" noAdjustHandles="1" noChangeArrowheads="1" noChangeShapeType="1" noTextEdit="1"/>
              </p:cNvSpPr>
              <p:nvPr/>
            </p:nvSpPr>
            <p:spPr>
              <a:xfrm>
                <a:off x="2699521" y="2087544"/>
                <a:ext cx="241733" cy="369332"/>
              </a:xfrm>
              <a:prstGeom prst="rect">
                <a:avLst/>
              </a:prstGeom>
              <a:blipFill>
                <a:blip r:embed="rId5"/>
                <a:stretch>
                  <a:fillRect l="-15000" r="-1000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099" name="TextBox 4098">
                <a:extLst>
                  <a:ext uri="{FF2B5EF4-FFF2-40B4-BE49-F238E27FC236}">
                    <a16:creationId xmlns:a16="http://schemas.microsoft.com/office/drawing/2014/main" id="{2A306D0C-057C-1240-BEB5-A152AB47BC9A}"/>
                  </a:ext>
                </a:extLst>
              </p:cNvPr>
              <p:cNvSpPr txBox="1"/>
              <p:nvPr/>
            </p:nvSpPr>
            <p:spPr>
              <a:xfrm>
                <a:off x="7163295" y="2694055"/>
                <a:ext cx="245708"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en-US" sz="2400" b="0" i="1" smtClean="0">
                              <a:latin typeface="Cambria Math" panose="02040503050406030204" pitchFamily="18" charset="0"/>
                            </a:rPr>
                          </m:ctrlPr>
                        </m:accPr>
                        <m:e>
                          <m:r>
                            <a:rPr lang="en-US" sz="2400" b="0" i="1" smtClean="0">
                              <a:latin typeface="Cambria Math" panose="02040503050406030204" pitchFamily="18" charset="0"/>
                            </a:rPr>
                            <m:t>𝑦</m:t>
                          </m:r>
                        </m:e>
                      </m:acc>
                    </m:oMath>
                  </m:oMathPara>
                </a14:m>
                <a:endParaRPr lang="en-US" sz="2400" dirty="0"/>
              </a:p>
            </p:txBody>
          </p:sp>
        </mc:Choice>
        <mc:Fallback>
          <p:sp>
            <p:nvSpPr>
              <p:cNvPr id="4099" name="TextBox 4098">
                <a:extLst>
                  <a:ext uri="{FF2B5EF4-FFF2-40B4-BE49-F238E27FC236}">
                    <a16:creationId xmlns:a16="http://schemas.microsoft.com/office/drawing/2014/main" id="{2A306D0C-057C-1240-BEB5-A152AB47BC9A}"/>
                  </a:ext>
                </a:extLst>
              </p:cNvPr>
              <p:cNvSpPr txBox="1">
                <a:spLocks noRot="1" noChangeAspect="1" noMove="1" noResize="1" noEditPoints="1" noAdjustHandles="1" noChangeArrowheads="1" noChangeShapeType="1" noTextEdit="1"/>
              </p:cNvSpPr>
              <p:nvPr/>
            </p:nvSpPr>
            <p:spPr>
              <a:xfrm>
                <a:off x="7163295" y="2694055"/>
                <a:ext cx="245708" cy="369332"/>
              </a:xfrm>
              <a:prstGeom prst="rect">
                <a:avLst/>
              </a:prstGeom>
              <a:blipFill>
                <a:blip r:embed="rId6"/>
                <a:stretch>
                  <a:fillRect l="-30000" t="-16667" r="-25000" b="-23333"/>
                </a:stretch>
              </a:blipFill>
            </p:spPr>
            <p:txBody>
              <a:bodyPr/>
              <a:lstStyle/>
              <a:p>
                <a:r>
                  <a:rPr lang="en-US">
                    <a:noFill/>
                  </a:rPr>
                  <a:t> </a:t>
                </a:r>
              </a:p>
            </p:txBody>
          </p:sp>
        </mc:Fallback>
      </mc:AlternateContent>
      <p:sp>
        <p:nvSpPr>
          <p:cNvPr id="25" name="TextBox 24">
            <a:extLst>
              <a:ext uri="{FF2B5EF4-FFF2-40B4-BE49-F238E27FC236}">
                <a16:creationId xmlns:a16="http://schemas.microsoft.com/office/drawing/2014/main" id="{7D5F30CF-81EA-9744-BC67-03B8EF4584FB}"/>
              </a:ext>
            </a:extLst>
          </p:cNvPr>
          <p:cNvSpPr txBox="1">
            <a:spLocks noChangeArrowheads="1"/>
          </p:cNvSpPr>
          <p:nvPr/>
        </p:nvSpPr>
        <p:spPr bwMode="auto">
          <a:xfrm>
            <a:off x="1930185" y="1617236"/>
            <a:ext cx="17475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solidFill>
                  <a:schemeClr val="tx1">
                    <a:lumMod val="50000"/>
                    <a:lumOff val="50000"/>
                  </a:schemeClr>
                </a:solidFill>
                <a:latin typeface="Avenir Next" panose="020B0503020202020204" pitchFamily="34" charset="0"/>
              </a:rPr>
              <a:t>Customer data</a:t>
            </a:r>
          </a:p>
        </p:txBody>
      </p:sp>
      <p:sp>
        <p:nvSpPr>
          <p:cNvPr id="5" name="TextBox 4">
            <a:extLst>
              <a:ext uri="{FF2B5EF4-FFF2-40B4-BE49-F238E27FC236}">
                <a16:creationId xmlns:a16="http://schemas.microsoft.com/office/drawing/2014/main" id="{F0954D1A-B14A-624F-9B2D-5A6F9FE9B06A}"/>
              </a:ext>
            </a:extLst>
          </p:cNvPr>
          <p:cNvSpPr txBox="1"/>
          <p:nvPr/>
        </p:nvSpPr>
        <p:spPr>
          <a:xfrm>
            <a:off x="1608117" y="2484233"/>
            <a:ext cx="1043876" cy="307777"/>
          </a:xfrm>
          <a:prstGeom prst="rect">
            <a:avLst/>
          </a:prstGeom>
          <a:noFill/>
        </p:spPr>
        <p:txBody>
          <a:bodyPr wrap="none" rtlCol="0">
            <a:spAutoFit/>
          </a:bodyPr>
          <a:lstStyle/>
          <a:p>
            <a:pPr algn="r"/>
            <a:r>
              <a:rPr lang="en-US" sz="1400" dirty="0">
                <a:latin typeface="Andale Mono" panose="020B0509000000000004" pitchFamily="49" charset="0"/>
              </a:rPr>
              <a:t>DTI = 30</a:t>
            </a:r>
          </a:p>
        </p:txBody>
      </p:sp>
      <p:sp>
        <p:nvSpPr>
          <p:cNvPr id="6" name="TextBox 5">
            <a:extLst>
              <a:ext uri="{FF2B5EF4-FFF2-40B4-BE49-F238E27FC236}">
                <a16:creationId xmlns:a16="http://schemas.microsoft.com/office/drawing/2014/main" id="{9ECC2AAC-BB65-5149-A12B-191B6501F607}"/>
              </a:ext>
            </a:extLst>
          </p:cNvPr>
          <p:cNvSpPr txBox="1"/>
          <p:nvPr/>
        </p:nvSpPr>
        <p:spPr>
          <a:xfrm>
            <a:off x="853695" y="2705674"/>
            <a:ext cx="1795684" cy="307777"/>
          </a:xfrm>
          <a:prstGeom prst="rect">
            <a:avLst/>
          </a:prstGeom>
          <a:noFill/>
        </p:spPr>
        <p:txBody>
          <a:bodyPr wrap="none" rtlCol="0">
            <a:spAutoFit/>
          </a:bodyPr>
          <a:lstStyle/>
          <a:p>
            <a:pPr algn="r"/>
            <a:r>
              <a:rPr lang="en-US" sz="1400" dirty="0">
                <a:latin typeface="Andale Mono" panose="020B0509000000000004" pitchFamily="49" charset="0"/>
              </a:rPr>
              <a:t>Delinquent = 10</a:t>
            </a:r>
          </a:p>
        </p:txBody>
      </p:sp>
      <p:sp>
        <p:nvSpPr>
          <p:cNvPr id="7" name="TextBox 6">
            <a:extLst>
              <a:ext uri="{FF2B5EF4-FFF2-40B4-BE49-F238E27FC236}">
                <a16:creationId xmlns:a16="http://schemas.microsoft.com/office/drawing/2014/main" id="{33B34A43-BE2A-BF4F-84CF-75B06D8918F0}"/>
              </a:ext>
            </a:extLst>
          </p:cNvPr>
          <p:cNvSpPr txBox="1"/>
          <p:nvPr/>
        </p:nvSpPr>
        <p:spPr>
          <a:xfrm>
            <a:off x="1930185" y="2920343"/>
            <a:ext cx="292131" cy="738664"/>
          </a:xfrm>
          <a:prstGeom prst="rect">
            <a:avLst/>
          </a:prstGeom>
          <a:noFill/>
        </p:spPr>
        <p:txBody>
          <a:bodyPr wrap="none" rtlCol="0">
            <a:spAutoFit/>
          </a:bodyPr>
          <a:lstStyle/>
          <a:p>
            <a:pPr algn="r"/>
            <a:r>
              <a:rPr lang="en-US" sz="1400" dirty="0">
                <a:latin typeface="Andale Mono" panose="020B0509000000000004" pitchFamily="49" charset="0"/>
              </a:rPr>
              <a:t>.</a:t>
            </a:r>
          </a:p>
          <a:p>
            <a:pPr algn="r"/>
            <a:r>
              <a:rPr lang="en-US" sz="1400" dirty="0">
                <a:latin typeface="Andale Mono" panose="020B0509000000000004" pitchFamily="49" charset="0"/>
              </a:rPr>
              <a:t>.</a:t>
            </a:r>
          </a:p>
          <a:p>
            <a:pPr algn="r"/>
            <a:r>
              <a:rPr lang="en-US" sz="1400" dirty="0">
                <a:latin typeface="Andale Mono" panose="020B0509000000000004" pitchFamily="49" charset="0"/>
              </a:rPr>
              <a:t>.</a:t>
            </a:r>
          </a:p>
        </p:txBody>
      </p:sp>
      <p:pic>
        <p:nvPicPr>
          <p:cNvPr id="16" name="Picture 15">
            <a:extLst>
              <a:ext uri="{FF2B5EF4-FFF2-40B4-BE49-F238E27FC236}">
                <a16:creationId xmlns:a16="http://schemas.microsoft.com/office/drawing/2014/main" id="{C49E5AFC-97F4-0A44-B7FB-0506431959D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2268" y="491060"/>
            <a:ext cx="1072344" cy="141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Straight Connector 16">
            <a:extLst>
              <a:ext uri="{FF2B5EF4-FFF2-40B4-BE49-F238E27FC236}">
                <a16:creationId xmlns:a16="http://schemas.microsoft.com/office/drawing/2014/main" id="{555E3ABF-C7C1-F146-B2AB-6BFB8673E777}"/>
              </a:ext>
            </a:extLst>
          </p:cNvPr>
          <p:cNvCxnSpPr>
            <a:cxnSpLocks/>
          </p:cNvCxnSpPr>
          <p:nvPr/>
        </p:nvCxnSpPr>
        <p:spPr>
          <a:xfrm>
            <a:off x="1751537" y="1907572"/>
            <a:ext cx="686863" cy="448328"/>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BE97AD6-5DEC-C04E-A4BA-192A8AF43835}"/>
              </a:ext>
            </a:extLst>
          </p:cNvPr>
          <p:cNvSpPr txBox="1"/>
          <p:nvPr/>
        </p:nvSpPr>
        <p:spPr>
          <a:xfrm>
            <a:off x="7452268" y="3105009"/>
            <a:ext cx="598241" cy="369332"/>
          </a:xfrm>
          <a:prstGeom prst="rect">
            <a:avLst/>
          </a:prstGeom>
          <a:noFill/>
        </p:spPr>
        <p:txBody>
          <a:bodyPr wrap="none" rtlCol="0">
            <a:spAutoFit/>
          </a:bodyPr>
          <a:lstStyle/>
          <a:p>
            <a:r>
              <a:rPr lang="en-US" dirty="0">
                <a:latin typeface="Andale Mono" panose="020B0509000000000004" pitchFamily="49" charset="0"/>
              </a:rPr>
              <a:t>22%</a:t>
            </a:r>
          </a:p>
        </p:txBody>
      </p:sp>
      <p:sp>
        <p:nvSpPr>
          <p:cNvPr id="9" name="Rectangle 8">
            <a:extLst>
              <a:ext uri="{FF2B5EF4-FFF2-40B4-BE49-F238E27FC236}">
                <a16:creationId xmlns:a16="http://schemas.microsoft.com/office/drawing/2014/main" id="{2439CAC7-3731-AD44-9CCA-0B96558BD55A}"/>
              </a:ext>
            </a:extLst>
          </p:cNvPr>
          <p:cNvSpPr/>
          <p:nvPr/>
        </p:nvSpPr>
        <p:spPr>
          <a:xfrm>
            <a:off x="1867892" y="926041"/>
            <a:ext cx="708848" cy="369332"/>
          </a:xfrm>
          <a:prstGeom prst="rect">
            <a:avLst/>
          </a:prstGeom>
        </p:spPr>
        <p:txBody>
          <a:bodyPr wrap="none">
            <a:spAutoFit/>
          </a:bodyPr>
          <a:lstStyle/>
          <a:p>
            <a:r>
              <a:rPr lang="en-US" altLang="en-US" dirty="0">
                <a:latin typeface="Avenir Next" panose="020B0503020202020204" pitchFamily="34" charset="0"/>
              </a:rPr>
              <a:t>John</a:t>
            </a:r>
            <a:endParaRPr lang="en-US" dirty="0"/>
          </a:p>
        </p:txBody>
      </p:sp>
      <p:sp>
        <p:nvSpPr>
          <p:cNvPr id="2" name="TextBox 1">
            <a:extLst>
              <a:ext uri="{FF2B5EF4-FFF2-40B4-BE49-F238E27FC236}">
                <a16:creationId xmlns:a16="http://schemas.microsoft.com/office/drawing/2014/main" id="{6E9682BA-6D58-8B4F-B89E-0F135F670CF0}"/>
              </a:ext>
            </a:extLst>
          </p:cNvPr>
          <p:cNvSpPr txBox="1"/>
          <p:nvPr/>
        </p:nvSpPr>
        <p:spPr>
          <a:xfrm>
            <a:off x="2941254" y="5128877"/>
            <a:ext cx="6438146" cy="830997"/>
          </a:xfrm>
          <a:prstGeom prst="rect">
            <a:avLst/>
          </a:prstGeom>
          <a:noFill/>
        </p:spPr>
        <p:txBody>
          <a:bodyPr wrap="square" rtlCol="0">
            <a:spAutoFit/>
          </a:bodyPr>
          <a:lstStyle/>
          <a:p>
            <a:pPr algn="ctr"/>
            <a:r>
              <a:rPr lang="en-US" sz="2400" b="1" dirty="0">
                <a:latin typeface="Avenir Next" panose="020B0503020202020204" pitchFamily="34" charset="0"/>
              </a:rPr>
              <a:t>Interpretable models:</a:t>
            </a:r>
          </a:p>
          <a:p>
            <a:pPr algn="ctr"/>
            <a:r>
              <a:rPr lang="en-US" sz="2400" dirty="0">
                <a:latin typeface="Avenir Next" panose="020B0503020202020204" pitchFamily="34" charset="0"/>
              </a:rPr>
              <a:t>Let the model be its own explanation. </a:t>
            </a:r>
          </a:p>
        </p:txBody>
      </p:sp>
    </p:spTree>
    <p:custDataLst>
      <p:tags r:id="rId1"/>
    </p:custDataLst>
    <p:extLst>
      <p:ext uri="{BB962C8B-B14F-4D97-AF65-F5344CB8AC3E}">
        <p14:creationId xmlns:p14="http://schemas.microsoft.com/office/powerpoint/2010/main" val="1047873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E42C92-20AA-5144-BEC4-3D5E55138975}"/>
              </a:ext>
            </a:extLst>
          </p:cNvPr>
          <p:cNvSpPr txBox="1"/>
          <p:nvPr/>
        </p:nvSpPr>
        <p:spPr>
          <a:xfrm>
            <a:off x="609600" y="1370181"/>
            <a:ext cx="3657600" cy="400110"/>
          </a:xfrm>
          <a:prstGeom prst="rect">
            <a:avLst/>
          </a:prstGeom>
          <a:noFill/>
        </p:spPr>
        <p:txBody>
          <a:bodyPr wrap="square" rtlCol="0">
            <a:spAutoFit/>
          </a:bodyPr>
          <a:lstStyle/>
          <a:p>
            <a:pPr algn="ctr"/>
            <a:r>
              <a:rPr lang="en-US" sz="2000" b="1" dirty="0">
                <a:latin typeface="Avenir Next" panose="020B0503020202020204" pitchFamily="34" charset="0"/>
              </a:rPr>
              <a:t>Pick your model class</a:t>
            </a:r>
          </a:p>
        </p:txBody>
      </p:sp>
      <p:sp>
        <p:nvSpPr>
          <p:cNvPr id="10" name="TextBox 9">
            <a:extLst>
              <a:ext uri="{FF2B5EF4-FFF2-40B4-BE49-F238E27FC236}">
                <a16:creationId xmlns:a16="http://schemas.microsoft.com/office/drawing/2014/main" id="{742824D0-E20A-B046-A326-408E41E95BB2}"/>
              </a:ext>
            </a:extLst>
          </p:cNvPr>
          <p:cNvSpPr txBox="1"/>
          <p:nvPr/>
        </p:nvSpPr>
        <p:spPr>
          <a:xfrm>
            <a:off x="4646092" y="1370181"/>
            <a:ext cx="3657600" cy="707886"/>
          </a:xfrm>
          <a:prstGeom prst="rect">
            <a:avLst/>
          </a:prstGeom>
          <a:noFill/>
        </p:spPr>
        <p:txBody>
          <a:bodyPr wrap="square" rtlCol="0">
            <a:spAutoFit/>
          </a:bodyPr>
          <a:lstStyle/>
          <a:p>
            <a:pPr algn="ctr"/>
            <a:r>
              <a:rPr lang="en-US" sz="2000" b="1" dirty="0">
                <a:latin typeface="Avenir Next" panose="020B0503020202020204" pitchFamily="34" charset="0"/>
              </a:rPr>
              <a:t>Pick your optimization method</a:t>
            </a:r>
            <a:endParaRPr lang="en-US" sz="2000" dirty="0">
              <a:latin typeface="Avenir Next" panose="020B0503020202020204" pitchFamily="34" charset="0"/>
            </a:endParaRPr>
          </a:p>
        </p:txBody>
      </p:sp>
      <p:sp>
        <p:nvSpPr>
          <p:cNvPr id="11" name="TextBox 10">
            <a:extLst>
              <a:ext uri="{FF2B5EF4-FFF2-40B4-BE49-F238E27FC236}">
                <a16:creationId xmlns:a16="http://schemas.microsoft.com/office/drawing/2014/main" id="{CD9745B8-FB15-CC47-9970-BB9F4C822789}"/>
              </a:ext>
            </a:extLst>
          </p:cNvPr>
          <p:cNvSpPr txBox="1"/>
          <p:nvPr/>
        </p:nvSpPr>
        <p:spPr>
          <a:xfrm>
            <a:off x="8269356" y="1370181"/>
            <a:ext cx="3657600" cy="707886"/>
          </a:xfrm>
          <a:prstGeom prst="rect">
            <a:avLst/>
          </a:prstGeom>
          <a:noFill/>
        </p:spPr>
        <p:txBody>
          <a:bodyPr wrap="square" rtlCol="0">
            <a:spAutoFit/>
          </a:bodyPr>
          <a:lstStyle/>
          <a:p>
            <a:pPr algn="ctr"/>
            <a:r>
              <a:rPr lang="en-US" sz="2000" b="1" dirty="0">
                <a:latin typeface="Avenir Next" panose="020B0503020202020204" pitchFamily="34" charset="0"/>
              </a:rPr>
              <a:t>Decide what explanation methods you will use</a:t>
            </a:r>
            <a:endParaRPr lang="en-US" sz="2000" dirty="0">
              <a:latin typeface="Avenir Next" panose="020B0503020202020204" pitchFamily="34" charset="0"/>
            </a:endParaRPr>
          </a:p>
        </p:txBody>
      </p:sp>
      <p:sp>
        <p:nvSpPr>
          <p:cNvPr id="12" name="TextBox 11">
            <a:extLst>
              <a:ext uri="{FF2B5EF4-FFF2-40B4-BE49-F238E27FC236}">
                <a16:creationId xmlns:a16="http://schemas.microsoft.com/office/drawing/2014/main" id="{DE4F1B57-828A-6542-AD0F-F9FB30439B82}"/>
              </a:ext>
            </a:extLst>
          </p:cNvPr>
          <p:cNvSpPr txBox="1"/>
          <p:nvPr/>
        </p:nvSpPr>
        <p:spPr>
          <a:xfrm>
            <a:off x="940904" y="2517913"/>
            <a:ext cx="184731" cy="369332"/>
          </a:xfrm>
          <a:prstGeom prst="rect">
            <a:avLst/>
          </a:prstGeom>
          <a:noFill/>
        </p:spPr>
        <p:txBody>
          <a:bodyPr wrap="none" rtlCol="0">
            <a:spAutoFit/>
          </a:bodyPr>
          <a:lstStyle/>
          <a:p>
            <a:endParaRPr lang="en-US" dirty="0"/>
          </a:p>
        </p:txBody>
      </p:sp>
      <p:sp>
        <p:nvSpPr>
          <p:cNvPr id="42" name="Rounded Rectangle 41">
            <a:extLst>
              <a:ext uri="{FF2B5EF4-FFF2-40B4-BE49-F238E27FC236}">
                <a16:creationId xmlns:a16="http://schemas.microsoft.com/office/drawing/2014/main" id="{E1B38209-AE0A-6545-BC0E-935F0B7B8FB0}"/>
              </a:ext>
            </a:extLst>
          </p:cNvPr>
          <p:cNvSpPr/>
          <p:nvPr/>
        </p:nvSpPr>
        <p:spPr>
          <a:xfrm>
            <a:off x="8626981" y="24118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Parameter reporting</a:t>
            </a:r>
          </a:p>
        </p:txBody>
      </p:sp>
      <p:sp>
        <p:nvSpPr>
          <p:cNvPr id="45" name="Rounded Rectangle 44">
            <a:extLst>
              <a:ext uri="{FF2B5EF4-FFF2-40B4-BE49-F238E27FC236}">
                <a16:creationId xmlns:a16="http://schemas.microsoft.com/office/drawing/2014/main" id="{FE24D3FF-04C3-CF4E-A381-A452C5041225}"/>
              </a:ext>
            </a:extLst>
          </p:cNvPr>
          <p:cNvSpPr/>
          <p:nvPr/>
        </p:nvSpPr>
        <p:spPr>
          <a:xfrm>
            <a:off x="8626981" y="332534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Partial dependence</a:t>
            </a:r>
          </a:p>
        </p:txBody>
      </p:sp>
      <p:sp>
        <p:nvSpPr>
          <p:cNvPr id="47" name="Rounded Rectangle 46">
            <a:extLst>
              <a:ext uri="{FF2B5EF4-FFF2-40B4-BE49-F238E27FC236}">
                <a16:creationId xmlns:a16="http://schemas.microsoft.com/office/drawing/2014/main" id="{A18E7D17-BDE7-BE48-9557-052D6FC377E3}"/>
              </a:ext>
            </a:extLst>
          </p:cNvPr>
          <p:cNvSpPr/>
          <p:nvPr/>
        </p:nvSpPr>
        <p:spPr>
          <a:xfrm>
            <a:off x="8626981" y="42387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Feature attribution</a:t>
            </a:r>
          </a:p>
        </p:txBody>
      </p:sp>
      <p:sp>
        <p:nvSpPr>
          <p:cNvPr id="53" name="Rounded Rectangle 52">
            <a:extLst>
              <a:ext uri="{FF2B5EF4-FFF2-40B4-BE49-F238E27FC236}">
                <a16:creationId xmlns:a16="http://schemas.microsoft.com/office/drawing/2014/main" id="{46382B9B-1CAD-9A4E-A8B2-DECB4F736373}"/>
              </a:ext>
            </a:extLst>
          </p:cNvPr>
          <p:cNvSpPr/>
          <p:nvPr/>
        </p:nvSpPr>
        <p:spPr>
          <a:xfrm>
            <a:off x="8626980" y="515224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etc.</a:t>
            </a:r>
          </a:p>
        </p:txBody>
      </p:sp>
      <p:sp>
        <p:nvSpPr>
          <p:cNvPr id="55" name="Rounded Rectangle 54">
            <a:extLst>
              <a:ext uri="{FF2B5EF4-FFF2-40B4-BE49-F238E27FC236}">
                <a16:creationId xmlns:a16="http://schemas.microsoft.com/office/drawing/2014/main" id="{B31813F5-C4B5-3A46-A250-49ED49E6829C}"/>
              </a:ext>
            </a:extLst>
          </p:cNvPr>
          <p:cNvSpPr/>
          <p:nvPr/>
        </p:nvSpPr>
        <p:spPr>
          <a:xfrm>
            <a:off x="4931013" y="24118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Exact</a:t>
            </a:r>
          </a:p>
        </p:txBody>
      </p:sp>
      <p:sp>
        <p:nvSpPr>
          <p:cNvPr id="57" name="Rounded Rectangle 56">
            <a:extLst>
              <a:ext uri="{FF2B5EF4-FFF2-40B4-BE49-F238E27FC236}">
                <a16:creationId xmlns:a16="http://schemas.microsoft.com/office/drawing/2014/main" id="{D4AE6869-72BA-B041-ADF2-25A6E45B7A02}"/>
              </a:ext>
            </a:extLst>
          </p:cNvPr>
          <p:cNvSpPr/>
          <p:nvPr/>
        </p:nvSpPr>
        <p:spPr>
          <a:xfrm>
            <a:off x="4931013" y="3342570"/>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Greedy</a:t>
            </a:r>
          </a:p>
        </p:txBody>
      </p:sp>
      <p:sp>
        <p:nvSpPr>
          <p:cNvPr id="58" name="Rounded Rectangle 57">
            <a:extLst>
              <a:ext uri="{FF2B5EF4-FFF2-40B4-BE49-F238E27FC236}">
                <a16:creationId xmlns:a16="http://schemas.microsoft.com/office/drawing/2014/main" id="{ECFAAD52-5687-174D-8DDC-41AB9B8FA559}"/>
              </a:ext>
            </a:extLst>
          </p:cNvPr>
          <p:cNvSpPr/>
          <p:nvPr/>
        </p:nvSpPr>
        <p:spPr>
          <a:xfrm>
            <a:off x="4931012" y="4273244"/>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Gradient boosting</a:t>
            </a:r>
          </a:p>
        </p:txBody>
      </p:sp>
      <p:sp>
        <p:nvSpPr>
          <p:cNvPr id="4096" name="Rounded Rectangle 4095">
            <a:extLst>
              <a:ext uri="{FF2B5EF4-FFF2-40B4-BE49-F238E27FC236}">
                <a16:creationId xmlns:a16="http://schemas.microsoft.com/office/drawing/2014/main" id="{E370EFFC-70DB-C64D-9D58-99C2694B3BB8}"/>
              </a:ext>
            </a:extLst>
          </p:cNvPr>
          <p:cNvSpPr/>
          <p:nvPr/>
        </p:nvSpPr>
        <p:spPr>
          <a:xfrm>
            <a:off x="4931012" y="5203919"/>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etc.</a:t>
            </a:r>
          </a:p>
        </p:txBody>
      </p:sp>
      <p:sp>
        <p:nvSpPr>
          <p:cNvPr id="2" name="TextBox 1">
            <a:extLst>
              <a:ext uri="{FF2B5EF4-FFF2-40B4-BE49-F238E27FC236}">
                <a16:creationId xmlns:a16="http://schemas.microsoft.com/office/drawing/2014/main" id="{302ED400-991B-3D4C-A5BF-AA93FBD518C5}"/>
              </a:ext>
            </a:extLst>
          </p:cNvPr>
          <p:cNvSpPr txBox="1"/>
          <p:nvPr/>
        </p:nvSpPr>
        <p:spPr>
          <a:xfrm>
            <a:off x="426480" y="380302"/>
            <a:ext cx="6438146" cy="461665"/>
          </a:xfrm>
          <a:prstGeom prst="rect">
            <a:avLst/>
          </a:prstGeom>
          <a:noFill/>
        </p:spPr>
        <p:txBody>
          <a:bodyPr wrap="square" rtlCol="0">
            <a:spAutoFit/>
          </a:bodyPr>
          <a:lstStyle/>
          <a:p>
            <a:r>
              <a:rPr lang="en-US" sz="2400" b="1" dirty="0">
                <a:latin typeface="Avenir Next" panose="020B0503020202020204" pitchFamily="34" charset="0"/>
              </a:rPr>
              <a:t>How-To: </a:t>
            </a:r>
            <a:r>
              <a:rPr lang="en-US" sz="2400" dirty="0">
                <a:latin typeface="Avenir Next" panose="020B0503020202020204" pitchFamily="34" charset="0"/>
              </a:rPr>
              <a:t>Interpretable models</a:t>
            </a:r>
          </a:p>
        </p:txBody>
      </p:sp>
      <p:sp>
        <p:nvSpPr>
          <p:cNvPr id="4" name="Rounded Rectangle 3">
            <a:extLst>
              <a:ext uri="{FF2B5EF4-FFF2-40B4-BE49-F238E27FC236}">
                <a16:creationId xmlns:a16="http://schemas.microsoft.com/office/drawing/2014/main" id="{28DC089B-B888-BF4D-BF76-F53B3E18D9BE}"/>
              </a:ext>
            </a:extLst>
          </p:cNvPr>
          <p:cNvSpPr/>
          <p:nvPr/>
        </p:nvSpPr>
        <p:spPr>
          <a:xfrm>
            <a:off x="940905" y="24118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Linear model</a:t>
            </a:r>
          </a:p>
        </p:txBody>
      </p:sp>
      <p:sp>
        <p:nvSpPr>
          <p:cNvPr id="5" name="Rounded Rectangle 4">
            <a:extLst>
              <a:ext uri="{FF2B5EF4-FFF2-40B4-BE49-F238E27FC236}">
                <a16:creationId xmlns:a16="http://schemas.microsoft.com/office/drawing/2014/main" id="{3C854D3F-A47F-F146-B792-6F23E1452363}"/>
              </a:ext>
            </a:extLst>
          </p:cNvPr>
          <p:cNvSpPr/>
          <p:nvPr/>
        </p:nvSpPr>
        <p:spPr>
          <a:xfrm>
            <a:off x="940905" y="3342570"/>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Decision tree</a:t>
            </a:r>
          </a:p>
        </p:txBody>
      </p:sp>
      <p:sp>
        <p:nvSpPr>
          <p:cNvPr id="6" name="Rounded Rectangle 5">
            <a:extLst>
              <a:ext uri="{FF2B5EF4-FFF2-40B4-BE49-F238E27FC236}">
                <a16:creationId xmlns:a16="http://schemas.microsoft.com/office/drawing/2014/main" id="{CD0D9720-79A9-E544-97A5-FA8D5693F89B}"/>
              </a:ext>
            </a:extLst>
          </p:cNvPr>
          <p:cNvSpPr/>
          <p:nvPr/>
        </p:nvSpPr>
        <p:spPr>
          <a:xfrm>
            <a:off x="940904" y="4273244"/>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GAM</a:t>
            </a:r>
          </a:p>
        </p:txBody>
      </p:sp>
      <p:sp>
        <p:nvSpPr>
          <p:cNvPr id="7" name="Rounded Rectangle 6">
            <a:extLst>
              <a:ext uri="{FF2B5EF4-FFF2-40B4-BE49-F238E27FC236}">
                <a16:creationId xmlns:a16="http://schemas.microsoft.com/office/drawing/2014/main" id="{32842C53-4536-4E4B-9FEE-21D9C1F4754E}"/>
              </a:ext>
            </a:extLst>
          </p:cNvPr>
          <p:cNvSpPr/>
          <p:nvPr/>
        </p:nvSpPr>
        <p:spPr>
          <a:xfrm>
            <a:off x="940904" y="5203919"/>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etc.</a:t>
            </a:r>
          </a:p>
        </p:txBody>
      </p:sp>
    </p:spTree>
    <p:custDataLst>
      <p:tags r:id="rId1"/>
    </p:custDataLst>
    <p:extLst>
      <p:ext uri="{BB962C8B-B14F-4D97-AF65-F5344CB8AC3E}">
        <p14:creationId xmlns:p14="http://schemas.microsoft.com/office/powerpoint/2010/main" val="23681660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E42C92-20AA-5144-BEC4-3D5E55138975}"/>
              </a:ext>
            </a:extLst>
          </p:cNvPr>
          <p:cNvSpPr txBox="1"/>
          <p:nvPr/>
        </p:nvSpPr>
        <p:spPr>
          <a:xfrm>
            <a:off x="7673008" y="2257442"/>
            <a:ext cx="3776870" cy="707886"/>
          </a:xfrm>
          <a:prstGeom prst="rect">
            <a:avLst/>
          </a:prstGeom>
          <a:noFill/>
        </p:spPr>
        <p:txBody>
          <a:bodyPr wrap="square" rtlCol="0">
            <a:spAutoFit/>
          </a:bodyPr>
          <a:lstStyle/>
          <a:p>
            <a:r>
              <a:rPr lang="en-US" sz="2000" dirty="0">
                <a:latin typeface="Avenir Next" panose="020B0503020202020204" pitchFamily="34" charset="0"/>
              </a:rPr>
              <a:t>Your model may smuggle in hard to explain behavior.</a:t>
            </a:r>
          </a:p>
        </p:txBody>
      </p:sp>
      <p:sp>
        <p:nvSpPr>
          <p:cNvPr id="12" name="TextBox 11">
            <a:extLst>
              <a:ext uri="{FF2B5EF4-FFF2-40B4-BE49-F238E27FC236}">
                <a16:creationId xmlns:a16="http://schemas.microsoft.com/office/drawing/2014/main" id="{DE4F1B57-828A-6542-AD0F-F9FB30439B82}"/>
              </a:ext>
            </a:extLst>
          </p:cNvPr>
          <p:cNvSpPr txBox="1"/>
          <p:nvPr/>
        </p:nvSpPr>
        <p:spPr>
          <a:xfrm>
            <a:off x="940904" y="2517913"/>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302ED400-991B-3D4C-A5BF-AA93FBD518C5}"/>
              </a:ext>
            </a:extLst>
          </p:cNvPr>
          <p:cNvSpPr txBox="1"/>
          <p:nvPr/>
        </p:nvSpPr>
        <p:spPr>
          <a:xfrm>
            <a:off x="426480" y="380302"/>
            <a:ext cx="8584998" cy="830997"/>
          </a:xfrm>
          <a:prstGeom prst="rect">
            <a:avLst/>
          </a:prstGeom>
          <a:noFill/>
        </p:spPr>
        <p:txBody>
          <a:bodyPr wrap="square" rtlCol="0">
            <a:spAutoFit/>
          </a:bodyPr>
          <a:lstStyle/>
          <a:p>
            <a:r>
              <a:rPr lang="en-US" sz="2400" b="1" dirty="0">
                <a:latin typeface="Avenir Next" panose="020B0503020202020204" pitchFamily="34" charset="0"/>
              </a:rPr>
              <a:t>What can go wrong: </a:t>
            </a:r>
            <a:r>
              <a:rPr lang="en-US" sz="2400" dirty="0">
                <a:latin typeface="Avenir Next" panose="020B0503020202020204" pitchFamily="34" charset="0"/>
              </a:rPr>
              <a:t>Interpretable models</a:t>
            </a:r>
          </a:p>
          <a:p>
            <a:endParaRPr lang="en-US" sz="2400" dirty="0">
              <a:latin typeface="Avenir Next" panose="020B0503020202020204" pitchFamily="34" charset="0"/>
            </a:endParaRPr>
          </a:p>
        </p:txBody>
      </p:sp>
      <p:sp>
        <p:nvSpPr>
          <p:cNvPr id="4" name="TextBox 3">
            <a:extLst>
              <a:ext uri="{FF2B5EF4-FFF2-40B4-BE49-F238E27FC236}">
                <a16:creationId xmlns:a16="http://schemas.microsoft.com/office/drawing/2014/main" id="{2238346E-5300-3E4C-AC07-C18B0E4EB98D}"/>
              </a:ext>
            </a:extLst>
          </p:cNvPr>
          <p:cNvSpPr txBox="1"/>
          <p:nvPr/>
        </p:nvSpPr>
        <p:spPr>
          <a:xfrm>
            <a:off x="3114261" y="1046922"/>
            <a:ext cx="184731" cy="369332"/>
          </a:xfrm>
          <a:prstGeom prst="rect">
            <a:avLst/>
          </a:prstGeom>
          <a:noFill/>
        </p:spPr>
        <p:txBody>
          <a:bodyPr wrap="none" rtlCol="0">
            <a:spAutoFit/>
          </a:bodyPr>
          <a:lstStyle/>
          <a:p>
            <a:endParaRPr lang="en-US" dirty="0"/>
          </a:p>
        </p:txBody>
      </p:sp>
      <p:cxnSp>
        <p:nvCxnSpPr>
          <p:cNvPr id="22" name="Straight Connector 21">
            <a:extLst>
              <a:ext uri="{FF2B5EF4-FFF2-40B4-BE49-F238E27FC236}">
                <a16:creationId xmlns:a16="http://schemas.microsoft.com/office/drawing/2014/main" id="{A1A5A70B-EE39-F849-8154-6F66162EDD15}"/>
              </a:ext>
            </a:extLst>
          </p:cNvPr>
          <p:cNvCxnSpPr>
            <a:cxnSpLocks/>
          </p:cNvCxnSpPr>
          <p:nvPr/>
        </p:nvCxnSpPr>
        <p:spPr>
          <a:xfrm>
            <a:off x="715617" y="3272443"/>
            <a:ext cx="10668000" cy="0"/>
          </a:xfrm>
          <a:prstGeom prst="line">
            <a:avLst/>
          </a:prstGeom>
          <a:ln w="50800">
            <a:solidFill>
              <a:schemeClr val="tx1"/>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EA01B14E-6026-A845-AA57-C789EA2A7FCC}"/>
              </a:ext>
            </a:extLst>
          </p:cNvPr>
          <p:cNvSpPr/>
          <p:nvPr/>
        </p:nvSpPr>
        <p:spPr>
          <a:xfrm>
            <a:off x="630682" y="2010081"/>
            <a:ext cx="4550918" cy="1015663"/>
          </a:xfrm>
          <a:prstGeom prst="rect">
            <a:avLst/>
          </a:prstGeom>
        </p:spPr>
        <p:txBody>
          <a:bodyPr wrap="square">
            <a:spAutoFit/>
          </a:bodyPr>
          <a:lstStyle/>
          <a:p>
            <a:r>
              <a:rPr lang="en-US" sz="2000" dirty="0">
                <a:latin typeface="Avenir Next" panose="020B0503020202020204" pitchFamily="34" charset="0"/>
              </a:rPr>
              <a:t>Your model may have lower performance, and/or it may achieve its performance in unintuitive ways.</a:t>
            </a:r>
          </a:p>
        </p:txBody>
      </p:sp>
      <p:sp>
        <p:nvSpPr>
          <p:cNvPr id="13" name="TextBox 12">
            <a:extLst>
              <a:ext uri="{FF2B5EF4-FFF2-40B4-BE49-F238E27FC236}">
                <a16:creationId xmlns:a16="http://schemas.microsoft.com/office/drawing/2014/main" id="{FFB637CD-33D7-EB4B-A40A-345F377BC1AB}"/>
              </a:ext>
            </a:extLst>
          </p:cNvPr>
          <p:cNvSpPr txBox="1"/>
          <p:nvPr/>
        </p:nvSpPr>
        <p:spPr>
          <a:xfrm>
            <a:off x="630683" y="3561404"/>
            <a:ext cx="3776870" cy="400110"/>
          </a:xfrm>
          <a:prstGeom prst="rect">
            <a:avLst/>
          </a:prstGeom>
          <a:noFill/>
        </p:spPr>
        <p:txBody>
          <a:bodyPr wrap="square" rtlCol="0">
            <a:spAutoFit/>
          </a:bodyPr>
          <a:lstStyle/>
          <a:p>
            <a:r>
              <a:rPr lang="en-US" sz="2000" dirty="0">
                <a:latin typeface="Avenir Next" panose="020B0503020202020204" pitchFamily="34" charset="0"/>
              </a:rPr>
              <a:t>Simple/High bias</a:t>
            </a:r>
          </a:p>
        </p:txBody>
      </p:sp>
      <p:sp>
        <p:nvSpPr>
          <p:cNvPr id="14" name="TextBox 13">
            <a:extLst>
              <a:ext uri="{FF2B5EF4-FFF2-40B4-BE49-F238E27FC236}">
                <a16:creationId xmlns:a16="http://schemas.microsoft.com/office/drawing/2014/main" id="{2B09116D-4EF2-FD45-A959-DDB40F87C665}"/>
              </a:ext>
            </a:extLst>
          </p:cNvPr>
          <p:cNvSpPr txBox="1"/>
          <p:nvPr/>
        </p:nvSpPr>
        <p:spPr>
          <a:xfrm>
            <a:off x="7673008" y="3481998"/>
            <a:ext cx="3776870" cy="400110"/>
          </a:xfrm>
          <a:prstGeom prst="rect">
            <a:avLst/>
          </a:prstGeom>
          <a:noFill/>
        </p:spPr>
        <p:txBody>
          <a:bodyPr wrap="square" rtlCol="0">
            <a:spAutoFit/>
          </a:bodyPr>
          <a:lstStyle/>
          <a:p>
            <a:pPr algn="r"/>
            <a:r>
              <a:rPr lang="en-US" sz="2000" dirty="0">
                <a:latin typeface="Avenir Next" panose="020B0503020202020204" pitchFamily="34" charset="0"/>
              </a:rPr>
              <a:t>Flexible/Low bias</a:t>
            </a:r>
          </a:p>
        </p:txBody>
      </p:sp>
      <p:sp>
        <p:nvSpPr>
          <p:cNvPr id="5" name="Rectangle 4">
            <a:extLst>
              <a:ext uri="{FF2B5EF4-FFF2-40B4-BE49-F238E27FC236}">
                <a16:creationId xmlns:a16="http://schemas.microsoft.com/office/drawing/2014/main" id="{37AC9A86-1781-0540-9886-D7752D48BFBA}"/>
              </a:ext>
            </a:extLst>
          </p:cNvPr>
          <p:cNvSpPr/>
          <p:nvPr/>
        </p:nvSpPr>
        <p:spPr>
          <a:xfrm>
            <a:off x="3963604" y="4091662"/>
            <a:ext cx="4550918" cy="2246769"/>
          </a:xfrm>
          <a:prstGeom prst="rect">
            <a:avLst/>
          </a:prstGeom>
        </p:spPr>
        <p:txBody>
          <a:bodyPr wrap="square">
            <a:spAutoFit/>
          </a:bodyPr>
          <a:lstStyle/>
          <a:p>
            <a:r>
              <a:rPr lang="en-US" sz="2000" dirty="0">
                <a:latin typeface="Avenir Next" panose="020B0503020202020204" pitchFamily="34" charset="0"/>
              </a:rPr>
              <a:t>Interpretable models still need explained, and the type of explanation you need may be different than the form of your model.</a:t>
            </a:r>
          </a:p>
          <a:p>
            <a:endParaRPr lang="en-US" sz="2000" dirty="0">
              <a:latin typeface="Avenir Next" panose="020B0503020202020204" pitchFamily="34" charset="0"/>
            </a:endParaRPr>
          </a:p>
          <a:p>
            <a:r>
              <a:rPr lang="en-US" sz="2000" dirty="0">
                <a:latin typeface="Avenir Next" panose="020B0503020202020204" pitchFamily="34" charset="0"/>
              </a:rPr>
              <a:t>Models are often just a part of a larger system that needs explained.</a:t>
            </a:r>
          </a:p>
        </p:txBody>
      </p:sp>
    </p:spTree>
    <p:custDataLst>
      <p:tags r:id="rId1"/>
    </p:custDataLst>
    <p:extLst>
      <p:ext uri="{BB962C8B-B14F-4D97-AF65-F5344CB8AC3E}">
        <p14:creationId xmlns:p14="http://schemas.microsoft.com/office/powerpoint/2010/main" val="8769474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E42C92-20AA-5144-BEC4-3D5E55138975}"/>
              </a:ext>
            </a:extLst>
          </p:cNvPr>
          <p:cNvSpPr txBox="1"/>
          <p:nvPr/>
        </p:nvSpPr>
        <p:spPr>
          <a:xfrm>
            <a:off x="7673008" y="2257442"/>
            <a:ext cx="3776870" cy="707886"/>
          </a:xfrm>
          <a:prstGeom prst="rect">
            <a:avLst/>
          </a:prstGeom>
          <a:noFill/>
        </p:spPr>
        <p:txBody>
          <a:bodyPr wrap="square" rtlCol="0">
            <a:spAutoFit/>
          </a:bodyPr>
          <a:lstStyle/>
          <a:p>
            <a:r>
              <a:rPr lang="en-US" sz="2000" dirty="0">
                <a:latin typeface="Avenir Next" panose="020B0503020202020204" pitchFamily="34" charset="0"/>
              </a:rPr>
              <a:t>Your model may smuggle in hard to explain behavior.</a:t>
            </a:r>
          </a:p>
        </p:txBody>
      </p:sp>
      <p:sp>
        <p:nvSpPr>
          <p:cNvPr id="12" name="TextBox 11">
            <a:extLst>
              <a:ext uri="{FF2B5EF4-FFF2-40B4-BE49-F238E27FC236}">
                <a16:creationId xmlns:a16="http://schemas.microsoft.com/office/drawing/2014/main" id="{DE4F1B57-828A-6542-AD0F-F9FB30439B82}"/>
              </a:ext>
            </a:extLst>
          </p:cNvPr>
          <p:cNvSpPr txBox="1"/>
          <p:nvPr/>
        </p:nvSpPr>
        <p:spPr>
          <a:xfrm>
            <a:off x="940904" y="2517913"/>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302ED400-991B-3D4C-A5BF-AA93FBD518C5}"/>
              </a:ext>
            </a:extLst>
          </p:cNvPr>
          <p:cNvSpPr txBox="1"/>
          <p:nvPr/>
        </p:nvSpPr>
        <p:spPr>
          <a:xfrm>
            <a:off x="426480" y="380302"/>
            <a:ext cx="8584998" cy="830997"/>
          </a:xfrm>
          <a:prstGeom prst="rect">
            <a:avLst/>
          </a:prstGeom>
          <a:noFill/>
        </p:spPr>
        <p:txBody>
          <a:bodyPr wrap="square" rtlCol="0">
            <a:spAutoFit/>
          </a:bodyPr>
          <a:lstStyle/>
          <a:p>
            <a:r>
              <a:rPr lang="en-US" sz="2400" b="1" dirty="0">
                <a:latin typeface="Avenir Next" panose="020B0503020202020204" pitchFamily="34" charset="0"/>
              </a:rPr>
              <a:t>What can go wrong: </a:t>
            </a:r>
            <a:r>
              <a:rPr lang="en-US" sz="2400" dirty="0">
                <a:latin typeface="Avenir Next" panose="020B0503020202020204" pitchFamily="34" charset="0"/>
              </a:rPr>
              <a:t>Interpretable models</a:t>
            </a:r>
          </a:p>
          <a:p>
            <a:endParaRPr lang="en-US" sz="2400" dirty="0">
              <a:latin typeface="Avenir Next" panose="020B0503020202020204" pitchFamily="34" charset="0"/>
            </a:endParaRPr>
          </a:p>
        </p:txBody>
      </p:sp>
      <p:sp>
        <p:nvSpPr>
          <p:cNvPr id="4" name="TextBox 3">
            <a:extLst>
              <a:ext uri="{FF2B5EF4-FFF2-40B4-BE49-F238E27FC236}">
                <a16:creationId xmlns:a16="http://schemas.microsoft.com/office/drawing/2014/main" id="{2238346E-5300-3E4C-AC07-C18B0E4EB98D}"/>
              </a:ext>
            </a:extLst>
          </p:cNvPr>
          <p:cNvSpPr txBox="1"/>
          <p:nvPr/>
        </p:nvSpPr>
        <p:spPr>
          <a:xfrm>
            <a:off x="3114261" y="1046922"/>
            <a:ext cx="184731" cy="369332"/>
          </a:xfrm>
          <a:prstGeom prst="rect">
            <a:avLst/>
          </a:prstGeom>
          <a:noFill/>
        </p:spPr>
        <p:txBody>
          <a:bodyPr wrap="none" rtlCol="0">
            <a:spAutoFit/>
          </a:bodyPr>
          <a:lstStyle/>
          <a:p>
            <a:endParaRPr lang="en-US" dirty="0"/>
          </a:p>
        </p:txBody>
      </p:sp>
      <p:cxnSp>
        <p:nvCxnSpPr>
          <p:cNvPr id="22" name="Straight Connector 21">
            <a:extLst>
              <a:ext uri="{FF2B5EF4-FFF2-40B4-BE49-F238E27FC236}">
                <a16:creationId xmlns:a16="http://schemas.microsoft.com/office/drawing/2014/main" id="{A1A5A70B-EE39-F849-8154-6F66162EDD15}"/>
              </a:ext>
            </a:extLst>
          </p:cNvPr>
          <p:cNvCxnSpPr>
            <a:cxnSpLocks/>
          </p:cNvCxnSpPr>
          <p:nvPr/>
        </p:nvCxnSpPr>
        <p:spPr>
          <a:xfrm>
            <a:off x="715617" y="3272443"/>
            <a:ext cx="10668000" cy="0"/>
          </a:xfrm>
          <a:prstGeom prst="line">
            <a:avLst/>
          </a:prstGeom>
          <a:ln w="50800">
            <a:solidFill>
              <a:schemeClr val="tx1"/>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EA01B14E-6026-A845-AA57-C789EA2A7FCC}"/>
              </a:ext>
            </a:extLst>
          </p:cNvPr>
          <p:cNvSpPr/>
          <p:nvPr/>
        </p:nvSpPr>
        <p:spPr>
          <a:xfrm>
            <a:off x="630682" y="2010081"/>
            <a:ext cx="4550918" cy="1015663"/>
          </a:xfrm>
          <a:prstGeom prst="rect">
            <a:avLst/>
          </a:prstGeom>
        </p:spPr>
        <p:txBody>
          <a:bodyPr wrap="square">
            <a:spAutoFit/>
          </a:bodyPr>
          <a:lstStyle/>
          <a:p>
            <a:r>
              <a:rPr lang="en-US" sz="2000" dirty="0">
                <a:latin typeface="Avenir Next" panose="020B0503020202020204" pitchFamily="34" charset="0"/>
              </a:rPr>
              <a:t>Your model may have lower performance, and/or it may achieve its performance in unintuitive ways.</a:t>
            </a:r>
          </a:p>
        </p:txBody>
      </p:sp>
      <p:sp>
        <p:nvSpPr>
          <p:cNvPr id="13" name="TextBox 12">
            <a:extLst>
              <a:ext uri="{FF2B5EF4-FFF2-40B4-BE49-F238E27FC236}">
                <a16:creationId xmlns:a16="http://schemas.microsoft.com/office/drawing/2014/main" id="{FFB637CD-33D7-EB4B-A40A-345F377BC1AB}"/>
              </a:ext>
            </a:extLst>
          </p:cNvPr>
          <p:cNvSpPr txBox="1"/>
          <p:nvPr/>
        </p:nvSpPr>
        <p:spPr>
          <a:xfrm>
            <a:off x="630683" y="3561404"/>
            <a:ext cx="3776870" cy="400110"/>
          </a:xfrm>
          <a:prstGeom prst="rect">
            <a:avLst/>
          </a:prstGeom>
          <a:noFill/>
        </p:spPr>
        <p:txBody>
          <a:bodyPr wrap="square" rtlCol="0">
            <a:spAutoFit/>
          </a:bodyPr>
          <a:lstStyle/>
          <a:p>
            <a:r>
              <a:rPr lang="en-US" sz="2000" dirty="0">
                <a:latin typeface="Avenir Next" panose="020B0503020202020204" pitchFamily="34" charset="0"/>
              </a:rPr>
              <a:t>Simple/High bias</a:t>
            </a:r>
          </a:p>
        </p:txBody>
      </p:sp>
      <p:sp>
        <p:nvSpPr>
          <p:cNvPr id="14" name="TextBox 13">
            <a:extLst>
              <a:ext uri="{FF2B5EF4-FFF2-40B4-BE49-F238E27FC236}">
                <a16:creationId xmlns:a16="http://schemas.microsoft.com/office/drawing/2014/main" id="{2B09116D-4EF2-FD45-A959-DDB40F87C665}"/>
              </a:ext>
            </a:extLst>
          </p:cNvPr>
          <p:cNvSpPr txBox="1"/>
          <p:nvPr/>
        </p:nvSpPr>
        <p:spPr>
          <a:xfrm>
            <a:off x="7673008" y="3481998"/>
            <a:ext cx="3776870" cy="400110"/>
          </a:xfrm>
          <a:prstGeom prst="rect">
            <a:avLst/>
          </a:prstGeom>
          <a:noFill/>
        </p:spPr>
        <p:txBody>
          <a:bodyPr wrap="square" rtlCol="0">
            <a:spAutoFit/>
          </a:bodyPr>
          <a:lstStyle/>
          <a:p>
            <a:pPr algn="r"/>
            <a:r>
              <a:rPr lang="en-US" sz="2000" dirty="0">
                <a:latin typeface="Avenir Next" panose="020B0503020202020204" pitchFamily="34" charset="0"/>
              </a:rPr>
              <a:t>Flexible/Low bias</a:t>
            </a:r>
          </a:p>
        </p:txBody>
      </p:sp>
      <p:sp>
        <p:nvSpPr>
          <p:cNvPr id="5" name="Rectangle 4">
            <a:extLst>
              <a:ext uri="{FF2B5EF4-FFF2-40B4-BE49-F238E27FC236}">
                <a16:creationId xmlns:a16="http://schemas.microsoft.com/office/drawing/2014/main" id="{37AC9A86-1781-0540-9886-D7752D48BFBA}"/>
              </a:ext>
            </a:extLst>
          </p:cNvPr>
          <p:cNvSpPr/>
          <p:nvPr/>
        </p:nvSpPr>
        <p:spPr>
          <a:xfrm>
            <a:off x="3963604" y="4091662"/>
            <a:ext cx="4550918" cy="2246769"/>
          </a:xfrm>
          <a:prstGeom prst="rect">
            <a:avLst/>
          </a:prstGeom>
        </p:spPr>
        <p:txBody>
          <a:bodyPr wrap="square">
            <a:spAutoFit/>
          </a:bodyPr>
          <a:lstStyle/>
          <a:p>
            <a:r>
              <a:rPr lang="en-US" sz="2000" dirty="0">
                <a:latin typeface="Avenir Next" panose="020B0503020202020204" pitchFamily="34" charset="0"/>
              </a:rPr>
              <a:t>Interpretable models still need explained, and the type of explanation you need may be different than the form of your model.</a:t>
            </a:r>
          </a:p>
          <a:p>
            <a:endParaRPr lang="en-US" sz="2000" dirty="0">
              <a:latin typeface="Avenir Next" panose="020B0503020202020204" pitchFamily="34" charset="0"/>
            </a:endParaRPr>
          </a:p>
          <a:p>
            <a:r>
              <a:rPr lang="en-US" sz="2000" dirty="0">
                <a:latin typeface="Avenir Next" panose="020B0503020202020204" pitchFamily="34" charset="0"/>
              </a:rPr>
              <a:t>Models are often just a part of a larger system that needs explained.</a:t>
            </a:r>
          </a:p>
        </p:txBody>
      </p:sp>
      <p:sp>
        <p:nvSpPr>
          <p:cNvPr id="8" name="Rectangle 7">
            <a:extLst>
              <a:ext uri="{FF2B5EF4-FFF2-40B4-BE49-F238E27FC236}">
                <a16:creationId xmlns:a16="http://schemas.microsoft.com/office/drawing/2014/main" id="{CD934889-C750-B645-9F22-8B2F142E2E8F}"/>
              </a:ext>
            </a:extLst>
          </p:cNvPr>
          <p:cNvSpPr/>
          <p:nvPr/>
        </p:nvSpPr>
        <p:spPr>
          <a:xfrm>
            <a:off x="318052" y="205781"/>
            <a:ext cx="11595652" cy="6342204"/>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381E79C0-59F3-2145-A32E-482AEBC70787}"/>
              </a:ext>
            </a:extLst>
          </p:cNvPr>
          <p:cNvSpPr/>
          <p:nvPr/>
        </p:nvSpPr>
        <p:spPr>
          <a:xfrm>
            <a:off x="426480" y="1908313"/>
            <a:ext cx="4755120" cy="1258956"/>
          </a:xfrm>
          <a:prstGeom prst="roundRect">
            <a:avLst/>
          </a:prstGeom>
          <a:solidFill>
            <a:srgbClr val="028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8FF7C569-183E-F74F-96E0-B449EC481A09}"/>
              </a:ext>
            </a:extLst>
          </p:cNvPr>
          <p:cNvSpPr/>
          <p:nvPr/>
        </p:nvSpPr>
        <p:spPr>
          <a:xfrm>
            <a:off x="630682" y="2010080"/>
            <a:ext cx="4550918" cy="1015663"/>
          </a:xfrm>
          <a:prstGeom prst="rect">
            <a:avLst/>
          </a:prstGeom>
        </p:spPr>
        <p:txBody>
          <a:bodyPr wrap="square">
            <a:spAutoFit/>
          </a:bodyPr>
          <a:lstStyle/>
          <a:p>
            <a:r>
              <a:rPr lang="en-US" sz="2000" dirty="0">
                <a:solidFill>
                  <a:schemeClr val="bg1"/>
                </a:solidFill>
                <a:latin typeface="Avenir Next" panose="020B0503020202020204" pitchFamily="34" charset="0"/>
              </a:rPr>
              <a:t>Your model may have lower performance, and/or it may achieve its performance in unintuitive ways.</a:t>
            </a:r>
          </a:p>
        </p:txBody>
      </p:sp>
    </p:spTree>
    <p:custDataLst>
      <p:tags r:id="rId1"/>
    </p:custDataLst>
    <p:extLst>
      <p:ext uri="{BB962C8B-B14F-4D97-AF65-F5344CB8AC3E}">
        <p14:creationId xmlns:p14="http://schemas.microsoft.com/office/powerpoint/2010/main" val="37573083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ell phone&#10;&#10;Description automatically generated">
            <a:extLst>
              <a:ext uri="{FF2B5EF4-FFF2-40B4-BE49-F238E27FC236}">
                <a16:creationId xmlns:a16="http://schemas.microsoft.com/office/drawing/2014/main" id="{91A264BB-C68F-B041-BE7D-05A6E08AB276}"/>
              </a:ext>
            </a:extLst>
          </p:cNvPr>
          <p:cNvPicPr>
            <a:picLocks noChangeAspect="1"/>
          </p:cNvPicPr>
          <p:nvPr/>
        </p:nvPicPr>
        <p:blipFill>
          <a:blip r:embed="rId3"/>
          <a:stretch>
            <a:fillRect/>
          </a:stretch>
        </p:blipFill>
        <p:spPr>
          <a:xfrm>
            <a:off x="571092" y="307110"/>
            <a:ext cx="10277117" cy="6243780"/>
          </a:xfrm>
          <a:prstGeom prst="rect">
            <a:avLst/>
          </a:prstGeom>
        </p:spPr>
      </p:pic>
      <p:sp>
        <p:nvSpPr>
          <p:cNvPr id="9" name="Rectangle 8">
            <a:extLst>
              <a:ext uri="{FF2B5EF4-FFF2-40B4-BE49-F238E27FC236}">
                <a16:creationId xmlns:a16="http://schemas.microsoft.com/office/drawing/2014/main" id="{E83D9A18-BD9D-D74D-8373-F3418704850F}"/>
              </a:ext>
            </a:extLst>
          </p:cNvPr>
          <p:cNvSpPr/>
          <p:nvPr/>
        </p:nvSpPr>
        <p:spPr>
          <a:xfrm>
            <a:off x="242888" y="2043113"/>
            <a:ext cx="9815512" cy="2000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6A5D8C3-CE0D-F045-8C90-86E53751A0C5}"/>
              </a:ext>
            </a:extLst>
          </p:cNvPr>
          <p:cNvSpPr/>
          <p:nvPr/>
        </p:nvSpPr>
        <p:spPr>
          <a:xfrm>
            <a:off x="571092" y="4043363"/>
            <a:ext cx="9815512" cy="2143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1561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E42C92-20AA-5144-BEC4-3D5E55138975}"/>
              </a:ext>
            </a:extLst>
          </p:cNvPr>
          <p:cNvSpPr txBox="1"/>
          <p:nvPr/>
        </p:nvSpPr>
        <p:spPr>
          <a:xfrm>
            <a:off x="7673008" y="2257442"/>
            <a:ext cx="3776870" cy="707886"/>
          </a:xfrm>
          <a:prstGeom prst="rect">
            <a:avLst/>
          </a:prstGeom>
          <a:noFill/>
        </p:spPr>
        <p:txBody>
          <a:bodyPr wrap="square" rtlCol="0">
            <a:spAutoFit/>
          </a:bodyPr>
          <a:lstStyle/>
          <a:p>
            <a:r>
              <a:rPr lang="en-US" sz="2000" dirty="0">
                <a:latin typeface="Avenir Next" panose="020B0503020202020204" pitchFamily="34" charset="0"/>
              </a:rPr>
              <a:t>Your model may smuggle in hard to explain behavior.</a:t>
            </a:r>
          </a:p>
        </p:txBody>
      </p:sp>
      <p:sp>
        <p:nvSpPr>
          <p:cNvPr id="12" name="TextBox 11">
            <a:extLst>
              <a:ext uri="{FF2B5EF4-FFF2-40B4-BE49-F238E27FC236}">
                <a16:creationId xmlns:a16="http://schemas.microsoft.com/office/drawing/2014/main" id="{DE4F1B57-828A-6542-AD0F-F9FB30439B82}"/>
              </a:ext>
            </a:extLst>
          </p:cNvPr>
          <p:cNvSpPr txBox="1"/>
          <p:nvPr/>
        </p:nvSpPr>
        <p:spPr>
          <a:xfrm>
            <a:off x="940904" y="2517913"/>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302ED400-991B-3D4C-A5BF-AA93FBD518C5}"/>
              </a:ext>
            </a:extLst>
          </p:cNvPr>
          <p:cNvSpPr txBox="1"/>
          <p:nvPr/>
        </p:nvSpPr>
        <p:spPr>
          <a:xfrm>
            <a:off x="426480" y="380302"/>
            <a:ext cx="8584998" cy="830997"/>
          </a:xfrm>
          <a:prstGeom prst="rect">
            <a:avLst/>
          </a:prstGeom>
          <a:noFill/>
        </p:spPr>
        <p:txBody>
          <a:bodyPr wrap="square" rtlCol="0">
            <a:spAutoFit/>
          </a:bodyPr>
          <a:lstStyle/>
          <a:p>
            <a:r>
              <a:rPr lang="en-US" sz="2400" b="1" dirty="0">
                <a:latin typeface="Avenir Next" panose="020B0503020202020204" pitchFamily="34" charset="0"/>
              </a:rPr>
              <a:t>What can go wrong: </a:t>
            </a:r>
            <a:r>
              <a:rPr lang="en-US" sz="2400" dirty="0">
                <a:latin typeface="Avenir Next" panose="020B0503020202020204" pitchFamily="34" charset="0"/>
              </a:rPr>
              <a:t>Interpretable models</a:t>
            </a:r>
          </a:p>
          <a:p>
            <a:endParaRPr lang="en-US" sz="2400" dirty="0">
              <a:latin typeface="Avenir Next" panose="020B0503020202020204" pitchFamily="34" charset="0"/>
            </a:endParaRPr>
          </a:p>
        </p:txBody>
      </p:sp>
      <p:sp>
        <p:nvSpPr>
          <p:cNvPr id="4" name="TextBox 3">
            <a:extLst>
              <a:ext uri="{FF2B5EF4-FFF2-40B4-BE49-F238E27FC236}">
                <a16:creationId xmlns:a16="http://schemas.microsoft.com/office/drawing/2014/main" id="{2238346E-5300-3E4C-AC07-C18B0E4EB98D}"/>
              </a:ext>
            </a:extLst>
          </p:cNvPr>
          <p:cNvSpPr txBox="1"/>
          <p:nvPr/>
        </p:nvSpPr>
        <p:spPr>
          <a:xfrm>
            <a:off x="3114261" y="1046922"/>
            <a:ext cx="184731" cy="369332"/>
          </a:xfrm>
          <a:prstGeom prst="rect">
            <a:avLst/>
          </a:prstGeom>
          <a:noFill/>
        </p:spPr>
        <p:txBody>
          <a:bodyPr wrap="none" rtlCol="0">
            <a:spAutoFit/>
          </a:bodyPr>
          <a:lstStyle/>
          <a:p>
            <a:endParaRPr lang="en-US" dirty="0"/>
          </a:p>
        </p:txBody>
      </p:sp>
      <p:cxnSp>
        <p:nvCxnSpPr>
          <p:cNvPr id="22" name="Straight Connector 21">
            <a:extLst>
              <a:ext uri="{FF2B5EF4-FFF2-40B4-BE49-F238E27FC236}">
                <a16:creationId xmlns:a16="http://schemas.microsoft.com/office/drawing/2014/main" id="{A1A5A70B-EE39-F849-8154-6F66162EDD15}"/>
              </a:ext>
            </a:extLst>
          </p:cNvPr>
          <p:cNvCxnSpPr>
            <a:cxnSpLocks/>
          </p:cNvCxnSpPr>
          <p:nvPr/>
        </p:nvCxnSpPr>
        <p:spPr>
          <a:xfrm>
            <a:off x="715617" y="3272443"/>
            <a:ext cx="10668000" cy="0"/>
          </a:xfrm>
          <a:prstGeom prst="line">
            <a:avLst/>
          </a:prstGeom>
          <a:ln w="50800">
            <a:solidFill>
              <a:schemeClr val="tx1"/>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EA01B14E-6026-A845-AA57-C789EA2A7FCC}"/>
              </a:ext>
            </a:extLst>
          </p:cNvPr>
          <p:cNvSpPr/>
          <p:nvPr/>
        </p:nvSpPr>
        <p:spPr>
          <a:xfrm>
            <a:off x="630682" y="2010081"/>
            <a:ext cx="4550918" cy="1015663"/>
          </a:xfrm>
          <a:prstGeom prst="rect">
            <a:avLst/>
          </a:prstGeom>
        </p:spPr>
        <p:txBody>
          <a:bodyPr wrap="square">
            <a:spAutoFit/>
          </a:bodyPr>
          <a:lstStyle/>
          <a:p>
            <a:r>
              <a:rPr lang="en-US" sz="2000" dirty="0">
                <a:latin typeface="Avenir Next" panose="020B0503020202020204" pitchFamily="34" charset="0"/>
              </a:rPr>
              <a:t>Your model may have lower performance, and/or it may achieve its performance in unintuitive ways.</a:t>
            </a:r>
          </a:p>
        </p:txBody>
      </p:sp>
      <p:sp>
        <p:nvSpPr>
          <p:cNvPr id="13" name="TextBox 12">
            <a:extLst>
              <a:ext uri="{FF2B5EF4-FFF2-40B4-BE49-F238E27FC236}">
                <a16:creationId xmlns:a16="http://schemas.microsoft.com/office/drawing/2014/main" id="{FFB637CD-33D7-EB4B-A40A-345F377BC1AB}"/>
              </a:ext>
            </a:extLst>
          </p:cNvPr>
          <p:cNvSpPr txBox="1"/>
          <p:nvPr/>
        </p:nvSpPr>
        <p:spPr>
          <a:xfrm>
            <a:off x="630683" y="3561404"/>
            <a:ext cx="3776870" cy="400110"/>
          </a:xfrm>
          <a:prstGeom prst="rect">
            <a:avLst/>
          </a:prstGeom>
          <a:noFill/>
        </p:spPr>
        <p:txBody>
          <a:bodyPr wrap="square" rtlCol="0">
            <a:spAutoFit/>
          </a:bodyPr>
          <a:lstStyle/>
          <a:p>
            <a:r>
              <a:rPr lang="en-US" sz="2000" dirty="0">
                <a:latin typeface="Avenir Next" panose="020B0503020202020204" pitchFamily="34" charset="0"/>
              </a:rPr>
              <a:t>Simple/High bias</a:t>
            </a:r>
          </a:p>
        </p:txBody>
      </p:sp>
      <p:sp>
        <p:nvSpPr>
          <p:cNvPr id="14" name="TextBox 13">
            <a:extLst>
              <a:ext uri="{FF2B5EF4-FFF2-40B4-BE49-F238E27FC236}">
                <a16:creationId xmlns:a16="http://schemas.microsoft.com/office/drawing/2014/main" id="{2B09116D-4EF2-FD45-A959-DDB40F87C665}"/>
              </a:ext>
            </a:extLst>
          </p:cNvPr>
          <p:cNvSpPr txBox="1"/>
          <p:nvPr/>
        </p:nvSpPr>
        <p:spPr>
          <a:xfrm>
            <a:off x="7673008" y="3481998"/>
            <a:ext cx="3776870" cy="400110"/>
          </a:xfrm>
          <a:prstGeom prst="rect">
            <a:avLst/>
          </a:prstGeom>
          <a:noFill/>
        </p:spPr>
        <p:txBody>
          <a:bodyPr wrap="square" rtlCol="0">
            <a:spAutoFit/>
          </a:bodyPr>
          <a:lstStyle/>
          <a:p>
            <a:pPr algn="r"/>
            <a:r>
              <a:rPr lang="en-US" sz="2000" dirty="0">
                <a:latin typeface="Avenir Next" panose="020B0503020202020204" pitchFamily="34" charset="0"/>
              </a:rPr>
              <a:t>Flexible/Low bias</a:t>
            </a:r>
          </a:p>
        </p:txBody>
      </p:sp>
      <p:sp>
        <p:nvSpPr>
          <p:cNvPr id="5" name="Rectangle 4">
            <a:extLst>
              <a:ext uri="{FF2B5EF4-FFF2-40B4-BE49-F238E27FC236}">
                <a16:creationId xmlns:a16="http://schemas.microsoft.com/office/drawing/2014/main" id="{37AC9A86-1781-0540-9886-D7752D48BFBA}"/>
              </a:ext>
            </a:extLst>
          </p:cNvPr>
          <p:cNvSpPr/>
          <p:nvPr/>
        </p:nvSpPr>
        <p:spPr>
          <a:xfrm>
            <a:off x="3963604" y="4091662"/>
            <a:ext cx="4550918" cy="2246769"/>
          </a:xfrm>
          <a:prstGeom prst="rect">
            <a:avLst/>
          </a:prstGeom>
        </p:spPr>
        <p:txBody>
          <a:bodyPr wrap="square">
            <a:spAutoFit/>
          </a:bodyPr>
          <a:lstStyle/>
          <a:p>
            <a:r>
              <a:rPr lang="en-US" sz="2000" dirty="0">
                <a:latin typeface="Avenir Next" panose="020B0503020202020204" pitchFamily="34" charset="0"/>
              </a:rPr>
              <a:t>Interpretable models still need explained, and the type of explanation you need may be different than the form of your model.</a:t>
            </a:r>
          </a:p>
          <a:p>
            <a:endParaRPr lang="en-US" sz="2000" dirty="0">
              <a:latin typeface="Avenir Next" panose="020B0503020202020204" pitchFamily="34" charset="0"/>
            </a:endParaRPr>
          </a:p>
          <a:p>
            <a:r>
              <a:rPr lang="en-US" sz="2000" dirty="0">
                <a:latin typeface="Avenir Next" panose="020B0503020202020204" pitchFamily="34" charset="0"/>
              </a:rPr>
              <a:t>Models are often just a part of a larger system that needs explained.</a:t>
            </a:r>
          </a:p>
        </p:txBody>
      </p:sp>
      <p:sp>
        <p:nvSpPr>
          <p:cNvPr id="8" name="Rectangle 7">
            <a:extLst>
              <a:ext uri="{FF2B5EF4-FFF2-40B4-BE49-F238E27FC236}">
                <a16:creationId xmlns:a16="http://schemas.microsoft.com/office/drawing/2014/main" id="{CD934889-C750-B645-9F22-8B2F142E2E8F}"/>
              </a:ext>
            </a:extLst>
          </p:cNvPr>
          <p:cNvSpPr/>
          <p:nvPr/>
        </p:nvSpPr>
        <p:spPr>
          <a:xfrm>
            <a:off x="251791" y="135494"/>
            <a:ext cx="11595652" cy="6342204"/>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381E79C0-59F3-2145-A32E-482AEBC70787}"/>
              </a:ext>
            </a:extLst>
          </p:cNvPr>
          <p:cNvSpPr/>
          <p:nvPr/>
        </p:nvSpPr>
        <p:spPr>
          <a:xfrm>
            <a:off x="3746150" y="5455011"/>
            <a:ext cx="4755120" cy="1035939"/>
          </a:xfrm>
          <a:prstGeom prst="roundRect">
            <a:avLst/>
          </a:prstGeom>
          <a:solidFill>
            <a:srgbClr val="028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60E170B-9CF4-B442-926B-794E89C08805}"/>
              </a:ext>
            </a:extLst>
          </p:cNvPr>
          <p:cNvSpPr/>
          <p:nvPr/>
        </p:nvSpPr>
        <p:spPr>
          <a:xfrm>
            <a:off x="3964809" y="5610779"/>
            <a:ext cx="4550918" cy="707886"/>
          </a:xfrm>
          <a:prstGeom prst="rect">
            <a:avLst/>
          </a:prstGeom>
        </p:spPr>
        <p:txBody>
          <a:bodyPr wrap="square">
            <a:spAutoFit/>
          </a:bodyPr>
          <a:lstStyle/>
          <a:p>
            <a:r>
              <a:rPr lang="en-US" sz="2000" dirty="0">
                <a:solidFill>
                  <a:schemeClr val="bg1"/>
                </a:solidFill>
                <a:latin typeface="Avenir Next" panose="020B0503020202020204" pitchFamily="34" charset="0"/>
              </a:rPr>
              <a:t>Models are often just a part of a larger system that needs explained.</a:t>
            </a:r>
          </a:p>
        </p:txBody>
      </p:sp>
    </p:spTree>
    <p:custDataLst>
      <p:tags r:id="rId1"/>
    </p:custDataLst>
    <p:extLst>
      <p:ext uri="{BB962C8B-B14F-4D97-AF65-F5344CB8AC3E}">
        <p14:creationId xmlns:p14="http://schemas.microsoft.com/office/powerpoint/2010/main" val="10412408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9FDBA95-00CF-E748-94E8-A2788EAD9FF1}"/>
              </a:ext>
            </a:extLst>
          </p:cNvPr>
          <p:cNvSpPr/>
          <p:nvPr/>
        </p:nvSpPr>
        <p:spPr>
          <a:xfrm>
            <a:off x="3796983" y="2687503"/>
            <a:ext cx="2779625" cy="11554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latin typeface="Andale Mono" panose="020B0509000000000004" pitchFamily="49" charset="0"/>
              </a:rPr>
              <a:t>model</a:t>
            </a:r>
          </a:p>
        </p:txBody>
      </p:sp>
      <p:cxnSp>
        <p:nvCxnSpPr>
          <p:cNvPr id="30" name="Straight Connector 29">
            <a:extLst>
              <a:ext uri="{FF2B5EF4-FFF2-40B4-BE49-F238E27FC236}">
                <a16:creationId xmlns:a16="http://schemas.microsoft.com/office/drawing/2014/main" id="{76ABD531-F74E-7E41-AF86-AD7B1D64BBF8}"/>
              </a:ext>
            </a:extLst>
          </p:cNvPr>
          <p:cNvCxnSpPr>
            <a:cxnSpLocks/>
          </p:cNvCxnSpPr>
          <p:nvPr/>
        </p:nvCxnSpPr>
        <p:spPr>
          <a:xfrm>
            <a:off x="3064608" y="3272443"/>
            <a:ext cx="74378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61988196-3620-234E-969E-3A2ED14068E4}"/>
              </a:ext>
            </a:extLst>
          </p:cNvPr>
          <p:cNvCxnSpPr>
            <a:cxnSpLocks/>
          </p:cNvCxnSpPr>
          <p:nvPr/>
        </p:nvCxnSpPr>
        <p:spPr>
          <a:xfrm>
            <a:off x="6588020" y="3272442"/>
            <a:ext cx="46464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D32CE2C4-0A08-2446-B646-C03D3293D725}"/>
              </a:ext>
            </a:extLst>
          </p:cNvPr>
          <p:cNvSpPr txBox="1">
            <a:spLocks noChangeArrowheads="1"/>
          </p:cNvSpPr>
          <p:nvPr/>
        </p:nvSpPr>
        <p:spPr bwMode="auto">
          <a:xfrm>
            <a:off x="6475383" y="1851305"/>
            <a:ext cx="16105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solidFill>
                  <a:schemeClr val="tx1">
                    <a:lumMod val="50000"/>
                    <a:lumOff val="50000"/>
                  </a:schemeClr>
                </a:solidFill>
                <a:latin typeface="Avenir Next" panose="020B0503020202020204" pitchFamily="34" charset="0"/>
              </a:rPr>
              <a:t>Predicted risk</a:t>
            </a:r>
          </a:p>
          <a:p>
            <a:pPr algn="ctr" eaLnBrk="1" hangingPunct="1"/>
            <a:r>
              <a:rPr lang="en-US" altLang="en-US" dirty="0">
                <a:solidFill>
                  <a:schemeClr val="tx1">
                    <a:lumMod val="50000"/>
                    <a:lumOff val="50000"/>
                  </a:schemeClr>
                </a:solidFill>
                <a:latin typeface="Avenir Next" panose="020B0503020202020204" pitchFamily="34" charset="0"/>
              </a:rPr>
              <a:t>of default</a:t>
            </a:r>
          </a:p>
        </p:txBody>
      </p:sp>
      <p:graphicFrame>
        <p:nvGraphicFramePr>
          <p:cNvPr id="59" name="Table 59">
            <a:extLst>
              <a:ext uri="{FF2B5EF4-FFF2-40B4-BE49-F238E27FC236}">
                <a16:creationId xmlns:a16="http://schemas.microsoft.com/office/drawing/2014/main" id="{33D42AB7-262C-9141-BF60-F7865C85653D}"/>
              </a:ext>
            </a:extLst>
          </p:cNvPr>
          <p:cNvGraphicFramePr>
            <a:graphicFrameLocks noGrp="1"/>
          </p:cNvGraphicFramePr>
          <p:nvPr/>
        </p:nvGraphicFramePr>
        <p:xfrm>
          <a:off x="2686642" y="2518292"/>
          <a:ext cx="234681" cy="141651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3490520522"/>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1913210168"/>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4128804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2842218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2179267474"/>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1768552536"/>
                  </a:ext>
                </a:extLst>
              </a:tr>
            </a:tbl>
          </a:graphicData>
        </a:graphic>
      </p:graphicFrame>
      <p:graphicFrame>
        <p:nvGraphicFramePr>
          <p:cNvPr id="60" name="Table 59">
            <a:extLst>
              <a:ext uri="{FF2B5EF4-FFF2-40B4-BE49-F238E27FC236}">
                <a16:creationId xmlns:a16="http://schemas.microsoft.com/office/drawing/2014/main" id="{5C42B423-2A16-044A-A4D7-9D4965B9941B}"/>
              </a:ext>
            </a:extLst>
          </p:cNvPr>
          <p:cNvGraphicFramePr>
            <a:graphicFrameLocks noGrp="1"/>
          </p:cNvGraphicFramePr>
          <p:nvPr/>
        </p:nvGraphicFramePr>
        <p:xfrm>
          <a:off x="7163295" y="3158948"/>
          <a:ext cx="234681" cy="23608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3490520522"/>
                  </a:ext>
                </a:extLst>
              </a:tr>
            </a:tbl>
          </a:graphicData>
        </a:graphic>
      </p:graphicFrame>
      <mc:AlternateContent xmlns:mc="http://schemas.openxmlformats.org/markup-compatibility/2006">
        <mc:Choice xmlns:a14="http://schemas.microsoft.com/office/drawing/2010/main" Requires="a14">
          <p:sp>
            <p:nvSpPr>
              <p:cNvPr id="4098" name="TextBox 4097">
                <a:extLst>
                  <a:ext uri="{FF2B5EF4-FFF2-40B4-BE49-F238E27FC236}">
                    <a16:creationId xmlns:a16="http://schemas.microsoft.com/office/drawing/2014/main" id="{504CA230-426F-DA4F-B56C-58290D24706B}"/>
                  </a:ext>
                </a:extLst>
              </p:cNvPr>
              <p:cNvSpPr txBox="1"/>
              <p:nvPr/>
            </p:nvSpPr>
            <p:spPr>
              <a:xfrm>
                <a:off x="2699521" y="2087544"/>
                <a:ext cx="241733"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𝑥</m:t>
                      </m:r>
                    </m:oMath>
                  </m:oMathPara>
                </a14:m>
                <a:endParaRPr lang="en-US" sz="2400" dirty="0"/>
              </a:p>
            </p:txBody>
          </p:sp>
        </mc:Choice>
        <mc:Fallback>
          <p:sp>
            <p:nvSpPr>
              <p:cNvPr id="4098" name="TextBox 4097">
                <a:extLst>
                  <a:ext uri="{FF2B5EF4-FFF2-40B4-BE49-F238E27FC236}">
                    <a16:creationId xmlns:a16="http://schemas.microsoft.com/office/drawing/2014/main" id="{504CA230-426F-DA4F-B56C-58290D24706B}"/>
                  </a:ext>
                </a:extLst>
              </p:cNvPr>
              <p:cNvSpPr txBox="1">
                <a:spLocks noRot="1" noChangeAspect="1" noMove="1" noResize="1" noEditPoints="1" noAdjustHandles="1" noChangeArrowheads="1" noChangeShapeType="1" noTextEdit="1"/>
              </p:cNvSpPr>
              <p:nvPr/>
            </p:nvSpPr>
            <p:spPr>
              <a:xfrm>
                <a:off x="2699521" y="2087544"/>
                <a:ext cx="241733" cy="369332"/>
              </a:xfrm>
              <a:prstGeom prst="rect">
                <a:avLst/>
              </a:prstGeom>
              <a:blipFill>
                <a:blip r:embed="rId4"/>
                <a:stretch>
                  <a:fillRect l="-15000" r="-1000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099" name="TextBox 4098">
                <a:extLst>
                  <a:ext uri="{FF2B5EF4-FFF2-40B4-BE49-F238E27FC236}">
                    <a16:creationId xmlns:a16="http://schemas.microsoft.com/office/drawing/2014/main" id="{2A306D0C-057C-1240-BEB5-A152AB47BC9A}"/>
                  </a:ext>
                </a:extLst>
              </p:cNvPr>
              <p:cNvSpPr txBox="1"/>
              <p:nvPr/>
            </p:nvSpPr>
            <p:spPr>
              <a:xfrm>
                <a:off x="7163295" y="2694055"/>
                <a:ext cx="245708"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en-US" sz="2400" b="0" i="1" smtClean="0">
                              <a:latin typeface="Cambria Math" panose="02040503050406030204" pitchFamily="18" charset="0"/>
                            </a:rPr>
                          </m:ctrlPr>
                        </m:accPr>
                        <m:e>
                          <m:r>
                            <a:rPr lang="en-US" sz="2400" b="0" i="1" smtClean="0">
                              <a:latin typeface="Cambria Math" panose="02040503050406030204" pitchFamily="18" charset="0"/>
                            </a:rPr>
                            <m:t>𝑦</m:t>
                          </m:r>
                        </m:e>
                      </m:acc>
                    </m:oMath>
                  </m:oMathPara>
                </a14:m>
                <a:endParaRPr lang="en-US" sz="2400" dirty="0"/>
              </a:p>
            </p:txBody>
          </p:sp>
        </mc:Choice>
        <mc:Fallback>
          <p:sp>
            <p:nvSpPr>
              <p:cNvPr id="4099" name="TextBox 4098">
                <a:extLst>
                  <a:ext uri="{FF2B5EF4-FFF2-40B4-BE49-F238E27FC236}">
                    <a16:creationId xmlns:a16="http://schemas.microsoft.com/office/drawing/2014/main" id="{2A306D0C-057C-1240-BEB5-A152AB47BC9A}"/>
                  </a:ext>
                </a:extLst>
              </p:cNvPr>
              <p:cNvSpPr txBox="1">
                <a:spLocks noRot="1" noChangeAspect="1" noMove="1" noResize="1" noEditPoints="1" noAdjustHandles="1" noChangeArrowheads="1" noChangeShapeType="1" noTextEdit="1"/>
              </p:cNvSpPr>
              <p:nvPr/>
            </p:nvSpPr>
            <p:spPr>
              <a:xfrm>
                <a:off x="7163295" y="2694055"/>
                <a:ext cx="245708" cy="369332"/>
              </a:xfrm>
              <a:prstGeom prst="rect">
                <a:avLst/>
              </a:prstGeom>
              <a:blipFill>
                <a:blip r:embed="rId5"/>
                <a:stretch>
                  <a:fillRect l="-30000" t="-16667" r="-25000" b="-23333"/>
                </a:stretch>
              </a:blipFill>
            </p:spPr>
            <p:txBody>
              <a:bodyPr/>
              <a:lstStyle/>
              <a:p>
                <a:r>
                  <a:rPr lang="en-US">
                    <a:noFill/>
                  </a:rPr>
                  <a:t> </a:t>
                </a:r>
              </a:p>
            </p:txBody>
          </p:sp>
        </mc:Fallback>
      </mc:AlternateContent>
      <p:sp>
        <p:nvSpPr>
          <p:cNvPr id="25" name="TextBox 24">
            <a:extLst>
              <a:ext uri="{FF2B5EF4-FFF2-40B4-BE49-F238E27FC236}">
                <a16:creationId xmlns:a16="http://schemas.microsoft.com/office/drawing/2014/main" id="{7D5F30CF-81EA-9744-BC67-03B8EF4584FB}"/>
              </a:ext>
            </a:extLst>
          </p:cNvPr>
          <p:cNvSpPr txBox="1">
            <a:spLocks noChangeArrowheads="1"/>
          </p:cNvSpPr>
          <p:nvPr/>
        </p:nvSpPr>
        <p:spPr bwMode="auto">
          <a:xfrm>
            <a:off x="1930185" y="1617236"/>
            <a:ext cx="17475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solidFill>
                  <a:schemeClr val="tx1">
                    <a:lumMod val="50000"/>
                    <a:lumOff val="50000"/>
                  </a:schemeClr>
                </a:solidFill>
                <a:latin typeface="Avenir Next" panose="020B0503020202020204" pitchFamily="34" charset="0"/>
              </a:rPr>
              <a:t>Customer data</a:t>
            </a:r>
          </a:p>
        </p:txBody>
      </p:sp>
      <p:sp>
        <p:nvSpPr>
          <p:cNvPr id="5" name="TextBox 4">
            <a:extLst>
              <a:ext uri="{FF2B5EF4-FFF2-40B4-BE49-F238E27FC236}">
                <a16:creationId xmlns:a16="http://schemas.microsoft.com/office/drawing/2014/main" id="{F0954D1A-B14A-624F-9B2D-5A6F9FE9B06A}"/>
              </a:ext>
            </a:extLst>
          </p:cNvPr>
          <p:cNvSpPr txBox="1"/>
          <p:nvPr/>
        </p:nvSpPr>
        <p:spPr>
          <a:xfrm>
            <a:off x="1608117" y="2484233"/>
            <a:ext cx="1043876" cy="307777"/>
          </a:xfrm>
          <a:prstGeom prst="rect">
            <a:avLst/>
          </a:prstGeom>
          <a:noFill/>
        </p:spPr>
        <p:txBody>
          <a:bodyPr wrap="none" rtlCol="0">
            <a:spAutoFit/>
          </a:bodyPr>
          <a:lstStyle/>
          <a:p>
            <a:pPr algn="r"/>
            <a:r>
              <a:rPr lang="en-US" sz="1400" dirty="0">
                <a:latin typeface="Andale Mono" panose="020B0509000000000004" pitchFamily="49" charset="0"/>
              </a:rPr>
              <a:t>DTI = 30</a:t>
            </a:r>
          </a:p>
        </p:txBody>
      </p:sp>
      <p:sp>
        <p:nvSpPr>
          <p:cNvPr id="6" name="TextBox 5">
            <a:extLst>
              <a:ext uri="{FF2B5EF4-FFF2-40B4-BE49-F238E27FC236}">
                <a16:creationId xmlns:a16="http://schemas.microsoft.com/office/drawing/2014/main" id="{9ECC2AAC-BB65-5149-A12B-191B6501F607}"/>
              </a:ext>
            </a:extLst>
          </p:cNvPr>
          <p:cNvSpPr txBox="1"/>
          <p:nvPr/>
        </p:nvSpPr>
        <p:spPr>
          <a:xfrm>
            <a:off x="853695" y="2705674"/>
            <a:ext cx="1795684" cy="307777"/>
          </a:xfrm>
          <a:prstGeom prst="rect">
            <a:avLst/>
          </a:prstGeom>
          <a:noFill/>
        </p:spPr>
        <p:txBody>
          <a:bodyPr wrap="none" rtlCol="0">
            <a:spAutoFit/>
          </a:bodyPr>
          <a:lstStyle/>
          <a:p>
            <a:pPr algn="r"/>
            <a:r>
              <a:rPr lang="en-US" sz="1400" dirty="0">
                <a:latin typeface="Andale Mono" panose="020B0509000000000004" pitchFamily="49" charset="0"/>
              </a:rPr>
              <a:t>Delinquent = 10</a:t>
            </a:r>
          </a:p>
        </p:txBody>
      </p:sp>
      <p:sp>
        <p:nvSpPr>
          <p:cNvPr id="7" name="TextBox 6">
            <a:extLst>
              <a:ext uri="{FF2B5EF4-FFF2-40B4-BE49-F238E27FC236}">
                <a16:creationId xmlns:a16="http://schemas.microsoft.com/office/drawing/2014/main" id="{33B34A43-BE2A-BF4F-84CF-75B06D8918F0}"/>
              </a:ext>
            </a:extLst>
          </p:cNvPr>
          <p:cNvSpPr txBox="1"/>
          <p:nvPr/>
        </p:nvSpPr>
        <p:spPr>
          <a:xfrm>
            <a:off x="1930185" y="2920343"/>
            <a:ext cx="292131" cy="738664"/>
          </a:xfrm>
          <a:prstGeom prst="rect">
            <a:avLst/>
          </a:prstGeom>
          <a:noFill/>
        </p:spPr>
        <p:txBody>
          <a:bodyPr wrap="none" rtlCol="0">
            <a:spAutoFit/>
          </a:bodyPr>
          <a:lstStyle/>
          <a:p>
            <a:pPr algn="r"/>
            <a:r>
              <a:rPr lang="en-US" sz="1400" dirty="0">
                <a:latin typeface="Andale Mono" panose="020B0509000000000004" pitchFamily="49" charset="0"/>
              </a:rPr>
              <a:t>.</a:t>
            </a:r>
          </a:p>
          <a:p>
            <a:pPr algn="r"/>
            <a:r>
              <a:rPr lang="en-US" sz="1400" dirty="0">
                <a:latin typeface="Andale Mono" panose="020B0509000000000004" pitchFamily="49" charset="0"/>
              </a:rPr>
              <a:t>.</a:t>
            </a:r>
          </a:p>
          <a:p>
            <a:pPr algn="r"/>
            <a:r>
              <a:rPr lang="en-US" sz="1400" dirty="0">
                <a:latin typeface="Andale Mono" panose="020B0509000000000004" pitchFamily="49" charset="0"/>
              </a:rPr>
              <a:t>.</a:t>
            </a:r>
          </a:p>
        </p:txBody>
      </p:sp>
      <p:pic>
        <p:nvPicPr>
          <p:cNvPr id="16" name="Picture 15">
            <a:extLst>
              <a:ext uri="{FF2B5EF4-FFF2-40B4-BE49-F238E27FC236}">
                <a16:creationId xmlns:a16="http://schemas.microsoft.com/office/drawing/2014/main" id="{C49E5AFC-97F4-0A44-B7FB-0506431959D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268" y="491060"/>
            <a:ext cx="1072344" cy="141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Straight Connector 16">
            <a:extLst>
              <a:ext uri="{FF2B5EF4-FFF2-40B4-BE49-F238E27FC236}">
                <a16:creationId xmlns:a16="http://schemas.microsoft.com/office/drawing/2014/main" id="{555E3ABF-C7C1-F146-B2AB-6BFB8673E777}"/>
              </a:ext>
            </a:extLst>
          </p:cNvPr>
          <p:cNvCxnSpPr>
            <a:cxnSpLocks/>
          </p:cNvCxnSpPr>
          <p:nvPr/>
        </p:nvCxnSpPr>
        <p:spPr>
          <a:xfrm>
            <a:off x="1751537" y="1907572"/>
            <a:ext cx="686863" cy="448328"/>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BE97AD6-5DEC-C04E-A4BA-192A8AF43835}"/>
              </a:ext>
            </a:extLst>
          </p:cNvPr>
          <p:cNvSpPr txBox="1"/>
          <p:nvPr/>
        </p:nvSpPr>
        <p:spPr>
          <a:xfrm>
            <a:off x="7031493" y="3449944"/>
            <a:ext cx="598241" cy="369332"/>
          </a:xfrm>
          <a:prstGeom prst="rect">
            <a:avLst/>
          </a:prstGeom>
          <a:noFill/>
        </p:spPr>
        <p:txBody>
          <a:bodyPr wrap="none" rtlCol="0">
            <a:spAutoFit/>
          </a:bodyPr>
          <a:lstStyle/>
          <a:p>
            <a:r>
              <a:rPr lang="en-US" dirty="0">
                <a:latin typeface="Andale Mono" panose="020B0509000000000004" pitchFamily="49" charset="0"/>
              </a:rPr>
              <a:t>22%</a:t>
            </a:r>
          </a:p>
        </p:txBody>
      </p:sp>
      <p:sp>
        <p:nvSpPr>
          <p:cNvPr id="9" name="Rectangle 8">
            <a:extLst>
              <a:ext uri="{FF2B5EF4-FFF2-40B4-BE49-F238E27FC236}">
                <a16:creationId xmlns:a16="http://schemas.microsoft.com/office/drawing/2014/main" id="{2439CAC7-3731-AD44-9CCA-0B96558BD55A}"/>
              </a:ext>
            </a:extLst>
          </p:cNvPr>
          <p:cNvSpPr/>
          <p:nvPr/>
        </p:nvSpPr>
        <p:spPr>
          <a:xfrm>
            <a:off x="1867892" y="926041"/>
            <a:ext cx="708848" cy="369332"/>
          </a:xfrm>
          <a:prstGeom prst="rect">
            <a:avLst/>
          </a:prstGeom>
        </p:spPr>
        <p:txBody>
          <a:bodyPr wrap="none">
            <a:spAutoFit/>
          </a:bodyPr>
          <a:lstStyle/>
          <a:p>
            <a:r>
              <a:rPr lang="en-US" altLang="en-US" dirty="0">
                <a:latin typeface="Avenir Next" panose="020B0503020202020204" pitchFamily="34" charset="0"/>
              </a:rPr>
              <a:t>John</a:t>
            </a:r>
            <a:endParaRPr lang="en-US" dirty="0"/>
          </a:p>
        </p:txBody>
      </p:sp>
      <p:sp>
        <p:nvSpPr>
          <p:cNvPr id="18" name="Rectangle 17">
            <a:extLst>
              <a:ext uri="{FF2B5EF4-FFF2-40B4-BE49-F238E27FC236}">
                <a16:creationId xmlns:a16="http://schemas.microsoft.com/office/drawing/2014/main" id="{0A4C6895-7E37-AC40-B59C-6A95E4C34BAE}"/>
              </a:ext>
            </a:extLst>
          </p:cNvPr>
          <p:cNvSpPr/>
          <p:nvPr/>
        </p:nvSpPr>
        <p:spPr>
          <a:xfrm>
            <a:off x="8001688" y="2700062"/>
            <a:ext cx="1553633" cy="23764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latin typeface="Andale Mono" panose="020B0509000000000004" pitchFamily="49" charset="0"/>
              </a:rPr>
              <a:t>business rules</a:t>
            </a:r>
          </a:p>
        </p:txBody>
      </p:sp>
      <p:cxnSp>
        <p:nvCxnSpPr>
          <p:cNvPr id="19" name="Straight Connector 18">
            <a:extLst>
              <a:ext uri="{FF2B5EF4-FFF2-40B4-BE49-F238E27FC236}">
                <a16:creationId xmlns:a16="http://schemas.microsoft.com/office/drawing/2014/main" id="{3F8E981C-9486-2E49-A9B6-01882B6DFC99}"/>
              </a:ext>
            </a:extLst>
          </p:cNvPr>
          <p:cNvCxnSpPr>
            <a:cxnSpLocks/>
          </p:cNvCxnSpPr>
          <p:nvPr/>
        </p:nvCxnSpPr>
        <p:spPr>
          <a:xfrm>
            <a:off x="7546803" y="3286006"/>
            <a:ext cx="479078"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 name="Elbow Connector 19">
            <a:extLst>
              <a:ext uri="{FF2B5EF4-FFF2-40B4-BE49-F238E27FC236}">
                <a16:creationId xmlns:a16="http://schemas.microsoft.com/office/drawing/2014/main" id="{BD2152F8-67DE-8748-853A-99445E0A5364}"/>
              </a:ext>
            </a:extLst>
          </p:cNvPr>
          <p:cNvCxnSpPr>
            <a:cxnSpLocks/>
          </p:cNvCxnSpPr>
          <p:nvPr/>
        </p:nvCxnSpPr>
        <p:spPr>
          <a:xfrm>
            <a:off x="3436501" y="3272442"/>
            <a:ext cx="4576711" cy="1246618"/>
          </a:xfrm>
          <a:prstGeom prst="bentConnector3">
            <a:avLst>
              <a:gd name="adj1" fmla="val -89"/>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789B778-1784-5545-A4CD-E1998EB60F97}"/>
              </a:ext>
            </a:extLst>
          </p:cNvPr>
          <p:cNvCxnSpPr>
            <a:cxnSpLocks/>
          </p:cNvCxnSpPr>
          <p:nvPr/>
        </p:nvCxnSpPr>
        <p:spPr>
          <a:xfrm flipV="1">
            <a:off x="9554342" y="3884483"/>
            <a:ext cx="788945" cy="14378"/>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C0EBF415-16EA-854A-8ABE-A558A2F7127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913581" y="3448344"/>
            <a:ext cx="401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a:extLst>
              <a:ext uri="{FF2B5EF4-FFF2-40B4-BE49-F238E27FC236}">
                <a16:creationId xmlns:a16="http://schemas.microsoft.com/office/drawing/2014/main" id="{4110EFD9-5DB1-294E-AA82-5AA58424C571}"/>
              </a:ext>
            </a:extLst>
          </p:cNvPr>
          <p:cNvSpPr txBox="1">
            <a:spLocks noChangeArrowheads="1"/>
          </p:cNvSpPr>
          <p:nvPr/>
        </p:nvSpPr>
        <p:spPr bwMode="auto">
          <a:xfrm>
            <a:off x="10430981" y="3869032"/>
            <a:ext cx="14782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800" dirty="0">
                <a:solidFill>
                  <a:srgbClr val="F7004B"/>
                </a:solidFill>
                <a:latin typeface="Avenir Next" panose="020B0503020202020204" pitchFamily="34" charset="0"/>
              </a:rPr>
              <a:t>No loan</a:t>
            </a:r>
          </a:p>
        </p:txBody>
      </p:sp>
      <p:sp>
        <p:nvSpPr>
          <p:cNvPr id="2" name="TextBox 1">
            <a:extLst>
              <a:ext uri="{FF2B5EF4-FFF2-40B4-BE49-F238E27FC236}">
                <a16:creationId xmlns:a16="http://schemas.microsoft.com/office/drawing/2014/main" id="{3A81612F-32B4-9A44-8C65-C31630D7ABE7}"/>
              </a:ext>
            </a:extLst>
          </p:cNvPr>
          <p:cNvSpPr txBox="1"/>
          <p:nvPr/>
        </p:nvSpPr>
        <p:spPr>
          <a:xfrm>
            <a:off x="2941254" y="5128877"/>
            <a:ext cx="6438146" cy="1200329"/>
          </a:xfrm>
          <a:prstGeom prst="rect">
            <a:avLst/>
          </a:prstGeom>
          <a:noFill/>
        </p:spPr>
        <p:txBody>
          <a:bodyPr wrap="square" rtlCol="0">
            <a:spAutoFit/>
          </a:bodyPr>
          <a:lstStyle/>
          <a:p>
            <a:pPr algn="ctr"/>
            <a:r>
              <a:rPr lang="en-US" sz="2400" b="1" dirty="0">
                <a:latin typeface="Avenir Next" panose="020B0503020202020204" pitchFamily="34" charset="0"/>
              </a:rPr>
              <a:t>System level explanation:</a:t>
            </a:r>
          </a:p>
          <a:p>
            <a:pPr algn="ctr"/>
            <a:r>
              <a:rPr lang="en-US" sz="2400" dirty="0">
                <a:latin typeface="Avenir Next" panose="020B0503020202020204" pitchFamily="34" charset="0"/>
              </a:rPr>
              <a:t>Account for the whole process of interest, not just a single ML component. </a:t>
            </a:r>
          </a:p>
        </p:txBody>
      </p:sp>
    </p:spTree>
    <p:custDataLst>
      <p:tags r:id="rId1"/>
    </p:custDataLst>
    <p:extLst>
      <p:ext uri="{BB962C8B-B14F-4D97-AF65-F5344CB8AC3E}">
        <p14:creationId xmlns:p14="http://schemas.microsoft.com/office/powerpoint/2010/main" val="14509067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9FDBA95-00CF-E748-94E8-A2788EAD9FF1}"/>
              </a:ext>
            </a:extLst>
          </p:cNvPr>
          <p:cNvSpPr/>
          <p:nvPr/>
        </p:nvSpPr>
        <p:spPr>
          <a:xfrm>
            <a:off x="3796983" y="2687503"/>
            <a:ext cx="2779625" cy="11554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latin typeface="Andale Mono" panose="020B0509000000000004" pitchFamily="49" charset="0"/>
              </a:rPr>
              <a:t>model</a:t>
            </a:r>
          </a:p>
        </p:txBody>
      </p:sp>
      <p:cxnSp>
        <p:nvCxnSpPr>
          <p:cNvPr id="30" name="Straight Connector 29">
            <a:extLst>
              <a:ext uri="{FF2B5EF4-FFF2-40B4-BE49-F238E27FC236}">
                <a16:creationId xmlns:a16="http://schemas.microsoft.com/office/drawing/2014/main" id="{76ABD531-F74E-7E41-AF86-AD7B1D64BBF8}"/>
              </a:ext>
            </a:extLst>
          </p:cNvPr>
          <p:cNvCxnSpPr>
            <a:cxnSpLocks/>
          </p:cNvCxnSpPr>
          <p:nvPr/>
        </p:nvCxnSpPr>
        <p:spPr>
          <a:xfrm>
            <a:off x="3064608" y="3272443"/>
            <a:ext cx="74378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61988196-3620-234E-969E-3A2ED14068E4}"/>
              </a:ext>
            </a:extLst>
          </p:cNvPr>
          <p:cNvCxnSpPr>
            <a:cxnSpLocks/>
          </p:cNvCxnSpPr>
          <p:nvPr/>
        </p:nvCxnSpPr>
        <p:spPr>
          <a:xfrm>
            <a:off x="6588020" y="3272442"/>
            <a:ext cx="46464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D32CE2C4-0A08-2446-B646-C03D3293D725}"/>
              </a:ext>
            </a:extLst>
          </p:cNvPr>
          <p:cNvSpPr txBox="1">
            <a:spLocks noChangeArrowheads="1"/>
          </p:cNvSpPr>
          <p:nvPr/>
        </p:nvSpPr>
        <p:spPr bwMode="auto">
          <a:xfrm>
            <a:off x="6475383" y="1851305"/>
            <a:ext cx="16105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solidFill>
                  <a:schemeClr val="tx1">
                    <a:lumMod val="50000"/>
                    <a:lumOff val="50000"/>
                  </a:schemeClr>
                </a:solidFill>
                <a:latin typeface="Avenir Next" panose="020B0503020202020204" pitchFamily="34" charset="0"/>
              </a:rPr>
              <a:t>Predicted risk</a:t>
            </a:r>
          </a:p>
          <a:p>
            <a:pPr algn="ctr" eaLnBrk="1" hangingPunct="1"/>
            <a:r>
              <a:rPr lang="en-US" altLang="en-US" dirty="0">
                <a:solidFill>
                  <a:schemeClr val="tx1">
                    <a:lumMod val="50000"/>
                    <a:lumOff val="50000"/>
                  </a:schemeClr>
                </a:solidFill>
                <a:latin typeface="Avenir Next" panose="020B0503020202020204" pitchFamily="34" charset="0"/>
              </a:rPr>
              <a:t>of default</a:t>
            </a:r>
          </a:p>
        </p:txBody>
      </p:sp>
      <p:graphicFrame>
        <p:nvGraphicFramePr>
          <p:cNvPr id="59" name="Table 59">
            <a:extLst>
              <a:ext uri="{FF2B5EF4-FFF2-40B4-BE49-F238E27FC236}">
                <a16:creationId xmlns:a16="http://schemas.microsoft.com/office/drawing/2014/main" id="{33D42AB7-262C-9141-BF60-F7865C85653D}"/>
              </a:ext>
            </a:extLst>
          </p:cNvPr>
          <p:cNvGraphicFramePr>
            <a:graphicFrameLocks noGrp="1"/>
          </p:cNvGraphicFramePr>
          <p:nvPr/>
        </p:nvGraphicFramePr>
        <p:xfrm>
          <a:off x="2686642" y="2518292"/>
          <a:ext cx="234681" cy="141651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3490520522"/>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1913210168"/>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4128804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2842218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2179267474"/>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1768552536"/>
                  </a:ext>
                </a:extLst>
              </a:tr>
            </a:tbl>
          </a:graphicData>
        </a:graphic>
      </p:graphicFrame>
      <p:graphicFrame>
        <p:nvGraphicFramePr>
          <p:cNvPr id="60" name="Table 59">
            <a:extLst>
              <a:ext uri="{FF2B5EF4-FFF2-40B4-BE49-F238E27FC236}">
                <a16:creationId xmlns:a16="http://schemas.microsoft.com/office/drawing/2014/main" id="{5C42B423-2A16-044A-A4D7-9D4965B9941B}"/>
              </a:ext>
            </a:extLst>
          </p:cNvPr>
          <p:cNvGraphicFramePr>
            <a:graphicFrameLocks noGrp="1"/>
          </p:cNvGraphicFramePr>
          <p:nvPr/>
        </p:nvGraphicFramePr>
        <p:xfrm>
          <a:off x="7163295" y="3158948"/>
          <a:ext cx="234681" cy="23608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3490520522"/>
                  </a:ext>
                </a:extLst>
              </a:tr>
            </a:tbl>
          </a:graphicData>
        </a:graphic>
      </p:graphicFrame>
      <mc:AlternateContent xmlns:mc="http://schemas.openxmlformats.org/markup-compatibility/2006">
        <mc:Choice xmlns:a14="http://schemas.microsoft.com/office/drawing/2010/main" Requires="a14">
          <p:sp>
            <p:nvSpPr>
              <p:cNvPr id="4098" name="TextBox 4097">
                <a:extLst>
                  <a:ext uri="{FF2B5EF4-FFF2-40B4-BE49-F238E27FC236}">
                    <a16:creationId xmlns:a16="http://schemas.microsoft.com/office/drawing/2014/main" id="{504CA230-426F-DA4F-B56C-58290D24706B}"/>
                  </a:ext>
                </a:extLst>
              </p:cNvPr>
              <p:cNvSpPr txBox="1"/>
              <p:nvPr/>
            </p:nvSpPr>
            <p:spPr>
              <a:xfrm>
                <a:off x="2699521" y="2087544"/>
                <a:ext cx="241733"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𝑥</m:t>
                      </m:r>
                    </m:oMath>
                  </m:oMathPara>
                </a14:m>
                <a:endParaRPr lang="en-US" sz="2400" dirty="0"/>
              </a:p>
            </p:txBody>
          </p:sp>
        </mc:Choice>
        <mc:Fallback>
          <p:sp>
            <p:nvSpPr>
              <p:cNvPr id="4098" name="TextBox 4097">
                <a:extLst>
                  <a:ext uri="{FF2B5EF4-FFF2-40B4-BE49-F238E27FC236}">
                    <a16:creationId xmlns:a16="http://schemas.microsoft.com/office/drawing/2014/main" id="{504CA230-426F-DA4F-B56C-58290D24706B}"/>
                  </a:ext>
                </a:extLst>
              </p:cNvPr>
              <p:cNvSpPr txBox="1">
                <a:spLocks noRot="1" noChangeAspect="1" noMove="1" noResize="1" noEditPoints="1" noAdjustHandles="1" noChangeArrowheads="1" noChangeShapeType="1" noTextEdit="1"/>
              </p:cNvSpPr>
              <p:nvPr/>
            </p:nvSpPr>
            <p:spPr>
              <a:xfrm>
                <a:off x="2699521" y="2087544"/>
                <a:ext cx="241733" cy="369332"/>
              </a:xfrm>
              <a:prstGeom prst="rect">
                <a:avLst/>
              </a:prstGeom>
              <a:blipFill>
                <a:blip r:embed="rId4"/>
                <a:stretch>
                  <a:fillRect l="-15000" r="-1000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099" name="TextBox 4098">
                <a:extLst>
                  <a:ext uri="{FF2B5EF4-FFF2-40B4-BE49-F238E27FC236}">
                    <a16:creationId xmlns:a16="http://schemas.microsoft.com/office/drawing/2014/main" id="{2A306D0C-057C-1240-BEB5-A152AB47BC9A}"/>
                  </a:ext>
                </a:extLst>
              </p:cNvPr>
              <p:cNvSpPr txBox="1"/>
              <p:nvPr/>
            </p:nvSpPr>
            <p:spPr>
              <a:xfrm>
                <a:off x="7163295" y="2694055"/>
                <a:ext cx="245708"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en-US" sz="2400" b="0" i="1" smtClean="0">
                              <a:latin typeface="Cambria Math" panose="02040503050406030204" pitchFamily="18" charset="0"/>
                            </a:rPr>
                          </m:ctrlPr>
                        </m:accPr>
                        <m:e>
                          <m:r>
                            <a:rPr lang="en-US" sz="2400" b="0" i="1" smtClean="0">
                              <a:latin typeface="Cambria Math" panose="02040503050406030204" pitchFamily="18" charset="0"/>
                            </a:rPr>
                            <m:t>𝑦</m:t>
                          </m:r>
                        </m:e>
                      </m:acc>
                    </m:oMath>
                  </m:oMathPara>
                </a14:m>
                <a:endParaRPr lang="en-US" sz="2400" dirty="0"/>
              </a:p>
            </p:txBody>
          </p:sp>
        </mc:Choice>
        <mc:Fallback>
          <p:sp>
            <p:nvSpPr>
              <p:cNvPr id="4099" name="TextBox 4098">
                <a:extLst>
                  <a:ext uri="{FF2B5EF4-FFF2-40B4-BE49-F238E27FC236}">
                    <a16:creationId xmlns:a16="http://schemas.microsoft.com/office/drawing/2014/main" id="{2A306D0C-057C-1240-BEB5-A152AB47BC9A}"/>
                  </a:ext>
                </a:extLst>
              </p:cNvPr>
              <p:cNvSpPr txBox="1">
                <a:spLocks noRot="1" noChangeAspect="1" noMove="1" noResize="1" noEditPoints="1" noAdjustHandles="1" noChangeArrowheads="1" noChangeShapeType="1" noTextEdit="1"/>
              </p:cNvSpPr>
              <p:nvPr/>
            </p:nvSpPr>
            <p:spPr>
              <a:xfrm>
                <a:off x="7163295" y="2694055"/>
                <a:ext cx="245708" cy="369332"/>
              </a:xfrm>
              <a:prstGeom prst="rect">
                <a:avLst/>
              </a:prstGeom>
              <a:blipFill>
                <a:blip r:embed="rId5"/>
                <a:stretch>
                  <a:fillRect l="-30000" t="-16667" r="-25000" b="-23333"/>
                </a:stretch>
              </a:blipFill>
            </p:spPr>
            <p:txBody>
              <a:bodyPr/>
              <a:lstStyle/>
              <a:p>
                <a:r>
                  <a:rPr lang="en-US">
                    <a:noFill/>
                  </a:rPr>
                  <a:t> </a:t>
                </a:r>
              </a:p>
            </p:txBody>
          </p:sp>
        </mc:Fallback>
      </mc:AlternateContent>
      <p:sp>
        <p:nvSpPr>
          <p:cNvPr id="25" name="TextBox 24">
            <a:extLst>
              <a:ext uri="{FF2B5EF4-FFF2-40B4-BE49-F238E27FC236}">
                <a16:creationId xmlns:a16="http://schemas.microsoft.com/office/drawing/2014/main" id="{7D5F30CF-81EA-9744-BC67-03B8EF4584FB}"/>
              </a:ext>
            </a:extLst>
          </p:cNvPr>
          <p:cNvSpPr txBox="1">
            <a:spLocks noChangeArrowheads="1"/>
          </p:cNvSpPr>
          <p:nvPr/>
        </p:nvSpPr>
        <p:spPr bwMode="auto">
          <a:xfrm>
            <a:off x="1930185" y="1617236"/>
            <a:ext cx="17475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solidFill>
                  <a:schemeClr val="tx1">
                    <a:lumMod val="50000"/>
                    <a:lumOff val="50000"/>
                  </a:schemeClr>
                </a:solidFill>
                <a:latin typeface="Avenir Next" panose="020B0503020202020204" pitchFamily="34" charset="0"/>
              </a:rPr>
              <a:t>Customer data</a:t>
            </a:r>
          </a:p>
        </p:txBody>
      </p:sp>
      <p:sp>
        <p:nvSpPr>
          <p:cNvPr id="5" name="TextBox 4">
            <a:extLst>
              <a:ext uri="{FF2B5EF4-FFF2-40B4-BE49-F238E27FC236}">
                <a16:creationId xmlns:a16="http://schemas.microsoft.com/office/drawing/2014/main" id="{F0954D1A-B14A-624F-9B2D-5A6F9FE9B06A}"/>
              </a:ext>
            </a:extLst>
          </p:cNvPr>
          <p:cNvSpPr txBox="1"/>
          <p:nvPr/>
        </p:nvSpPr>
        <p:spPr>
          <a:xfrm>
            <a:off x="1608117" y="2484233"/>
            <a:ext cx="1043876" cy="307777"/>
          </a:xfrm>
          <a:prstGeom prst="rect">
            <a:avLst/>
          </a:prstGeom>
          <a:noFill/>
        </p:spPr>
        <p:txBody>
          <a:bodyPr wrap="none" rtlCol="0">
            <a:spAutoFit/>
          </a:bodyPr>
          <a:lstStyle/>
          <a:p>
            <a:pPr algn="r"/>
            <a:r>
              <a:rPr lang="en-US" sz="1400" dirty="0">
                <a:latin typeface="Andale Mono" panose="020B0509000000000004" pitchFamily="49" charset="0"/>
              </a:rPr>
              <a:t>DTI = 30</a:t>
            </a:r>
          </a:p>
        </p:txBody>
      </p:sp>
      <p:sp>
        <p:nvSpPr>
          <p:cNvPr id="6" name="TextBox 5">
            <a:extLst>
              <a:ext uri="{FF2B5EF4-FFF2-40B4-BE49-F238E27FC236}">
                <a16:creationId xmlns:a16="http://schemas.microsoft.com/office/drawing/2014/main" id="{9ECC2AAC-BB65-5149-A12B-191B6501F607}"/>
              </a:ext>
            </a:extLst>
          </p:cNvPr>
          <p:cNvSpPr txBox="1"/>
          <p:nvPr/>
        </p:nvSpPr>
        <p:spPr>
          <a:xfrm>
            <a:off x="853695" y="2705674"/>
            <a:ext cx="1795684" cy="307777"/>
          </a:xfrm>
          <a:prstGeom prst="rect">
            <a:avLst/>
          </a:prstGeom>
          <a:noFill/>
        </p:spPr>
        <p:txBody>
          <a:bodyPr wrap="none" rtlCol="0">
            <a:spAutoFit/>
          </a:bodyPr>
          <a:lstStyle/>
          <a:p>
            <a:pPr algn="r"/>
            <a:r>
              <a:rPr lang="en-US" sz="1400" dirty="0">
                <a:latin typeface="Andale Mono" panose="020B0509000000000004" pitchFamily="49" charset="0"/>
              </a:rPr>
              <a:t>Delinquent = 10</a:t>
            </a:r>
          </a:p>
        </p:txBody>
      </p:sp>
      <p:sp>
        <p:nvSpPr>
          <p:cNvPr id="7" name="TextBox 6">
            <a:extLst>
              <a:ext uri="{FF2B5EF4-FFF2-40B4-BE49-F238E27FC236}">
                <a16:creationId xmlns:a16="http://schemas.microsoft.com/office/drawing/2014/main" id="{33B34A43-BE2A-BF4F-84CF-75B06D8918F0}"/>
              </a:ext>
            </a:extLst>
          </p:cNvPr>
          <p:cNvSpPr txBox="1"/>
          <p:nvPr/>
        </p:nvSpPr>
        <p:spPr>
          <a:xfrm>
            <a:off x="1930185" y="2920343"/>
            <a:ext cx="292131" cy="738664"/>
          </a:xfrm>
          <a:prstGeom prst="rect">
            <a:avLst/>
          </a:prstGeom>
          <a:noFill/>
        </p:spPr>
        <p:txBody>
          <a:bodyPr wrap="none" rtlCol="0">
            <a:spAutoFit/>
          </a:bodyPr>
          <a:lstStyle/>
          <a:p>
            <a:pPr algn="r"/>
            <a:r>
              <a:rPr lang="en-US" sz="1400" dirty="0">
                <a:latin typeface="Andale Mono" panose="020B0509000000000004" pitchFamily="49" charset="0"/>
              </a:rPr>
              <a:t>.</a:t>
            </a:r>
          </a:p>
          <a:p>
            <a:pPr algn="r"/>
            <a:r>
              <a:rPr lang="en-US" sz="1400" dirty="0">
                <a:latin typeface="Andale Mono" panose="020B0509000000000004" pitchFamily="49" charset="0"/>
              </a:rPr>
              <a:t>.</a:t>
            </a:r>
          </a:p>
          <a:p>
            <a:pPr algn="r"/>
            <a:r>
              <a:rPr lang="en-US" sz="1400" dirty="0">
                <a:latin typeface="Andale Mono" panose="020B0509000000000004" pitchFamily="49" charset="0"/>
              </a:rPr>
              <a:t>.</a:t>
            </a:r>
          </a:p>
        </p:txBody>
      </p:sp>
      <p:pic>
        <p:nvPicPr>
          <p:cNvPr id="16" name="Picture 15">
            <a:extLst>
              <a:ext uri="{FF2B5EF4-FFF2-40B4-BE49-F238E27FC236}">
                <a16:creationId xmlns:a16="http://schemas.microsoft.com/office/drawing/2014/main" id="{C49E5AFC-97F4-0A44-B7FB-0506431959D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268" y="491060"/>
            <a:ext cx="1072344" cy="1416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7" name="Straight Connector 16">
            <a:extLst>
              <a:ext uri="{FF2B5EF4-FFF2-40B4-BE49-F238E27FC236}">
                <a16:creationId xmlns:a16="http://schemas.microsoft.com/office/drawing/2014/main" id="{555E3ABF-C7C1-F146-B2AB-6BFB8673E777}"/>
              </a:ext>
            </a:extLst>
          </p:cNvPr>
          <p:cNvCxnSpPr>
            <a:cxnSpLocks/>
          </p:cNvCxnSpPr>
          <p:nvPr/>
        </p:nvCxnSpPr>
        <p:spPr>
          <a:xfrm>
            <a:off x="1751537" y="1907572"/>
            <a:ext cx="686863" cy="448328"/>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BE97AD6-5DEC-C04E-A4BA-192A8AF43835}"/>
              </a:ext>
            </a:extLst>
          </p:cNvPr>
          <p:cNvSpPr txBox="1"/>
          <p:nvPr/>
        </p:nvSpPr>
        <p:spPr>
          <a:xfrm>
            <a:off x="7031493" y="3449944"/>
            <a:ext cx="598241" cy="369332"/>
          </a:xfrm>
          <a:prstGeom prst="rect">
            <a:avLst/>
          </a:prstGeom>
          <a:noFill/>
        </p:spPr>
        <p:txBody>
          <a:bodyPr wrap="none" rtlCol="0">
            <a:spAutoFit/>
          </a:bodyPr>
          <a:lstStyle/>
          <a:p>
            <a:r>
              <a:rPr lang="en-US" dirty="0">
                <a:latin typeface="Andale Mono" panose="020B0509000000000004" pitchFamily="49" charset="0"/>
              </a:rPr>
              <a:t>22%</a:t>
            </a:r>
          </a:p>
        </p:txBody>
      </p:sp>
      <p:sp>
        <p:nvSpPr>
          <p:cNvPr id="9" name="Rectangle 8">
            <a:extLst>
              <a:ext uri="{FF2B5EF4-FFF2-40B4-BE49-F238E27FC236}">
                <a16:creationId xmlns:a16="http://schemas.microsoft.com/office/drawing/2014/main" id="{2439CAC7-3731-AD44-9CCA-0B96558BD55A}"/>
              </a:ext>
            </a:extLst>
          </p:cNvPr>
          <p:cNvSpPr/>
          <p:nvPr/>
        </p:nvSpPr>
        <p:spPr>
          <a:xfrm>
            <a:off x="1867892" y="926041"/>
            <a:ext cx="708848" cy="369332"/>
          </a:xfrm>
          <a:prstGeom prst="rect">
            <a:avLst/>
          </a:prstGeom>
        </p:spPr>
        <p:txBody>
          <a:bodyPr wrap="none">
            <a:spAutoFit/>
          </a:bodyPr>
          <a:lstStyle/>
          <a:p>
            <a:r>
              <a:rPr lang="en-US" altLang="en-US" dirty="0">
                <a:latin typeface="Avenir Next" panose="020B0503020202020204" pitchFamily="34" charset="0"/>
              </a:rPr>
              <a:t>John</a:t>
            </a:r>
            <a:endParaRPr lang="en-US" dirty="0"/>
          </a:p>
        </p:txBody>
      </p:sp>
      <p:sp>
        <p:nvSpPr>
          <p:cNvPr id="18" name="Rectangle 17">
            <a:extLst>
              <a:ext uri="{FF2B5EF4-FFF2-40B4-BE49-F238E27FC236}">
                <a16:creationId xmlns:a16="http://schemas.microsoft.com/office/drawing/2014/main" id="{0A4C6895-7E37-AC40-B59C-6A95E4C34BAE}"/>
              </a:ext>
            </a:extLst>
          </p:cNvPr>
          <p:cNvSpPr/>
          <p:nvPr/>
        </p:nvSpPr>
        <p:spPr>
          <a:xfrm>
            <a:off x="8001688" y="2700062"/>
            <a:ext cx="1553633" cy="23764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latin typeface="Andale Mono" panose="020B0509000000000004" pitchFamily="49" charset="0"/>
              </a:rPr>
              <a:t>business rules</a:t>
            </a:r>
          </a:p>
        </p:txBody>
      </p:sp>
      <p:cxnSp>
        <p:nvCxnSpPr>
          <p:cNvPr id="19" name="Straight Connector 18">
            <a:extLst>
              <a:ext uri="{FF2B5EF4-FFF2-40B4-BE49-F238E27FC236}">
                <a16:creationId xmlns:a16="http://schemas.microsoft.com/office/drawing/2014/main" id="{3F8E981C-9486-2E49-A9B6-01882B6DFC99}"/>
              </a:ext>
            </a:extLst>
          </p:cNvPr>
          <p:cNvCxnSpPr>
            <a:cxnSpLocks/>
          </p:cNvCxnSpPr>
          <p:nvPr/>
        </p:nvCxnSpPr>
        <p:spPr>
          <a:xfrm>
            <a:off x="7546803" y="3286006"/>
            <a:ext cx="479078"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0" name="Elbow Connector 19">
            <a:extLst>
              <a:ext uri="{FF2B5EF4-FFF2-40B4-BE49-F238E27FC236}">
                <a16:creationId xmlns:a16="http://schemas.microsoft.com/office/drawing/2014/main" id="{BD2152F8-67DE-8748-853A-99445E0A5364}"/>
              </a:ext>
            </a:extLst>
          </p:cNvPr>
          <p:cNvCxnSpPr>
            <a:cxnSpLocks/>
          </p:cNvCxnSpPr>
          <p:nvPr/>
        </p:nvCxnSpPr>
        <p:spPr>
          <a:xfrm>
            <a:off x="3436501" y="3272442"/>
            <a:ext cx="4576711" cy="1246618"/>
          </a:xfrm>
          <a:prstGeom prst="bentConnector3">
            <a:avLst>
              <a:gd name="adj1" fmla="val -89"/>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789B778-1784-5545-A4CD-E1998EB60F97}"/>
              </a:ext>
            </a:extLst>
          </p:cNvPr>
          <p:cNvCxnSpPr>
            <a:cxnSpLocks/>
          </p:cNvCxnSpPr>
          <p:nvPr/>
        </p:nvCxnSpPr>
        <p:spPr>
          <a:xfrm flipV="1">
            <a:off x="9554342" y="3884483"/>
            <a:ext cx="788945" cy="14378"/>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C0EBF415-16EA-854A-8ABE-A558A2F7127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913581" y="3448344"/>
            <a:ext cx="401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a:extLst>
              <a:ext uri="{FF2B5EF4-FFF2-40B4-BE49-F238E27FC236}">
                <a16:creationId xmlns:a16="http://schemas.microsoft.com/office/drawing/2014/main" id="{4110EFD9-5DB1-294E-AA82-5AA58424C571}"/>
              </a:ext>
            </a:extLst>
          </p:cNvPr>
          <p:cNvSpPr txBox="1">
            <a:spLocks noChangeArrowheads="1"/>
          </p:cNvSpPr>
          <p:nvPr/>
        </p:nvSpPr>
        <p:spPr bwMode="auto">
          <a:xfrm>
            <a:off x="10430981" y="3869032"/>
            <a:ext cx="14782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800" dirty="0">
                <a:solidFill>
                  <a:srgbClr val="F7004B"/>
                </a:solidFill>
                <a:latin typeface="Avenir Next" panose="020B0503020202020204" pitchFamily="34" charset="0"/>
              </a:rPr>
              <a:t>No loan</a:t>
            </a:r>
          </a:p>
        </p:txBody>
      </p:sp>
      <p:sp>
        <p:nvSpPr>
          <p:cNvPr id="2" name="TextBox 1">
            <a:extLst>
              <a:ext uri="{FF2B5EF4-FFF2-40B4-BE49-F238E27FC236}">
                <a16:creationId xmlns:a16="http://schemas.microsoft.com/office/drawing/2014/main" id="{3A81612F-32B4-9A44-8C65-C31630D7ABE7}"/>
              </a:ext>
            </a:extLst>
          </p:cNvPr>
          <p:cNvSpPr txBox="1"/>
          <p:nvPr/>
        </p:nvSpPr>
        <p:spPr>
          <a:xfrm>
            <a:off x="2941254" y="5128877"/>
            <a:ext cx="6438146" cy="1200329"/>
          </a:xfrm>
          <a:prstGeom prst="rect">
            <a:avLst/>
          </a:prstGeom>
          <a:noFill/>
        </p:spPr>
        <p:txBody>
          <a:bodyPr wrap="square" rtlCol="0">
            <a:spAutoFit/>
          </a:bodyPr>
          <a:lstStyle/>
          <a:p>
            <a:pPr algn="ctr"/>
            <a:r>
              <a:rPr lang="en-US" sz="2400" b="1" dirty="0">
                <a:latin typeface="Avenir Next" panose="020B0503020202020204" pitchFamily="34" charset="0"/>
              </a:rPr>
              <a:t>System level explanation:</a:t>
            </a:r>
          </a:p>
          <a:p>
            <a:pPr algn="ctr"/>
            <a:r>
              <a:rPr lang="en-US" sz="2400" dirty="0">
                <a:latin typeface="Avenir Next" panose="020B0503020202020204" pitchFamily="34" charset="0"/>
              </a:rPr>
              <a:t>Account for the whole process of interest, not just a single ML component. </a:t>
            </a:r>
          </a:p>
        </p:txBody>
      </p:sp>
      <p:sp>
        <p:nvSpPr>
          <p:cNvPr id="26" name="Rectangle 25">
            <a:extLst>
              <a:ext uri="{FF2B5EF4-FFF2-40B4-BE49-F238E27FC236}">
                <a16:creationId xmlns:a16="http://schemas.microsoft.com/office/drawing/2014/main" id="{5EF033DB-7DF5-BD43-B8E5-9C51D5C33AD9}"/>
              </a:ext>
            </a:extLst>
          </p:cNvPr>
          <p:cNvSpPr/>
          <p:nvPr/>
        </p:nvSpPr>
        <p:spPr>
          <a:xfrm>
            <a:off x="279139" y="3225913"/>
            <a:ext cx="1348803" cy="11554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latin typeface="Andale Mono" panose="020B0509000000000004" pitchFamily="49" charset="0"/>
              </a:rPr>
              <a:t>bureau</a:t>
            </a:r>
          </a:p>
          <a:p>
            <a:pPr algn="ctr" eaLnBrk="1" fontAlgn="auto" hangingPunct="1">
              <a:spcBef>
                <a:spcPts val="0"/>
              </a:spcBef>
              <a:spcAft>
                <a:spcPts val="0"/>
              </a:spcAft>
              <a:defRPr/>
            </a:pPr>
            <a:r>
              <a:rPr lang="en-US" sz="2000" dirty="0">
                <a:latin typeface="Andale Mono" panose="020B0509000000000004" pitchFamily="49" charset="0"/>
              </a:rPr>
              <a:t>score</a:t>
            </a:r>
          </a:p>
        </p:txBody>
      </p:sp>
      <p:cxnSp>
        <p:nvCxnSpPr>
          <p:cNvPr id="27" name="Straight Connector 26">
            <a:extLst>
              <a:ext uri="{FF2B5EF4-FFF2-40B4-BE49-F238E27FC236}">
                <a16:creationId xmlns:a16="http://schemas.microsoft.com/office/drawing/2014/main" id="{E5CBC6F9-E3B1-B245-8F65-023E5A20CDFE}"/>
              </a:ext>
            </a:extLst>
          </p:cNvPr>
          <p:cNvCxnSpPr>
            <a:cxnSpLocks/>
          </p:cNvCxnSpPr>
          <p:nvPr/>
        </p:nvCxnSpPr>
        <p:spPr>
          <a:xfrm>
            <a:off x="1627942" y="3802574"/>
            <a:ext cx="1058700"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D150F5A4-6A8F-7E4C-8523-B6F07DF23266}"/>
              </a:ext>
            </a:extLst>
          </p:cNvPr>
          <p:cNvCxnSpPr>
            <a:cxnSpLocks/>
          </p:cNvCxnSpPr>
          <p:nvPr/>
        </p:nvCxnSpPr>
        <p:spPr>
          <a:xfrm>
            <a:off x="744062" y="2087544"/>
            <a:ext cx="0" cy="975843"/>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7631103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E42C92-20AA-5144-BEC4-3D5E55138975}"/>
              </a:ext>
            </a:extLst>
          </p:cNvPr>
          <p:cNvSpPr txBox="1"/>
          <p:nvPr/>
        </p:nvSpPr>
        <p:spPr>
          <a:xfrm>
            <a:off x="7673008" y="2010081"/>
            <a:ext cx="3776870" cy="1015663"/>
          </a:xfrm>
          <a:prstGeom prst="rect">
            <a:avLst/>
          </a:prstGeom>
          <a:noFill/>
        </p:spPr>
        <p:txBody>
          <a:bodyPr wrap="square" rtlCol="0">
            <a:spAutoFit/>
          </a:bodyPr>
          <a:lstStyle/>
          <a:p>
            <a:r>
              <a:rPr lang="en-US" sz="2000" dirty="0">
                <a:latin typeface="Avenir Next" panose="020B0503020202020204" pitchFamily="34" charset="0"/>
              </a:rPr>
              <a:t>You can’t discern meaningful patterns because there are too many examples to understand.</a:t>
            </a:r>
          </a:p>
        </p:txBody>
      </p:sp>
      <p:sp>
        <p:nvSpPr>
          <p:cNvPr id="12" name="TextBox 11">
            <a:extLst>
              <a:ext uri="{FF2B5EF4-FFF2-40B4-BE49-F238E27FC236}">
                <a16:creationId xmlns:a16="http://schemas.microsoft.com/office/drawing/2014/main" id="{DE4F1B57-828A-6542-AD0F-F9FB30439B82}"/>
              </a:ext>
            </a:extLst>
          </p:cNvPr>
          <p:cNvSpPr txBox="1"/>
          <p:nvPr/>
        </p:nvSpPr>
        <p:spPr>
          <a:xfrm>
            <a:off x="940904" y="2517913"/>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302ED400-991B-3D4C-A5BF-AA93FBD518C5}"/>
              </a:ext>
            </a:extLst>
          </p:cNvPr>
          <p:cNvSpPr txBox="1"/>
          <p:nvPr/>
        </p:nvSpPr>
        <p:spPr>
          <a:xfrm>
            <a:off x="426480" y="380302"/>
            <a:ext cx="7803120" cy="830997"/>
          </a:xfrm>
          <a:prstGeom prst="rect">
            <a:avLst/>
          </a:prstGeom>
          <a:noFill/>
        </p:spPr>
        <p:txBody>
          <a:bodyPr wrap="square" rtlCol="0">
            <a:spAutoFit/>
          </a:bodyPr>
          <a:lstStyle/>
          <a:p>
            <a:r>
              <a:rPr lang="en-US" sz="2400" b="1" dirty="0">
                <a:latin typeface="Avenir Next" panose="020B0503020202020204" pitchFamily="34" charset="0"/>
              </a:rPr>
              <a:t>What can go wrong: </a:t>
            </a:r>
            <a:r>
              <a:rPr lang="en-US" sz="2400" dirty="0">
                <a:latin typeface="Avenir Next" panose="020B0503020202020204" pitchFamily="34" charset="0"/>
              </a:rPr>
              <a:t>Counterfactual examples</a:t>
            </a:r>
          </a:p>
          <a:p>
            <a:endParaRPr lang="en-US" sz="2400" dirty="0">
              <a:latin typeface="Avenir Next" panose="020B0503020202020204" pitchFamily="34" charset="0"/>
            </a:endParaRPr>
          </a:p>
        </p:txBody>
      </p:sp>
      <p:sp>
        <p:nvSpPr>
          <p:cNvPr id="4" name="TextBox 3">
            <a:extLst>
              <a:ext uri="{FF2B5EF4-FFF2-40B4-BE49-F238E27FC236}">
                <a16:creationId xmlns:a16="http://schemas.microsoft.com/office/drawing/2014/main" id="{2238346E-5300-3E4C-AC07-C18B0E4EB98D}"/>
              </a:ext>
            </a:extLst>
          </p:cNvPr>
          <p:cNvSpPr txBox="1"/>
          <p:nvPr/>
        </p:nvSpPr>
        <p:spPr>
          <a:xfrm>
            <a:off x="3114261" y="1046922"/>
            <a:ext cx="184731" cy="369332"/>
          </a:xfrm>
          <a:prstGeom prst="rect">
            <a:avLst/>
          </a:prstGeom>
          <a:noFill/>
        </p:spPr>
        <p:txBody>
          <a:bodyPr wrap="none" rtlCol="0">
            <a:spAutoFit/>
          </a:bodyPr>
          <a:lstStyle/>
          <a:p>
            <a:endParaRPr lang="en-US" dirty="0"/>
          </a:p>
        </p:txBody>
      </p:sp>
      <p:cxnSp>
        <p:nvCxnSpPr>
          <p:cNvPr id="22" name="Straight Connector 21">
            <a:extLst>
              <a:ext uri="{FF2B5EF4-FFF2-40B4-BE49-F238E27FC236}">
                <a16:creationId xmlns:a16="http://schemas.microsoft.com/office/drawing/2014/main" id="{A1A5A70B-EE39-F849-8154-6F66162EDD15}"/>
              </a:ext>
            </a:extLst>
          </p:cNvPr>
          <p:cNvCxnSpPr>
            <a:cxnSpLocks/>
          </p:cNvCxnSpPr>
          <p:nvPr/>
        </p:nvCxnSpPr>
        <p:spPr>
          <a:xfrm>
            <a:off x="715617" y="3272443"/>
            <a:ext cx="10668000" cy="0"/>
          </a:xfrm>
          <a:prstGeom prst="line">
            <a:avLst/>
          </a:prstGeom>
          <a:ln w="50800">
            <a:solidFill>
              <a:schemeClr val="tx1"/>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EA01B14E-6026-A845-AA57-C789EA2A7FCC}"/>
              </a:ext>
            </a:extLst>
          </p:cNvPr>
          <p:cNvSpPr/>
          <p:nvPr/>
        </p:nvSpPr>
        <p:spPr>
          <a:xfrm>
            <a:off x="630682" y="2010081"/>
            <a:ext cx="4060587" cy="1015663"/>
          </a:xfrm>
          <a:prstGeom prst="rect">
            <a:avLst/>
          </a:prstGeom>
        </p:spPr>
        <p:txBody>
          <a:bodyPr wrap="square">
            <a:spAutoFit/>
          </a:bodyPr>
          <a:lstStyle/>
          <a:p>
            <a:r>
              <a:rPr lang="en-US" sz="2000" dirty="0">
                <a:latin typeface="Avenir Next" panose="020B0503020202020204" pitchFamily="34" charset="0"/>
              </a:rPr>
              <a:t>You are missing important model behavior because you don’t have examples that illustrate it.</a:t>
            </a:r>
          </a:p>
        </p:txBody>
      </p:sp>
      <p:sp>
        <p:nvSpPr>
          <p:cNvPr id="13" name="TextBox 12">
            <a:extLst>
              <a:ext uri="{FF2B5EF4-FFF2-40B4-BE49-F238E27FC236}">
                <a16:creationId xmlns:a16="http://schemas.microsoft.com/office/drawing/2014/main" id="{FFB637CD-33D7-EB4B-A40A-345F377BC1AB}"/>
              </a:ext>
            </a:extLst>
          </p:cNvPr>
          <p:cNvSpPr txBox="1"/>
          <p:nvPr/>
        </p:nvSpPr>
        <p:spPr>
          <a:xfrm>
            <a:off x="630683" y="3561404"/>
            <a:ext cx="3776870" cy="400110"/>
          </a:xfrm>
          <a:prstGeom prst="rect">
            <a:avLst/>
          </a:prstGeom>
          <a:noFill/>
        </p:spPr>
        <p:txBody>
          <a:bodyPr wrap="square" rtlCol="0">
            <a:spAutoFit/>
          </a:bodyPr>
          <a:lstStyle/>
          <a:p>
            <a:r>
              <a:rPr lang="en-US" sz="2000" dirty="0">
                <a:latin typeface="Avenir Next" panose="020B0503020202020204" pitchFamily="34" charset="0"/>
              </a:rPr>
              <a:t>Few examples</a:t>
            </a:r>
          </a:p>
        </p:txBody>
      </p:sp>
      <p:sp>
        <p:nvSpPr>
          <p:cNvPr id="14" name="TextBox 13">
            <a:extLst>
              <a:ext uri="{FF2B5EF4-FFF2-40B4-BE49-F238E27FC236}">
                <a16:creationId xmlns:a16="http://schemas.microsoft.com/office/drawing/2014/main" id="{2B09116D-4EF2-FD45-A959-DDB40F87C665}"/>
              </a:ext>
            </a:extLst>
          </p:cNvPr>
          <p:cNvSpPr txBox="1"/>
          <p:nvPr/>
        </p:nvSpPr>
        <p:spPr>
          <a:xfrm>
            <a:off x="7673008" y="3481998"/>
            <a:ext cx="3776870" cy="400110"/>
          </a:xfrm>
          <a:prstGeom prst="rect">
            <a:avLst/>
          </a:prstGeom>
          <a:noFill/>
        </p:spPr>
        <p:txBody>
          <a:bodyPr wrap="square" rtlCol="0">
            <a:spAutoFit/>
          </a:bodyPr>
          <a:lstStyle/>
          <a:p>
            <a:pPr algn="r"/>
            <a:r>
              <a:rPr lang="en-US" sz="2000" dirty="0">
                <a:latin typeface="Avenir Next" panose="020B0503020202020204" pitchFamily="34" charset="0"/>
              </a:rPr>
              <a:t>Many examples</a:t>
            </a:r>
          </a:p>
        </p:txBody>
      </p:sp>
      <p:sp>
        <p:nvSpPr>
          <p:cNvPr id="8" name="Rectangle 7">
            <a:extLst>
              <a:ext uri="{FF2B5EF4-FFF2-40B4-BE49-F238E27FC236}">
                <a16:creationId xmlns:a16="http://schemas.microsoft.com/office/drawing/2014/main" id="{C47110C4-C502-D345-BF08-49D40FCA12DB}"/>
              </a:ext>
            </a:extLst>
          </p:cNvPr>
          <p:cNvSpPr/>
          <p:nvPr/>
        </p:nvSpPr>
        <p:spPr>
          <a:xfrm>
            <a:off x="413043" y="257898"/>
            <a:ext cx="11595652" cy="6342204"/>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1AA88234-5D84-8E4C-9B7B-6CA65C43BC85}"/>
              </a:ext>
            </a:extLst>
          </p:cNvPr>
          <p:cNvSpPr/>
          <p:nvPr/>
        </p:nvSpPr>
        <p:spPr>
          <a:xfrm>
            <a:off x="511411" y="1877514"/>
            <a:ext cx="4272624" cy="1263250"/>
          </a:xfrm>
          <a:prstGeom prst="roundRect">
            <a:avLst/>
          </a:prstGeom>
          <a:solidFill>
            <a:srgbClr val="028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Rectangle 4">
            <a:extLst>
              <a:ext uri="{FF2B5EF4-FFF2-40B4-BE49-F238E27FC236}">
                <a16:creationId xmlns:a16="http://schemas.microsoft.com/office/drawing/2014/main" id="{D650432E-6613-5D46-BF1C-80B3B33E6D87}"/>
              </a:ext>
            </a:extLst>
          </p:cNvPr>
          <p:cNvSpPr/>
          <p:nvPr/>
        </p:nvSpPr>
        <p:spPr>
          <a:xfrm>
            <a:off x="630681" y="2010080"/>
            <a:ext cx="4060587" cy="1015663"/>
          </a:xfrm>
          <a:prstGeom prst="rect">
            <a:avLst/>
          </a:prstGeom>
        </p:spPr>
        <p:txBody>
          <a:bodyPr wrap="square">
            <a:spAutoFit/>
          </a:bodyPr>
          <a:lstStyle/>
          <a:p>
            <a:r>
              <a:rPr lang="en-US" sz="2000" dirty="0">
                <a:solidFill>
                  <a:schemeClr val="bg1"/>
                </a:solidFill>
                <a:latin typeface="Avenir Next" panose="020B0503020202020204" pitchFamily="34" charset="0"/>
              </a:rPr>
              <a:t>You are missing important model behavior because you don’t have examples that illustrate it.</a:t>
            </a:r>
          </a:p>
        </p:txBody>
      </p:sp>
    </p:spTree>
    <p:custDataLst>
      <p:tags r:id="rId1"/>
    </p:custDataLst>
    <p:extLst>
      <p:ext uri="{BB962C8B-B14F-4D97-AF65-F5344CB8AC3E}">
        <p14:creationId xmlns:p14="http://schemas.microsoft.com/office/powerpoint/2010/main" val="7974954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85766C7-1DA1-C44B-9B88-BE5B92EFEBB2}"/>
              </a:ext>
            </a:extLst>
          </p:cNvPr>
          <p:cNvSpPr>
            <a:spLocks noGrp="1"/>
          </p:cNvSpPr>
          <p:nvPr>
            <p:ph type="title"/>
          </p:nvPr>
        </p:nvSpPr>
        <p:spPr>
          <a:xfrm>
            <a:off x="838200" y="209166"/>
            <a:ext cx="9275681" cy="1325563"/>
          </a:xfrm>
        </p:spPr>
        <p:txBody>
          <a:bodyPr>
            <a:normAutofit fontScale="90000"/>
          </a:bodyPr>
          <a:lstStyle/>
          <a:p>
            <a:r>
              <a:rPr lang="en-US" sz="4000" dirty="0"/>
              <a:t>Dependence plots reveal the increased danger of early onset high blood pressure</a:t>
            </a:r>
          </a:p>
        </p:txBody>
      </p:sp>
      <p:pic>
        <p:nvPicPr>
          <p:cNvPr id="5" name="Picture 4">
            <a:extLst>
              <a:ext uri="{FF2B5EF4-FFF2-40B4-BE49-F238E27FC236}">
                <a16:creationId xmlns:a16="http://schemas.microsoft.com/office/drawing/2014/main" id="{1B4164A8-A469-A547-81D9-00FE0FE8B7EB}"/>
              </a:ext>
            </a:extLst>
          </p:cNvPr>
          <p:cNvPicPr>
            <a:picLocks noChangeAspect="1"/>
          </p:cNvPicPr>
          <p:nvPr/>
        </p:nvPicPr>
        <p:blipFill rotWithShape="1">
          <a:blip r:embed="rId3"/>
          <a:srcRect l="-906" t="45245" r="67071" b="28706"/>
          <a:stretch/>
        </p:blipFill>
        <p:spPr>
          <a:xfrm>
            <a:off x="2078119" y="1534729"/>
            <a:ext cx="7374310" cy="4906503"/>
          </a:xfrm>
          <a:prstGeom prst="rect">
            <a:avLst/>
          </a:prstGeom>
        </p:spPr>
      </p:pic>
      <p:cxnSp>
        <p:nvCxnSpPr>
          <p:cNvPr id="3" name="Straight Arrow Connector 2">
            <a:extLst>
              <a:ext uri="{FF2B5EF4-FFF2-40B4-BE49-F238E27FC236}">
                <a16:creationId xmlns:a16="http://schemas.microsoft.com/office/drawing/2014/main" id="{E3A00E3E-2C1A-9448-A212-EFF9F58354CC}"/>
              </a:ext>
            </a:extLst>
          </p:cNvPr>
          <p:cNvCxnSpPr/>
          <p:nvPr/>
        </p:nvCxnSpPr>
        <p:spPr>
          <a:xfrm>
            <a:off x="6524368" y="2669059"/>
            <a:ext cx="0" cy="1470455"/>
          </a:xfrm>
          <a:prstGeom prst="straightConnector1">
            <a:avLst/>
          </a:prstGeom>
          <a:ln w="50800">
            <a:solidFill>
              <a:schemeClr val="tx1">
                <a:lumMod val="95000"/>
                <a:lumOff val="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1AE88A2-BB64-5E4B-B15A-57086C53BED0}"/>
              </a:ext>
            </a:extLst>
          </p:cNvPr>
          <p:cNvSpPr txBox="1"/>
          <p:nvPr/>
        </p:nvSpPr>
        <p:spPr>
          <a:xfrm>
            <a:off x="5667633" y="4320876"/>
            <a:ext cx="2808398" cy="646331"/>
          </a:xfrm>
          <a:prstGeom prst="rect">
            <a:avLst/>
          </a:prstGeom>
          <a:noFill/>
        </p:spPr>
        <p:txBody>
          <a:bodyPr wrap="none" rtlCol="0">
            <a:spAutoFit/>
          </a:bodyPr>
          <a:lstStyle/>
          <a:p>
            <a:pPr algn="ctr"/>
            <a:r>
              <a:rPr lang="en-US" dirty="0"/>
              <a:t>Vertical dispersion is</a:t>
            </a:r>
          </a:p>
          <a:p>
            <a:pPr algn="ctr"/>
            <a:r>
              <a:rPr lang="en-US" dirty="0"/>
              <a:t>driven by interaction effects</a:t>
            </a:r>
          </a:p>
        </p:txBody>
      </p:sp>
      <p:sp>
        <p:nvSpPr>
          <p:cNvPr id="8" name="Slide Number Placeholder 23">
            <a:extLst>
              <a:ext uri="{FF2B5EF4-FFF2-40B4-BE49-F238E27FC236}">
                <a16:creationId xmlns:a16="http://schemas.microsoft.com/office/drawing/2014/main" id="{35D867A7-A7EC-4A4B-BDBA-BD104E390C8B}"/>
              </a:ext>
            </a:extLst>
          </p:cNvPr>
          <p:cNvSpPr>
            <a:spLocks noGrp="1"/>
          </p:cNvSpPr>
          <p:nvPr>
            <p:ph type="sldNum" sz="quarter" idx="12"/>
          </p:nvPr>
        </p:nvSpPr>
        <p:spPr>
          <a:xfrm>
            <a:off x="8610600" y="6356350"/>
            <a:ext cx="2743200" cy="365125"/>
          </a:xfrm>
        </p:spPr>
        <p:txBody>
          <a:bodyPr/>
          <a:lstStyle/>
          <a:p>
            <a:fld id="{364FD863-39F2-0244-B8C2-644E5D96AAF3}" type="slidenum">
              <a:rPr lang="en-US" smtClean="0"/>
              <a:t>49</a:t>
            </a:fld>
            <a:endParaRPr lang="en-US" dirty="0"/>
          </a:p>
        </p:txBody>
      </p:sp>
      <p:sp>
        <p:nvSpPr>
          <p:cNvPr id="9" name="Rectangle 8">
            <a:extLst>
              <a:ext uri="{FF2B5EF4-FFF2-40B4-BE49-F238E27FC236}">
                <a16:creationId xmlns:a16="http://schemas.microsoft.com/office/drawing/2014/main" id="{A68E4ECE-82C0-1D47-B2CA-B97427EBCA97}"/>
              </a:ext>
            </a:extLst>
          </p:cNvPr>
          <p:cNvSpPr/>
          <p:nvPr/>
        </p:nvSpPr>
        <p:spPr>
          <a:xfrm>
            <a:off x="3583459" y="1534728"/>
            <a:ext cx="4892572" cy="3926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D903CF7-F4C5-6443-AEA5-DBBB21B4C325}"/>
              </a:ext>
            </a:extLst>
          </p:cNvPr>
          <p:cNvSpPr/>
          <p:nvPr/>
        </p:nvSpPr>
        <p:spPr>
          <a:xfrm>
            <a:off x="1827671" y="1633584"/>
            <a:ext cx="1694003" cy="3926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169EF4F-7097-1C4C-9602-037180539271}"/>
              </a:ext>
            </a:extLst>
          </p:cNvPr>
          <p:cNvSpPr/>
          <p:nvPr/>
        </p:nvSpPr>
        <p:spPr>
          <a:xfrm>
            <a:off x="8419223" y="1534728"/>
            <a:ext cx="1694003" cy="41123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5829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4139305F-9D5E-5741-95BD-33BFC6A0A8C4}"/>
              </a:ext>
            </a:extLst>
          </p:cNvPr>
          <p:cNvSpPr txBox="1"/>
          <p:nvPr/>
        </p:nvSpPr>
        <p:spPr>
          <a:xfrm>
            <a:off x="426480" y="380302"/>
            <a:ext cx="6438146" cy="461665"/>
          </a:xfrm>
          <a:prstGeom prst="rect">
            <a:avLst/>
          </a:prstGeom>
          <a:noFill/>
        </p:spPr>
        <p:txBody>
          <a:bodyPr wrap="square" rtlCol="0">
            <a:spAutoFit/>
          </a:bodyPr>
          <a:lstStyle/>
          <a:p>
            <a:r>
              <a:rPr lang="en-US" sz="2400" b="1" dirty="0">
                <a:latin typeface="Avenir Next" panose="020B0503020202020204" pitchFamily="34" charset="0"/>
              </a:rPr>
              <a:t>How-To: </a:t>
            </a:r>
            <a:r>
              <a:rPr lang="en-US" sz="2400" dirty="0">
                <a:latin typeface="Avenir Next" panose="020B0503020202020204" pitchFamily="34" charset="0"/>
              </a:rPr>
              <a:t>Counterfactual examples</a:t>
            </a:r>
          </a:p>
        </p:txBody>
      </p:sp>
      <p:sp>
        <p:nvSpPr>
          <p:cNvPr id="3" name="TextBox 2">
            <a:extLst>
              <a:ext uri="{FF2B5EF4-FFF2-40B4-BE49-F238E27FC236}">
                <a16:creationId xmlns:a16="http://schemas.microsoft.com/office/drawing/2014/main" id="{FAE42C92-20AA-5144-BEC4-3D5E55138975}"/>
              </a:ext>
            </a:extLst>
          </p:cNvPr>
          <p:cNvSpPr txBox="1"/>
          <p:nvPr/>
        </p:nvSpPr>
        <p:spPr>
          <a:xfrm>
            <a:off x="609600" y="1370181"/>
            <a:ext cx="3657600" cy="707886"/>
          </a:xfrm>
          <a:prstGeom prst="rect">
            <a:avLst/>
          </a:prstGeom>
          <a:noFill/>
        </p:spPr>
        <p:txBody>
          <a:bodyPr wrap="square" rtlCol="0">
            <a:spAutoFit/>
          </a:bodyPr>
          <a:lstStyle/>
          <a:p>
            <a:pPr algn="ctr"/>
            <a:r>
              <a:rPr lang="en-US" sz="2000" b="1" dirty="0">
                <a:latin typeface="Avenir Next" panose="020B0503020202020204" pitchFamily="34" charset="0"/>
              </a:rPr>
              <a:t>Pick how you will modify the inputs</a:t>
            </a:r>
          </a:p>
        </p:txBody>
      </p:sp>
      <p:sp>
        <p:nvSpPr>
          <p:cNvPr id="10" name="TextBox 9">
            <a:extLst>
              <a:ext uri="{FF2B5EF4-FFF2-40B4-BE49-F238E27FC236}">
                <a16:creationId xmlns:a16="http://schemas.microsoft.com/office/drawing/2014/main" id="{742824D0-E20A-B046-A326-408E41E95BB2}"/>
              </a:ext>
            </a:extLst>
          </p:cNvPr>
          <p:cNvSpPr txBox="1"/>
          <p:nvPr/>
        </p:nvSpPr>
        <p:spPr>
          <a:xfrm>
            <a:off x="4646092" y="1370181"/>
            <a:ext cx="3657600" cy="707886"/>
          </a:xfrm>
          <a:prstGeom prst="rect">
            <a:avLst/>
          </a:prstGeom>
          <a:noFill/>
        </p:spPr>
        <p:txBody>
          <a:bodyPr wrap="square" rtlCol="0">
            <a:spAutoFit/>
          </a:bodyPr>
          <a:lstStyle/>
          <a:p>
            <a:pPr algn="ctr"/>
            <a:r>
              <a:rPr lang="en-US" sz="2000" b="1" dirty="0">
                <a:latin typeface="Avenir Next" panose="020B0503020202020204" pitchFamily="34" charset="0"/>
              </a:rPr>
              <a:t>Pick what model output you will explain</a:t>
            </a:r>
            <a:endParaRPr lang="en-US" sz="2000" dirty="0">
              <a:latin typeface="Avenir Next" panose="020B0503020202020204" pitchFamily="34" charset="0"/>
            </a:endParaRPr>
          </a:p>
        </p:txBody>
      </p:sp>
      <p:sp>
        <p:nvSpPr>
          <p:cNvPr id="11" name="TextBox 10">
            <a:extLst>
              <a:ext uri="{FF2B5EF4-FFF2-40B4-BE49-F238E27FC236}">
                <a16:creationId xmlns:a16="http://schemas.microsoft.com/office/drawing/2014/main" id="{CD9745B8-FB15-CC47-9970-BB9F4C822789}"/>
              </a:ext>
            </a:extLst>
          </p:cNvPr>
          <p:cNvSpPr txBox="1"/>
          <p:nvPr/>
        </p:nvSpPr>
        <p:spPr>
          <a:xfrm>
            <a:off x="8269356" y="1370181"/>
            <a:ext cx="3657600" cy="707886"/>
          </a:xfrm>
          <a:prstGeom prst="rect">
            <a:avLst/>
          </a:prstGeom>
          <a:noFill/>
        </p:spPr>
        <p:txBody>
          <a:bodyPr wrap="square" rtlCol="0">
            <a:spAutoFit/>
          </a:bodyPr>
          <a:lstStyle/>
          <a:p>
            <a:pPr algn="ctr"/>
            <a:r>
              <a:rPr lang="en-US" sz="2000" b="1" dirty="0">
                <a:latin typeface="Avenir Next" panose="020B0503020202020204" pitchFamily="34" charset="0"/>
              </a:rPr>
              <a:t>Decide how you will rank the examples</a:t>
            </a:r>
            <a:endParaRPr lang="en-US" sz="2000" dirty="0">
              <a:latin typeface="Avenir Next" panose="020B0503020202020204" pitchFamily="34" charset="0"/>
            </a:endParaRPr>
          </a:p>
        </p:txBody>
      </p:sp>
      <p:sp>
        <p:nvSpPr>
          <p:cNvPr id="12" name="TextBox 11">
            <a:extLst>
              <a:ext uri="{FF2B5EF4-FFF2-40B4-BE49-F238E27FC236}">
                <a16:creationId xmlns:a16="http://schemas.microsoft.com/office/drawing/2014/main" id="{DE4F1B57-828A-6542-AD0F-F9FB30439B82}"/>
              </a:ext>
            </a:extLst>
          </p:cNvPr>
          <p:cNvSpPr txBox="1"/>
          <p:nvPr/>
        </p:nvSpPr>
        <p:spPr>
          <a:xfrm>
            <a:off x="940904" y="2517913"/>
            <a:ext cx="184731" cy="369332"/>
          </a:xfrm>
          <a:prstGeom prst="rect">
            <a:avLst/>
          </a:prstGeom>
          <a:noFill/>
        </p:spPr>
        <p:txBody>
          <a:bodyPr wrap="none" rtlCol="0">
            <a:spAutoFit/>
          </a:bodyPr>
          <a:lstStyle/>
          <a:p>
            <a:endParaRPr lang="en-US" dirty="0"/>
          </a:p>
        </p:txBody>
      </p:sp>
      <p:sp>
        <p:nvSpPr>
          <p:cNvPr id="24" name="Rounded Rectangle 23">
            <a:extLst>
              <a:ext uri="{FF2B5EF4-FFF2-40B4-BE49-F238E27FC236}">
                <a16:creationId xmlns:a16="http://schemas.microsoft.com/office/drawing/2014/main" id="{A198EA8F-9C90-2444-B3B4-B2AADF370A12}"/>
              </a:ext>
            </a:extLst>
          </p:cNvPr>
          <p:cNvSpPr/>
          <p:nvPr/>
        </p:nvSpPr>
        <p:spPr>
          <a:xfrm>
            <a:off x="940903" y="2411897"/>
            <a:ext cx="3087757" cy="155886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9B6E30CA-5775-1C4B-BAE1-9B0929D74F28}"/>
              </a:ext>
            </a:extLst>
          </p:cNvPr>
          <p:cNvSpPr txBox="1"/>
          <p:nvPr/>
        </p:nvSpPr>
        <p:spPr>
          <a:xfrm>
            <a:off x="1707736" y="3005004"/>
            <a:ext cx="1547283" cy="369332"/>
          </a:xfrm>
          <a:prstGeom prst="rect">
            <a:avLst/>
          </a:prstGeom>
          <a:noFill/>
        </p:spPr>
        <p:txBody>
          <a:bodyPr wrap="none" rtlCol="0">
            <a:spAutoFit/>
          </a:bodyPr>
          <a:lstStyle/>
          <a:p>
            <a:pPr algn="ctr"/>
            <a:r>
              <a:rPr lang="en-US" dirty="0">
                <a:solidFill>
                  <a:schemeClr val="tx1">
                    <a:lumMod val="65000"/>
                    <a:lumOff val="35000"/>
                  </a:schemeClr>
                </a:solidFill>
              </a:rPr>
              <a:t>Local methods</a:t>
            </a:r>
          </a:p>
        </p:txBody>
      </p:sp>
      <p:sp>
        <p:nvSpPr>
          <p:cNvPr id="28" name="Rounded Rectangle 27">
            <a:extLst>
              <a:ext uri="{FF2B5EF4-FFF2-40B4-BE49-F238E27FC236}">
                <a16:creationId xmlns:a16="http://schemas.microsoft.com/office/drawing/2014/main" id="{AC4DE562-3E6E-5E41-BF64-A71187543F15}"/>
              </a:ext>
            </a:extLst>
          </p:cNvPr>
          <p:cNvSpPr/>
          <p:nvPr/>
        </p:nvSpPr>
        <p:spPr>
          <a:xfrm>
            <a:off x="940903" y="4301274"/>
            <a:ext cx="3087757" cy="155886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DDB60B1C-4584-1F4D-9DB4-524A8E7C1879}"/>
              </a:ext>
            </a:extLst>
          </p:cNvPr>
          <p:cNvSpPr txBox="1"/>
          <p:nvPr/>
        </p:nvSpPr>
        <p:spPr>
          <a:xfrm>
            <a:off x="1580778" y="4896038"/>
            <a:ext cx="1674241" cy="369332"/>
          </a:xfrm>
          <a:prstGeom prst="rect">
            <a:avLst/>
          </a:prstGeom>
          <a:noFill/>
        </p:spPr>
        <p:txBody>
          <a:bodyPr wrap="none" rtlCol="0">
            <a:spAutoFit/>
          </a:bodyPr>
          <a:lstStyle/>
          <a:p>
            <a:pPr algn="ctr"/>
            <a:r>
              <a:rPr lang="en-US" dirty="0">
                <a:solidFill>
                  <a:schemeClr val="tx1">
                    <a:lumMod val="65000"/>
                    <a:lumOff val="35000"/>
                  </a:schemeClr>
                </a:solidFill>
              </a:rPr>
              <a:t>Global methods</a:t>
            </a:r>
          </a:p>
        </p:txBody>
      </p:sp>
      <p:sp>
        <p:nvSpPr>
          <p:cNvPr id="42" name="Rounded Rectangle 41">
            <a:extLst>
              <a:ext uri="{FF2B5EF4-FFF2-40B4-BE49-F238E27FC236}">
                <a16:creationId xmlns:a16="http://schemas.microsoft.com/office/drawing/2014/main" id="{E1B38209-AE0A-6545-BC0E-935F0B7B8FB0}"/>
              </a:ext>
            </a:extLst>
          </p:cNvPr>
          <p:cNvSpPr/>
          <p:nvPr/>
        </p:nvSpPr>
        <p:spPr>
          <a:xfrm>
            <a:off x="8626981" y="24118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High diversity</a:t>
            </a:r>
          </a:p>
        </p:txBody>
      </p:sp>
      <p:sp>
        <p:nvSpPr>
          <p:cNvPr id="45" name="Rounded Rectangle 44">
            <a:extLst>
              <a:ext uri="{FF2B5EF4-FFF2-40B4-BE49-F238E27FC236}">
                <a16:creationId xmlns:a16="http://schemas.microsoft.com/office/drawing/2014/main" id="{FE24D3FF-04C3-CF4E-A381-A452C5041225}"/>
              </a:ext>
            </a:extLst>
          </p:cNvPr>
          <p:cNvSpPr/>
          <p:nvPr/>
        </p:nvSpPr>
        <p:spPr>
          <a:xfrm>
            <a:off x="8626981" y="332534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High change / low distance</a:t>
            </a:r>
          </a:p>
        </p:txBody>
      </p:sp>
      <p:sp>
        <p:nvSpPr>
          <p:cNvPr id="47" name="Rounded Rectangle 46">
            <a:extLst>
              <a:ext uri="{FF2B5EF4-FFF2-40B4-BE49-F238E27FC236}">
                <a16:creationId xmlns:a16="http://schemas.microsoft.com/office/drawing/2014/main" id="{A18E7D17-BDE7-BE48-9557-052D6FC377E3}"/>
              </a:ext>
            </a:extLst>
          </p:cNvPr>
          <p:cNvSpPr/>
          <p:nvPr/>
        </p:nvSpPr>
        <p:spPr>
          <a:xfrm>
            <a:off x="8626981" y="42387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Dataset coverage</a:t>
            </a:r>
          </a:p>
        </p:txBody>
      </p:sp>
      <p:sp>
        <p:nvSpPr>
          <p:cNvPr id="53" name="Rounded Rectangle 52">
            <a:extLst>
              <a:ext uri="{FF2B5EF4-FFF2-40B4-BE49-F238E27FC236}">
                <a16:creationId xmlns:a16="http://schemas.microsoft.com/office/drawing/2014/main" id="{46382B9B-1CAD-9A4E-A8B2-DECB4F736373}"/>
              </a:ext>
            </a:extLst>
          </p:cNvPr>
          <p:cNvSpPr/>
          <p:nvPr/>
        </p:nvSpPr>
        <p:spPr>
          <a:xfrm>
            <a:off x="8626980" y="515224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etc.</a:t>
            </a:r>
          </a:p>
        </p:txBody>
      </p:sp>
      <p:sp>
        <p:nvSpPr>
          <p:cNvPr id="55" name="Rounded Rectangle 54">
            <a:extLst>
              <a:ext uri="{FF2B5EF4-FFF2-40B4-BE49-F238E27FC236}">
                <a16:creationId xmlns:a16="http://schemas.microsoft.com/office/drawing/2014/main" id="{B31813F5-C4B5-3A46-A250-49ED49E6829C}"/>
              </a:ext>
            </a:extLst>
          </p:cNvPr>
          <p:cNvSpPr/>
          <p:nvPr/>
        </p:nvSpPr>
        <p:spPr>
          <a:xfrm>
            <a:off x="4931013" y="2411896"/>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Probability</a:t>
            </a:r>
          </a:p>
        </p:txBody>
      </p:sp>
      <p:sp>
        <p:nvSpPr>
          <p:cNvPr id="57" name="Rounded Rectangle 56">
            <a:extLst>
              <a:ext uri="{FF2B5EF4-FFF2-40B4-BE49-F238E27FC236}">
                <a16:creationId xmlns:a16="http://schemas.microsoft.com/office/drawing/2014/main" id="{D4AE6869-72BA-B041-ADF2-25A6E45B7A02}"/>
              </a:ext>
            </a:extLst>
          </p:cNvPr>
          <p:cNvSpPr/>
          <p:nvPr/>
        </p:nvSpPr>
        <p:spPr>
          <a:xfrm>
            <a:off x="4931013" y="3342570"/>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Log-odds</a:t>
            </a:r>
          </a:p>
        </p:txBody>
      </p:sp>
      <p:sp>
        <p:nvSpPr>
          <p:cNvPr id="58" name="Rounded Rectangle 57">
            <a:extLst>
              <a:ext uri="{FF2B5EF4-FFF2-40B4-BE49-F238E27FC236}">
                <a16:creationId xmlns:a16="http://schemas.microsoft.com/office/drawing/2014/main" id="{ECFAAD52-5687-174D-8DDC-41AB9B8FA559}"/>
              </a:ext>
            </a:extLst>
          </p:cNvPr>
          <p:cNvSpPr/>
          <p:nvPr/>
        </p:nvSpPr>
        <p:spPr>
          <a:xfrm>
            <a:off x="4931012" y="4273244"/>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Loss</a:t>
            </a:r>
          </a:p>
        </p:txBody>
      </p:sp>
      <p:sp>
        <p:nvSpPr>
          <p:cNvPr id="4096" name="Rounded Rectangle 4095">
            <a:extLst>
              <a:ext uri="{FF2B5EF4-FFF2-40B4-BE49-F238E27FC236}">
                <a16:creationId xmlns:a16="http://schemas.microsoft.com/office/drawing/2014/main" id="{E370EFFC-70DB-C64D-9D58-99C2694B3BB8}"/>
              </a:ext>
            </a:extLst>
          </p:cNvPr>
          <p:cNvSpPr/>
          <p:nvPr/>
        </p:nvSpPr>
        <p:spPr>
          <a:xfrm>
            <a:off x="4931012" y="5203919"/>
            <a:ext cx="3087757" cy="707887"/>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etc.</a:t>
            </a:r>
          </a:p>
        </p:txBody>
      </p:sp>
    </p:spTree>
    <p:custDataLst>
      <p:tags r:id="rId1"/>
    </p:custDataLst>
    <p:extLst>
      <p:ext uri="{BB962C8B-B14F-4D97-AF65-F5344CB8AC3E}">
        <p14:creationId xmlns:p14="http://schemas.microsoft.com/office/powerpoint/2010/main" val="224769343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B9B4D83-268C-FD48-9AE3-31A4CD53475E}"/>
              </a:ext>
            </a:extLst>
          </p:cNvPr>
          <p:cNvSpPr/>
          <p:nvPr/>
        </p:nvSpPr>
        <p:spPr>
          <a:xfrm>
            <a:off x="2837793" y="898634"/>
            <a:ext cx="2175641" cy="9774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A0762152-624C-184C-A4A1-BF6D4A8C010F}"/>
              </a:ext>
            </a:extLst>
          </p:cNvPr>
          <p:cNvPicPr>
            <a:picLocks noChangeAspect="1"/>
          </p:cNvPicPr>
          <p:nvPr/>
        </p:nvPicPr>
        <p:blipFill>
          <a:blip r:embed="rId3"/>
          <a:stretch>
            <a:fillRect/>
          </a:stretch>
        </p:blipFill>
        <p:spPr>
          <a:xfrm>
            <a:off x="2521967" y="1523717"/>
            <a:ext cx="7383768" cy="4827270"/>
          </a:xfrm>
          <a:prstGeom prst="rect">
            <a:avLst/>
          </a:prstGeom>
        </p:spPr>
      </p:pic>
      <p:sp>
        <p:nvSpPr>
          <p:cNvPr id="4" name="Title 1">
            <a:extLst>
              <a:ext uri="{FF2B5EF4-FFF2-40B4-BE49-F238E27FC236}">
                <a16:creationId xmlns:a16="http://schemas.microsoft.com/office/drawing/2014/main" id="{343034F5-0D59-BD49-9337-1B35831B09F6}"/>
              </a:ext>
            </a:extLst>
          </p:cNvPr>
          <p:cNvSpPr>
            <a:spLocks noGrp="1"/>
          </p:cNvSpPr>
          <p:nvPr>
            <p:ph type="title"/>
          </p:nvPr>
        </p:nvSpPr>
        <p:spPr>
          <a:xfrm>
            <a:off x="379562" y="198154"/>
            <a:ext cx="9026798" cy="1325563"/>
          </a:xfrm>
        </p:spPr>
        <p:txBody>
          <a:bodyPr>
            <a:normAutofit/>
          </a:bodyPr>
          <a:lstStyle/>
          <a:p>
            <a:r>
              <a:rPr lang="en-US" dirty="0">
                <a:solidFill>
                  <a:schemeClr val="tx1">
                    <a:lumMod val="65000"/>
                    <a:lumOff val="35000"/>
                  </a:schemeClr>
                </a:solidFill>
              </a:rPr>
              <a:t>Uncovering subtle interaction effects</a:t>
            </a:r>
          </a:p>
        </p:txBody>
      </p:sp>
    </p:spTree>
    <p:extLst>
      <p:ext uri="{BB962C8B-B14F-4D97-AF65-F5344CB8AC3E}">
        <p14:creationId xmlns:p14="http://schemas.microsoft.com/office/powerpoint/2010/main" val="10969613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85766C7-1DA1-C44B-9B88-BE5B92EFEBB2}"/>
              </a:ext>
            </a:extLst>
          </p:cNvPr>
          <p:cNvSpPr>
            <a:spLocks noGrp="1"/>
          </p:cNvSpPr>
          <p:nvPr>
            <p:ph type="title"/>
          </p:nvPr>
        </p:nvSpPr>
        <p:spPr>
          <a:xfrm>
            <a:off x="838200" y="209166"/>
            <a:ext cx="9275681" cy="1325563"/>
          </a:xfrm>
        </p:spPr>
        <p:txBody>
          <a:bodyPr>
            <a:normAutofit/>
          </a:bodyPr>
          <a:lstStyle/>
          <a:p>
            <a:r>
              <a:rPr lang="en-US" sz="4000" dirty="0"/>
              <a:t>The varying risk of sex over a lifetime</a:t>
            </a:r>
          </a:p>
        </p:txBody>
      </p:sp>
      <p:pic>
        <p:nvPicPr>
          <p:cNvPr id="3" name="Picture 2">
            <a:extLst>
              <a:ext uri="{FF2B5EF4-FFF2-40B4-BE49-F238E27FC236}">
                <a16:creationId xmlns:a16="http://schemas.microsoft.com/office/drawing/2014/main" id="{A5120693-228D-074F-B137-6B804E092F55}"/>
              </a:ext>
            </a:extLst>
          </p:cNvPr>
          <p:cNvPicPr>
            <a:picLocks noChangeAspect="1"/>
          </p:cNvPicPr>
          <p:nvPr/>
        </p:nvPicPr>
        <p:blipFill>
          <a:blip r:embed="rId3"/>
          <a:stretch>
            <a:fillRect/>
          </a:stretch>
        </p:blipFill>
        <p:spPr>
          <a:xfrm>
            <a:off x="2540000" y="1534729"/>
            <a:ext cx="7112000" cy="4737100"/>
          </a:xfrm>
          <a:prstGeom prst="rect">
            <a:avLst/>
          </a:prstGeom>
        </p:spPr>
      </p:pic>
      <p:sp>
        <p:nvSpPr>
          <p:cNvPr id="5" name="Slide Number Placeholder 23">
            <a:extLst>
              <a:ext uri="{FF2B5EF4-FFF2-40B4-BE49-F238E27FC236}">
                <a16:creationId xmlns:a16="http://schemas.microsoft.com/office/drawing/2014/main" id="{D7A0D95B-3A2D-EA4A-B663-AB165C13479D}"/>
              </a:ext>
            </a:extLst>
          </p:cNvPr>
          <p:cNvSpPr>
            <a:spLocks noGrp="1"/>
          </p:cNvSpPr>
          <p:nvPr>
            <p:ph type="sldNum" sz="quarter" idx="12"/>
          </p:nvPr>
        </p:nvSpPr>
        <p:spPr>
          <a:xfrm>
            <a:off x="8610600" y="6356350"/>
            <a:ext cx="2743200" cy="365125"/>
          </a:xfrm>
        </p:spPr>
        <p:txBody>
          <a:bodyPr/>
          <a:lstStyle/>
          <a:p>
            <a:fld id="{364FD863-39F2-0244-B8C2-644E5D96AAF3}" type="slidenum">
              <a:rPr lang="en-US" smtClean="0"/>
              <a:t>51</a:t>
            </a:fld>
            <a:endParaRPr lang="en-US" dirty="0"/>
          </a:p>
        </p:txBody>
      </p:sp>
      <p:sp>
        <p:nvSpPr>
          <p:cNvPr id="6" name="Rectangle 5">
            <a:extLst>
              <a:ext uri="{FF2B5EF4-FFF2-40B4-BE49-F238E27FC236}">
                <a16:creationId xmlns:a16="http://schemas.microsoft.com/office/drawing/2014/main" id="{9EDD1D6C-C0F6-8F4A-BBED-9F8F0D258A44}"/>
              </a:ext>
            </a:extLst>
          </p:cNvPr>
          <p:cNvSpPr/>
          <p:nvPr/>
        </p:nvSpPr>
        <p:spPr>
          <a:xfrm>
            <a:off x="3893425" y="1609927"/>
            <a:ext cx="4892572" cy="3926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736F72A-38AD-2C47-BF10-A03D62424335}"/>
              </a:ext>
            </a:extLst>
          </p:cNvPr>
          <p:cNvSpPr/>
          <p:nvPr/>
        </p:nvSpPr>
        <p:spPr>
          <a:xfrm>
            <a:off x="1827671" y="1534730"/>
            <a:ext cx="2065754" cy="4215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58934AF-65D8-6E4F-B40D-029B2560EDA3}"/>
              </a:ext>
            </a:extLst>
          </p:cNvPr>
          <p:cNvSpPr/>
          <p:nvPr/>
        </p:nvSpPr>
        <p:spPr>
          <a:xfrm>
            <a:off x="9035939" y="1534728"/>
            <a:ext cx="1694003" cy="4215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53712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DE4F1B57-828A-6542-AD0F-F9FB30439B82}"/>
              </a:ext>
            </a:extLst>
          </p:cNvPr>
          <p:cNvSpPr txBox="1"/>
          <p:nvPr/>
        </p:nvSpPr>
        <p:spPr>
          <a:xfrm>
            <a:off x="940904" y="2517913"/>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302ED400-991B-3D4C-A5BF-AA93FBD518C5}"/>
              </a:ext>
            </a:extLst>
          </p:cNvPr>
          <p:cNvSpPr txBox="1"/>
          <p:nvPr/>
        </p:nvSpPr>
        <p:spPr>
          <a:xfrm>
            <a:off x="1803501" y="2967335"/>
            <a:ext cx="8584998" cy="584775"/>
          </a:xfrm>
          <a:prstGeom prst="rect">
            <a:avLst/>
          </a:prstGeom>
          <a:noFill/>
        </p:spPr>
        <p:txBody>
          <a:bodyPr wrap="square" rtlCol="0">
            <a:spAutoFit/>
          </a:bodyPr>
          <a:lstStyle/>
          <a:p>
            <a:pPr algn="ctr"/>
            <a:r>
              <a:rPr lang="en-US" sz="3200" dirty="0">
                <a:latin typeface="Avenir Next" panose="020B0503020202020204" pitchFamily="34" charset="0"/>
              </a:rPr>
              <a:t>Thanks!</a:t>
            </a:r>
          </a:p>
        </p:txBody>
      </p:sp>
      <p:sp>
        <p:nvSpPr>
          <p:cNvPr id="4" name="TextBox 3">
            <a:extLst>
              <a:ext uri="{FF2B5EF4-FFF2-40B4-BE49-F238E27FC236}">
                <a16:creationId xmlns:a16="http://schemas.microsoft.com/office/drawing/2014/main" id="{2238346E-5300-3E4C-AC07-C18B0E4EB98D}"/>
              </a:ext>
            </a:extLst>
          </p:cNvPr>
          <p:cNvSpPr txBox="1"/>
          <p:nvPr/>
        </p:nvSpPr>
        <p:spPr>
          <a:xfrm>
            <a:off x="3114261" y="1046922"/>
            <a:ext cx="184731" cy="369332"/>
          </a:xfrm>
          <a:prstGeom prst="rect">
            <a:avLst/>
          </a:prstGeom>
          <a:noFill/>
        </p:spPr>
        <p:txBody>
          <a:bodyPr wrap="none" rtlCol="0">
            <a:spAutoFit/>
          </a:bodyPr>
          <a:lstStyle/>
          <a:p>
            <a:endParaRPr lang="en-US" dirty="0"/>
          </a:p>
        </p:txBody>
      </p:sp>
    </p:spTree>
    <p:custDataLst>
      <p:tags r:id="rId1"/>
    </p:custDataLst>
    <p:extLst>
      <p:ext uri="{BB962C8B-B14F-4D97-AF65-F5344CB8AC3E}">
        <p14:creationId xmlns:p14="http://schemas.microsoft.com/office/powerpoint/2010/main" val="33219715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AE42C92-20AA-5144-BEC4-3D5E55138975}"/>
              </a:ext>
            </a:extLst>
          </p:cNvPr>
          <p:cNvSpPr txBox="1"/>
          <p:nvPr/>
        </p:nvSpPr>
        <p:spPr>
          <a:xfrm>
            <a:off x="7673008" y="2010081"/>
            <a:ext cx="3776870" cy="1015663"/>
          </a:xfrm>
          <a:prstGeom prst="rect">
            <a:avLst/>
          </a:prstGeom>
          <a:noFill/>
        </p:spPr>
        <p:txBody>
          <a:bodyPr wrap="square" rtlCol="0">
            <a:spAutoFit/>
          </a:bodyPr>
          <a:lstStyle/>
          <a:p>
            <a:r>
              <a:rPr lang="en-US" sz="2000" dirty="0">
                <a:latin typeface="Avenir Next" panose="020B0503020202020204" pitchFamily="34" charset="0"/>
              </a:rPr>
              <a:t>You can’t discern meaningful patterns because there are too many examples to understand.</a:t>
            </a:r>
          </a:p>
        </p:txBody>
      </p:sp>
      <p:sp>
        <p:nvSpPr>
          <p:cNvPr id="12" name="TextBox 11">
            <a:extLst>
              <a:ext uri="{FF2B5EF4-FFF2-40B4-BE49-F238E27FC236}">
                <a16:creationId xmlns:a16="http://schemas.microsoft.com/office/drawing/2014/main" id="{DE4F1B57-828A-6542-AD0F-F9FB30439B82}"/>
              </a:ext>
            </a:extLst>
          </p:cNvPr>
          <p:cNvSpPr txBox="1"/>
          <p:nvPr/>
        </p:nvSpPr>
        <p:spPr>
          <a:xfrm>
            <a:off x="940904" y="2517913"/>
            <a:ext cx="184731" cy="369332"/>
          </a:xfrm>
          <a:prstGeom prst="rect">
            <a:avLst/>
          </a:prstGeom>
          <a:noFill/>
        </p:spPr>
        <p:txBody>
          <a:bodyPr wrap="none" rtlCol="0">
            <a:spAutoFit/>
          </a:bodyPr>
          <a:lstStyle/>
          <a:p>
            <a:endParaRPr lang="en-US" dirty="0"/>
          </a:p>
        </p:txBody>
      </p:sp>
      <p:sp>
        <p:nvSpPr>
          <p:cNvPr id="2" name="TextBox 1">
            <a:extLst>
              <a:ext uri="{FF2B5EF4-FFF2-40B4-BE49-F238E27FC236}">
                <a16:creationId xmlns:a16="http://schemas.microsoft.com/office/drawing/2014/main" id="{302ED400-991B-3D4C-A5BF-AA93FBD518C5}"/>
              </a:ext>
            </a:extLst>
          </p:cNvPr>
          <p:cNvSpPr txBox="1"/>
          <p:nvPr/>
        </p:nvSpPr>
        <p:spPr>
          <a:xfrm>
            <a:off x="426480" y="380302"/>
            <a:ext cx="7803120" cy="830997"/>
          </a:xfrm>
          <a:prstGeom prst="rect">
            <a:avLst/>
          </a:prstGeom>
          <a:noFill/>
        </p:spPr>
        <p:txBody>
          <a:bodyPr wrap="square" rtlCol="0">
            <a:spAutoFit/>
          </a:bodyPr>
          <a:lstStyle/>
          <a:p>
            <a:r>
              <a:rPr lang="en-US" sz="2400" b="1" dirty="0">
                <a:latin typeface="Avenir Next" panose="020B0503020202020204" pitchFamily="34" charset="0"/>
              </a:rPr>
              <a:t>What can go wrong: </a:t>
            </a:r>
            <a:r>
              <a:rPr lang="en-US" sz="2400" dirty="0">
                <a:latin typeface="Avenir Next" panose="020B0503020202020204" pitchFamily="34" charset="0"/>
              </a:rPr>
              <a:t>Counterfactual examples</a:t>
            </a:r>
          </a:p>
          <a:p>
            <a:endParaRPr lang="en-US" sz="2400" dirty="0">
              <a:latin typeface="Avenir Next" panose="020B0503020202020204" pitchFamily="34" charset="0"/>
            </a:endParaRPr>
          </a:p>
        </p:txBody>
      </p:sp>
      <p:sp>
        <p:nvSpPr>
          <p:cNvPr id="4" name="TextBox 3">
            <a:extLst>
              <a:ext uri="{FF2B5EF4-FFF2-40B4-BE49-F238E27FC236}">
                <a16:creationId xmlns:a16="http://schemas.microsoft.com/office/drawing/2014/main" id="{2238346E-5300-3E4C-AC07-C18B0E4EB98D}"/>
              </a:ext>
            </a:extLst>
          </p:cNvPr>
          <p:cNvSpPr txBox="1"/>
          <p:nvPr/>
        </p:nvSpPr>
        <p:spPr>
          <a:xfrm>
            <a:off x="3114261" y="1046922"/>
            <a:ext cx="184731" cy="369332"/>
          </a:xfrm>
          <a:prstGeom prst="rect">
            <a:avLst/>
          </a:prstGeom>
          <a:noFill/>
        </p:spPr>
        <p:txBody>
          <a:bodyPr wrap="none" rtlCol="0">
            <a:spAutoFit/>
          </a:bodyPr>
          <a:lstStyle/>
          <a:p>
            <a:endParaRPr lang="en-US" dirty="0"/>
          </a:p>
        </p:txBody>
      </p:sp>
      <p:cxnSp>
        <p:nvCxnSpPr>
          <p:cNvPr id="22" name="Straight Connector 21">
            <a:extLst>
              <a:ext uri="{FF2B5EF4-FFF2-40B4-BE49-F238E27FC236}">
                <a16:creationId xmlns:a16="http://schemas.microsoft.com/office/drawing/2014/main" id="{A1A5A70B-EE39-F849-8154-6F66162EDD15}"/>
              </a:ext>
            </a:extLst>
          </p:cNvPr>
          <p:cNvCxnSpPr>
            <a:cxnSpLocks/>
          </p:cNvCxnSpPr>
          <p:nvPr/>
        </p:nvCxnSpPr>
        <p:spPr>
          <a:xfrm>
            <a:off x="715617" y="3272443"/>
            <a:ext cx="10668000" cy="0"/>
          </a:xfrm>
          <a:prstGeom prst="line">
            <a:avLst/>
          </a:prstGeom>
          <a:ln w="50800">
            <a:solidFill>
              <a:schemeClr val="tx1"/>
            </a:solidFill>
            <a:headEnd type="none" w="lg" len="med"/>
            <a:tailEnd type="triangle" w="lg" len="me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EA01B14E-6026-A845-AA57-C789EA2A7FCC}"/>
              </a:ext>
            </a:extLst>
          </p:cNvPr>
          <p:cNvSpPr/>
          <p:nvPr/>
        </p:nvSpPr>
        <p:spPr>
          <a:xfrm>
            <a:off x="630682" y="2010081"/>
            <a:ext cx="4060587" cy="1015663"/>
          </a:xfrm>
          <a:prstGeom prst="rect">
            <a:avLst/>
          </a:prstGeom>
        </p:spPr>
        <p:txBody>
          <a:bodyPr wrap="square">
            <a:spAutoFit/>
          </a:bodyPr>
          <a:lstStyle/>
          <a:p>
            <a:r>
              <a:rPr lang="en-US" sz="2000" dirty="0">
                <a:latin typeface="Avenir Next" panose="020B0503020202020204" pitchFamily="34" charset="0"/>
              </a:rPr>
              <a:t>You are missing important model behavior because you don’t have examples that illustrate it.</a:t>
            </a:r>
          </a:p>
        </p:txBody>
      </p:sp>
      <p:sp>
        <p:nvSpPr>
          <p:cNvPr id="13" name="TextBox 12">
            <a:extLst>
              <a:ext uri="{FF2B5EF4-FFF2-40B4-BE49-F238E27FC236}">
                <a16:creationId xmlns:a16="http://schemas.microsoft.com/office/drawing/2014/main" id="{FFB637CD-33D7-EB4B-A40A-345F377BC1AB}"/>
              </a:ext>
            </a:extLst>
          </p:cNvPr>
          <p:cNvSpPr txBox="1"/>
          <p:nvPr/>
        </p:nvSpPr>
        <p:spPr>
          <a:xfrm>
            <a:off x="630683" y="3561404"/>
            <a:ext cx="3776870" cy="400110"/>
          </a:xfrm>
          <a:prstGeom prst="rect">
            <a:avLst/>
          </a:prstGeom>
          <a:noFill/>
        </p:spPr>
        <p:txBody>
          <a:bodyPr wrap="square" rtlCol="0">
            <a:spAutoFit/>
          </a:bodyPr>
          <a:lstStyle/>
          <a:p>
            <a:r>
              <a:rPr lang="en-US" sz="2000" dirty="0">
                <a:latin typeface="Avenir Next" panose="020B0503020202020204" pitchFamily="34" charset="0"/>
              </a:rPr>
              <a:t>Few examples</a:t>
            </a:r>
          </a:p>
        </p:txBody>
      </p:sp>
      <p:sp>
        <p:nvSpPr>
          <p:cNvPr id="14" name="TextBox 13">
            <a:extLst>
              <a:ext uri="{FF2B5EF4-FFF2-40B4-BE49-F238E27FC236}">
                <a16:creationId xmlns:a16="http://schemas.microsoft.com/office/drawing/2014/main" id="{2B09116D-4EF2-FD45-A959-DDB40F87C665}"/>
              </a:ext>
            </a:extLst>
          </p:cNvPr>
          <p:cNvSpPr txBox="1"/>
          <p:nvPr/>
        </p:nvSpPr>
        <p:spPr>
          <a:xfrm>
            <a:off x="7673008" y="3481998"/>
            <a:ext cx="3776870" cy="400110"/>
          </a:xfrm>
          <a:prstGeom prst="rect">
            <a:avLst/>
          </a:prstGeom>
          <a:noFill/>
        </p:spPr>
        <p:txBody>
          <a:bodyPr wrap="square" rtlCol="0">
            <a:spAutoFit/>
          </a:bodyPr>
          <a:lstStyle/>
          <a:p>
            <a:pPr algn="r"/>
            <a:r>
              <a:rPr lang="en-US" sz="2000" dirty="0">
                <a:latin typeface="Avenir Next" panose="020B0503020202020204" pitchFamily="34" charset="0"/>
              </a:rPr>
              <a:t>Many examples</a:t>
            </a:r>
          </a:p>
        </p:txBody>
      </p:sp>
    </p:spTree>
    <p:custDataLst>
      <p:tags r:id="rId1"/>
    </p:custDataLst>
    <p:extLst>
      <p:ext uri="{BB962C8B-B14F-4D97-AF65-F5344CB8AC3E}">
        <p14:creationId xmlns:p14="http://schemas.microsoft.com/office/powerpoint/2010/main" val="17283990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9FDBA95-00CF-E748-94E8-A2788EAD9FF1}"/>
              </a:ext>
            </a:extLst>
          </p:cNvPr>
          <p:cNvSpPr/>
          <p:nvPr/>
        </p:nvSpPr>
        <p:spPr>
          <a:xfrm>
            <a:off x="3796983" y="2687503"/>
            <a:ext cx="2779625" cy="11554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latin typeface="Andale Mono" panose="020B0509000000000004" pitchFamily="49" charset="0"/>
              </a:rPr>
              <a:t>model</a:t>
            </a:r>
          </a:p>
        </p:txBody>
      </p:sp>
      <p:cxnSp>
        <p:nvCxnSpPr>
          <p:cNvPr id="30" name="Straight Connector 29">
            <a:extLst>
              <a:ext uri="{FF2B5EF4-FFF2-40B4-BE49-F238E27FC236}">
                <a16:creationId xmlns:a16="http://schemas.microsoft.com/office/drawing/2014/main" id="{76ABD531-F74E-7E41-AF86-AD7B1D64BBF8}"/>
              </a:ext>
            </a:extLst>
          </p:cNvPr>
          <p:cNvCxnSpPr>
            <a:cxnSpLocks/>
          </p:cNvCxnSpPr>
          <p:nvPr/>
        </p:nvCxnSpPr>
        <p:spPr>
          <a:xfrm>
            <a:off x="3064608" y="3272443"/>
            <a:ext cx="74378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61988196-3620-234E-969E-3A2ED14068E4}"/>
              </a:ext>
            </a:extLst>
          </p:cNvPr>
          <p:cNvCxnSpPr>
            <a:cxnSpLocks/>
          </p:cNvCxnSpPr>
          <p:nvPr/>
        </p:nvCxnSpPr>
        <p:spPr>
          <a:xfrm>
            <a:off x="6588020" y="3272442"/>
            <a:ext cx="46464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D32CE2C4-0A08-2446-B646-C03D3293D725}"/>
              </a:ext>
            </a:extLst>
          </p:cNvPr>
          <p:cNvSpPr txBox="1">
            <a:spLocks noChangeArrowheads="1"/>
          </p:cNvSpPr>
          <p:nvPr/>
        </p:nvSpPr>
        <p:spPr bwMode="auto">
          <a:xfrm>
            <a:off x="6475383" y="1851305"/>
            <a:ext cx="16105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solidFill>
                  <a:schemeClr val="tx1">
                    <a:lumMod val="50000"/>
                    <a:lumOff val="50000"/>
                  </a:schemeClr>
                </a:solidFill>
                <a:latin typeface="Avenir Next" panose="020B0503020202020204" pitchFamily="34" charset="0"/>
              </a:rPr>
              <a:t>Predicted risk</a:t>
            </a:r>
          </a:p>
          <a:p>
            <a:pPr algn="ctr" eaLnBrk="1" hangingPunct="1"/>
            <a:r>
              <a:rPr lang="en-US" altLang="en-US" dirty="0">
                <a:solidFill>
                  <a:schemeClr val="tx1">
                    <a:lumMod val="50000"/>
                    <a:lumOff val="50000"/>
                  </a:schemeClr>
                </a:solidFill>
                <a:latin typeface="Avenir Next" panose="020B0503020202020204" pitchFamily="34" charset="0"/>
              </a:rPr>
              <a:t>of default</a:t>
            </a:r>
          </a:p>
        </p:txBody>
      </p:sp>
      <p:graphicFrame>
        <p:nvGraphicFramePr>
          <p:cNvPr id="59" name="Table 59">
            <a:extLst>
              <a:ext uri="{FF2B5EF4-FFF2-40B4-BE49-F238E27FC236}">
                <a16:creationId xmlns:a16="http://schemas.microsoft.com/office/drawing/2014/main" id="{33D42AB7-262C-9141-BF60-F7865C85653D}"/>
              </a:ext>
            </a:extLst>
          </p:cNvPr>
          <p:cNvGraphicFramePr>
            <a:graphicFrameLocks noGrp="1"/>
          </p:cNvGraphicFramePr>
          <p:nvPr/>
        </p:nvGraphicFramePr>
        <p:xfrm>
          <a:off x="2686642" y="2518292"/>
          <a:ext cx="234681" cy="141651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3490520522"/>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1913210168"/>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4128804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2842218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2179267474"/>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1768552536"/>
                  </a:ext>
                </a:extLst>
              </a:tr>
            </a:tbl>
          </a:graphicData>
        </a:graphic>
      </p:graphicFrame>
      <p:graphicFrame>
        <p:nvGraphicFramePr>
          <p:cNvPr id="60" name="Table 59">
            <a:extLst>
              <a:ext uri="{FF2B5EF4-FFF2-40B4-BE49-F238E27FC236}">
                <a16:creationId xmlns:a16="http://schemas.microsoft.com/office/drawing/2014/main" id="{5C42B423-2A16-044A-A4D7-9D4965B9941B}"/>
              </a:ext>
            </a:extLst>
          </p:cNvPr>
          <p:cNvGraphicFramePr>
            <a:graphicFrameLocks noGrp="1"/>
          </p:cNvGraphicFramePr>
          <p:nvPr/>
        </p:nvGraphicFramePr>
        <p:xfrm>
          <a:off x="7163295" y="3158948"/>
          <a:ext cx="234681" cy="23608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3490520522"/>
                  </a:ext>
                </a:extLst>
              </a:tr>
            </a:tbl>
          </a:graphicData>
        </a:graphic>
      </p:graphicFrame>
      <mc:AlternateContent xmlns:mc="http://schemas.openxmlformats.org/markup-compatibility/2006">
        <mc:Choice xmlns:a14="http://schemas.microsoft.com/office/drawing/2010/main" Requires="a14">
          <p:sp>
            <p:nvSpPr>
              <p:cNvPr id="4098" name="TextBox 4097">
                <a:extLst>
                  <a:ext uri="{FF2B5EF4-FFF2-40B4-BE49-F238E27FC236}">
                    <a16:creationId xmlns:a16="http://schemas.microsoft.com/office/drawing/2014/main" id="{504CA230-426F-DA4F-B56C-58290D24706B}"/>
                  </a:ext>
                </a:extLst>
              </p:cNvPr>
              <p:cNvSpPr txBox="1"/>
              <p:nvPr/>
            </p:nvSpPr>
            <p:spPr>
              <a:xfrm>
                <a:off x="2699521" y="2087544"/>
                <a:ext cx="241733"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𝑥</m:t>
                      </m:r>
                    </m:oMath>
                  </m:oMathPara>
                </a14:m>
                <a:endParaRPr lang="en-US" sz="2400" dirty="0"/>
              </a:p>
            </p:txBody>
          </p:sp>
        </mc:Choice>
        <mc:Fallback>
          <p:sp>
            <p:nvSpPr>
              <p:cNvPr id="4098" name="TextBox 4097">
                <a:extLst>
                  <a:ext uri="{FF2B5EF4-FFF2-40B4-BE49-F238E27FC236}">
                    <a16:creationId xmlns:a16="http://schemas.microsoft.com/office/drawing/2014/main" id="{504CA230-426F-DA4F-B56C-58290D24706B}"/>
                  </a:ext>
                </a:extLst>
              </p:cNvPr>
              <p:cNvSpPr txBox="1">
                <a:spLocks noRot="1" noChangeAspect="1" noMove="1" noResize="1" noEditPoints="1" noAdjustHandles="1" noChangeArrowheads="1" noChangeShapeType="1" noTextEdit="1"/>
              </p:cNvSpPr>
              <p:nvPr/>
            </p:nvSpPr>
            <p:spPr>
              <a:xfrm>
                <a:off x="2699521" y="2087544"/>
                <a:ext cx="241733" cy="369332"/>
              </a:xfrm>
              <a:prstGeom prst="rect">
                <a:avLst/>
              </a:prstGeom>
              <a:blipFill>
                <a:blip r:embed="rId4"/>
                <a:stretch>
                  <a:fillRect l="-15000" r="-1000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099" name="TextBox 4098">
                <a:extLst>
                  <a:ext uri="{FF2B5EF4-FFF2-40B4-BE49-F238E27FC236}">
                    <a16:creationId xmlns:a16="http://schemas.microsoft.com/office/drawing/2014/main" id="{2A306D0C-057C-1240-BEB5-A152AB47BC9A}"/>
                  </a:ext>
                </a:extLst>
              </p:cNvPr>
              <p:cNvSpPr txBox="1"/>
              <p:nvPr/>
            </p:nvSpPr>
            <p:spPr>
              <a:xfrm>
                <a:off x="7163295" y="2694055"/>
                <a:ext cx="245708"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acc>
                        <m:accPr>
                          <m:chr m:val="̂"/>
                          <m:ctrlPr>
                            <a:rPr lang="en-US" sz="2400" b="0" i="1" smtClean="0">
                              <a:latin typeface="Cambria Math" panose="02040503050406030204" pitchFamily="18" charset="0"/>
                            </a:rPr>
                          </m:ctrlPr>
                        </m:accPr>
                        <m:e>
                          <m:r>
                            <a:rPr lang="en-US" sz="2400" b="0" i="1" smtClean="0">
                              <a:latin typeface="Cambria Math" panose="02040503050406030204" pitchFamily="18" charset="0"/>
                            </a:rPr>
                            <m:t>𝑦</m:t>
                          </m:r>
                        </m:e>
                      </m:acc>
                    </m:oMath>
                  </m:oMathPara>
                </a14:m>
                <a:endParaRPr lang="en-US" sz="2400" dirty="0"/>
              </a:p>
            </p:txBody>
          </p:sp>
        </mc:Choice>
        <mc:Fallback>
          <p:sp>
            <p:nvSpPr>
              <p:cNvPr id="4099" name="TextBox 4098">
                <a:extLst>
                  <a:ext uri="{FF2B5EF4-FFF2-40B4-BE49-F238E27FC236}">
                    <a16:creationId xmlns:a16="http://schemas.microsoft.com/office/drawing/2014/main" id="{2A306D0C-057C-1240-BEB5-A152AB47BC9A}"/>
                  </a:ext>
                </a:extLst>
              </p:cNvPr>
              <p:cNvSpPr txBox="1">
                <a:spLocks noRot="1" noChangeAspect="1" noMove="1" noResize="1" noEditPoints="1" noAdjustHandles="1" noChangeArrowheads="1" noChangeShapeType="1" noTextEdit="1"/>
              </p:cNvSpPr>
              <p:nvPr/>
            </p:nvSpPr>
            <p:spPr>
              <a:xfrm>
                <a:off x="7163295" y="2694055"/>
                <a:ext cx="245708" cy="369332"/>
              </a:xfrm>
              <a:prstGeom prst="rect">
                <a:avLst/>
              </a:prstGeom>
              <a:blipFill>
                <a:blip r:embed="rId5"/>
                <a:stretch>
                  <a:fillRect l="-30000" t="-16667" r="-25000" b="-23333"/>
                </a:stretch>
              </a:blipFill>
            </p:spPr>
            <p:txBody>
              <a:bodyPr/>
              <a:lstStyle/>
              <a:p>
                <a:r>
                  <a:rPr lang="en-US">
                    <a:noFill/>
                  </a:rPr>
                  <a:t> </a:t>
                </a:r>
              </a:p>
            </p:txBody>
          </p:sp>
        </mc:Fallback>
      </mc:AlternateContent>
      <p:sp>
        <p:nvSpPr>
          <p:cNvPr id="25" name="TextBox 24">
            <a:extLst>
              <a:ext uri="{FF2B5EF4-FFF2-40B4-BE49-F238E27FC236}">
                <a16:creationId xmlns:a16="http://schemas.microsoft.com/office/drawing/2014/main" id="{7D5F30CF-81EA-9744-BC67-03B8EF4584FB}"/>
              </a:ext>
            </a:extLst>
          </p:cNvPr>
          <p:cNvSpPr txBox="1">
            <a:spLocks noChangeArrowheads="1"/>
          </p:cNvSpPr>
          <p:nvPr/>
        </p:nvSpPr>
        <p:spPr bwMode="auto">
          <a:xfrm>
            <a:off x="1930185" y="1617236"/>
            <a:ext cx="174759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solidFill>
                  <a:schemeClr val="tx1">
                    <a:lumMod val="50000"/>
                    <a:lumOff val="50000"/>
                  </a:schemeClr>
                </a:solidFill>
                <a:latin typeface="Avenir Next" panose="020B0503020202020204" pitchFamily="34" charset="0"/>
              </a:rPr>
              <a:t>Customer data</a:t>
            </a:r>
          </a:p>
        </p:txBody>
      </p:sp>
      <p:sp>
        <p:nvSpPr>
          <p:cNvPr id="5" name="TextBox 4">
            <a:extLst>
              <a:ext uri="{FF2B5EF4-FFF2-40B4-BE49-F238E27FC236}">
                <a16:creationId xmlns:a16="http://schemas.microsoft.com/office/drawing/2014/main" id="{F0954D1A-B14A-624F-9B2D-5A6F9FE9B06A}"/>
              </a:ext>
            </a:extLst>
          </p:cNvPr>
          <p:cNvSpPr txBox="1"/>
          <p:nvPr/>
        </p:nvSpPr>
        <p:spPr>
          <a:xfrm>
            <a:off x="1608117" y="2484233"/>
            <a:ext cx="1043876" cy="307777"/>
          </a:xfrm>
          <a:prstGeom prst="rect">
            <a:avLst/>
          </a:prstGeom>
          <a:noFill/>
        </p:spPr>
        <p:txBody>
          <a:bodyPr wrap="none" rtlCol="0">
            <a:spAutoFit/>
          </a:bodyPr>
          <a:lstStyle/>
          <a:p>
            <a:pPr algn="r"/>
            <a:r>
              <a:rPr lang="en-US" sz="1400" dirty="0">
                <a:latin typeface="Andale Mono" panose="020B0509000000000004" pitchFamily="49" charset="0"/>
              </a:rPr>
              <a:t>DTI = 10</a:t>
            </a:r>
          </a:p>
        </p:txBody>
      </p:sp>
      <p:sp>
        <p:nvSpPr>
          <p:cNvPr id="6" name="TextBox 5">
            <a:extLst>
              <a:ext uri="{FF2B5EF4-FFF2-40B4-BE49-F238E27FC236}">
                <a16:creationId xmlns:a16="http://schemas.microsoft.com/office/drawing/2014/main" id="{9ECC2AAC-BB65-5149-A12B-191B6501F607}"/>
              </a:ext>
            </a:extLst>
          </p:cNvPr>
          <p:cNvSpPr txBox="1"/>
          <p:nvPr/>
        </p:nvSpPr>
        <p:spPr>
          <a:xfrm>
            <a:off x="853695" y="2705674"/>
            <a:ext cx="1795684" cy="307777"/>
          </a:xfrm>
          <a:prstGeom prst="rect">
            <a:avLst/>
          </a:prstGeom>
          <a:noFill/>
        </p:spPr>
        <p:txBody>
          <a:bodyPr wrap="none" rtlCol="0">
            <a:spAutoFit/>
          </a:bodyPr>
          <a:lstStyle/>
          <a:p>
            <a:pPr algn="r"/>
            <a:r>
              <a:rPr lang="en-US" sz="1400" dirty="0">
                <a:latin typeface="Andale Mono" panose="020B0509000000000004" pitchFamily="49" charset="0"/>
              </a:rPr>
              <a:t>Delinquent = 10</a:t>
            </a:r>
          </a:p>
        </p:txBody>
      </p:sp>
      <p:sp>
        <p:nvSpPr>
          <p:cNvPr id="7" name="TextBox 6">
            <a:extLst>
              <a:ext uri="{FF2B5EF4-FFF2-40B4-BE49-F238E27FC236}">
                <a16:creationId xmlns:a16="http://schemas.microsoft.com/office/drawing/2014/main" id="{33B34A43-BE2A-BF4F-84CF-75B06D8918F0}"/>
              </a:ext>
            </a:extLst>
          </p:cNvPr>
          <p:cNvSpPr txBox="1"/>
          <p:nvPr/>
        </p:nvSpPr>
        <p:spPr>
          <a:xfrm>
            <a:off x="1930185" y="2920343"/>
            <a:ext cx="292131" cy="738664"/>
          </a:xfrm>
          <a:prstGeom prst="rect">
            <a:avLst/>
          </a:prstGeom>
          <a:noFill/>
        </p:spPr>
        <p:txBody>
          <a:bodyPr wrap="none" rtlCol="0">
            <a:spAutoFit/>
          </a:bodyPr>
          <a:lstStyle/>
          <a:p>
            <a:pPr algn="r"/>
            <a:r>
              <a:rPr lang="en-US" sz="1400" dirty="0">
                <a:latin typeface="Andale Mono" panose="020B0509000000000004" pitchFamily="49" charset="0"/>
              </a:rPr>
              <a:t>.</a:t>
            </a:r>
          </a:p>
          <a:p>
            <a:pPr algn="r"/>
            <a:r>
              <a:rPr lang="en-US" sz="1400" dirty="0">
                <a:latin typeface="Andale Mono" panose="020B0509000000000004" pitchFamily="49" charset="0"/>
              </a:rPr>
              <a:t>.</a:t>
            </a:r>
          </a:p>
          <a:p>
            <a:pPr algn="r"/>
            <a:r>
              <a:rPr lang="en-US" sz="1400" dirty="0">
                <a:latin typeface="Andale Mono" panose="020B0509000000000004" pitchFamily="49" charset="0"/>
              </a:rPr>
              <a:t>.</a:t>
            </a:r>
          </a:p>
        </p:txBody>
      </p:sp>
      <p:cxnSp>
        <p:nvCxnSpPr>
          <p:cNvPr id="17" name="Straight Connector 16">
            <a:extLst>
              <a:ext uri="{FF2B5EF4-FFF2-40B4-BE49-F238E27FC236}">
                <a16:creationId xmlns:a16="http://schemas.microsoft.com/office/drawing/2014/main" id="{555E3ABF-C7C1-F146-B2AB-6BFB8673E777}"/>
              </a:ext>
            </a:extLst>
          </p:cNvPr>
          <p:cNvCxnSpPr>
            <a:cxnSpLocks/>
          </p:cNvCxnSpPr>
          <p:nvPr/>
        </p:nvCxnSpPr>
        <p:spPr>
          <a:xfrm>
            <a:off x="1751537" y="1907572"/>
            <a:ext cx="686863" cy="448328"/>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BE97AD6-5DEC-C04E-A4BA-192A8AF43835}"/>
              </a:ext>
            </a:extLst>
          </p:cNvPr>
          <p:cNvSpPr txBox="1"/>
          <p:nvPr/>
        </p:nvSpPr>
        <p:spPr>
          <a:xfrm>
            <a:off x="7452268" y="3105009"/>
            <a:ext cx="598241" cy="369332"/>
          </a:xfrm>
          <a:prstGeom prst="rect">
            <a:avLst/>
          </a:prstGeom>
          <a:noFill/>
        </p:spPr>
        <p:txBody>
          <a:bodyPr wrap="none" rtlCol="0">
            <a:spAutoFit/>
          </a:bodyPr>
          <a:lstStyle/>
          <a:p>
            <a:r>
              <a:rPr lang="en-US" dirty="0">
                <a:latin typeface="Andale Mono" panose="020B0509000000000004" pitchFamily="49" charset="0"/>
              </a:rPr>
              <a:t>16%</a:t>
            </a:r>
          </a:p>
        </p:txBody>
      </p:sp>
      <p:pic>
        <p:nvPicPr>
          <p:cNvPr id="18" name="Picture 17">
            <a:extLst>
              <a:ext uri="{FF2B5EF4-FFF2-40B4-BE49-F238E27FC236}">
                <a16:creationId xmlns:a16="http://schemas.microsoft.com/office/drawing/2014/main" id="{E783D612-331E-6143-A885-F8C407390E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268" y="319987"/>
            <a:ext cx="538610" cy="71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9">
            <a:extLst>
              <a:ext uri="{FF2B5EF4-FFF2-40B4-BE49-F238E27FC236}">
                <a16:creationId xmlns:a16="http://schemas.microsoft.com/office/drawing/2014/main" id="{0A0B8A88-C79D-D744-8A53-DE0B753B2A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09787" y="1122699"/>
            <a:ext cx="537157" cy="68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0" name="Straight Connector 19">
            <a:extLst>
              <a:ext uri="{FF2B5EF4-FFF2-40B4-BE49-F238E27FC236}">
                <a16:creationId xmlns:a16="http://schemas.microsoft.com/office/drawing/2014/main" id="{62179001-901B-834B-B0AA-F70ACD613144}"/>
              </a:ext>
            </a:extLst>
          </p:cNvPr>
          <p:cNvCxnSpPr>
            <a:cxnSpLocks/>
          </p:cNvCxnSpPr>
          <p:nvPr/>
        </p:nvCxnSpPr>
        <p:spPr>
          <a:xfrm flipV="1">
            <a:off x="640124" y="538931"/>
            <a:ext cx="1139325" cy="1040629"/>
          </a:xfrm>
          <a:prstGeom prst="line">
            <a:avLst/>
          </a:prstGeom>
          <a:ln w="1905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sp>
        <p:nvSpPr>
          <p:cNvPr id="2" name="Right Triangle 1">
            <a:extLst>
              <a:ext uri="{FF2B5EF4-FFF2-40B4-BE49-F238E27FC236}">
                <a16:creationId xmlns:a16="http://schemas.microsoft.com/office/drawing/2014/main" id="{34183461-288B-6D49-A8D4-D9F7F3672D6A}"/>
              </a:ext>
            </a:extLst>
          </p:cNvPr>
          <p:cNvSpPr/>
          <p:nvPr/>
        </p:nvSpPr>
        <p:spPr>
          <a:xfrm rot="16200000">
            <a:off x="7163296" y="3167532"/>
            <a:ext cx="227501" cy="227501"/>
          </a:xfrm>
          <a:prstGeom prst="rtTriangle">
            <a:avLst/>
          </a:prstGeom>
          <a:solidFill>
            <a:srgbClr val="FF7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82D2326B-5207-6247-AB40-19B4FFDAB889}"/>
              </a:ext>
            </a:extLst>
          </p:cNvPr>
          <p:cNvSpPr/>
          <p:nvPr/>
        </p:nvSpPr>
        <p:spPr>
          <a:xfrm>
            <a:off x="3949383" y="2839903"/>
            <a:ext cx="2779625" cy="11554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latin typeface="Andale Mono" panose="020B0509000000000004" pitchFamily="49" charset="0"/>
              </a:rPr>
              <a:t>model</a:t>
            </a:r>
          </a:p>
        </p:txBody>
      </p:sp>
      <p:cxnSp>
        <p:nvCxnSpPr>
          <p:cNvPr id="64" name="Straight Connector 63">
            <a:extLst>
              <a:ext uri="{FF2B5EF4-FFF2-40B4-BE49-F238E27FC236}">
                <a16:creationId xmlns:a16="http://schemas.microsoft.com/office/drawing/2014/main" id="{37357221-72A8-AA4F-AD25-AAC5D1019EAB}"/>
              </a:ext>
            </a:extLst>
          </p:cNvPr>
          <p:cNvCxnSpPr>
            <a:cxnSpLocks/>
          </p:cNvCxnSpPr>
          <p:nvPr/>
        </p:nvCxnSpPr>
        <p:spPr>
          <a:xfrm>
            <a:off x="3217008" y="3424843"/>
            <a:ext cx="74378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A4C1047F-E350-1B44-A7C4-0297EFF1E1AE}"/>
              </a:ext>
            </a:extLst>
          </p:cNvPr>
          <p:cNvCxnSpPr>
            <a:cxnSpLocks/>
          </p:cNvCxnSpPr>
          <p:nvPr/>
        </p:nvCxnSpPr>
        <p:spPr>
          <a:xfrm>
            <a:off x="6740420" y="3424842"/>
            <a:ext cx="46464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aphicFrame>
        <p:nvGraphicFramePr>
          <p:cNvPr id="66" name="Table 59">
            <a:extLst>
              <a:ext uri="{FF2B5EF4-FFF2-40B4-BE49-F238E27FC236}">
                <a16:creationId xmlns:a16="http://schemas.microsoft.com/office/drawing/2014/main" id="{5999B846-8461-3343-9AED-A6A7A33FD871}"/>
              </a:ext>
            </a:extLst>
          </p:cNvPr>
          <p:cNvGraphicFramePr>
            <a:graphicFrameLocks noGrp="1"/>
          </p:cNvGraphicFramePr>
          <p:nvPr/>
        </p:nvGraphicFramePr>
        <p:xfrm>
          <a:off x="2839042" y="2670692"/>
          <a:ext cx="234681" cy="141651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3490520522"/>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1913210168"/>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4128804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2842218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2179267474"/>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1768552536"/>
                  </a:ext>
                </a:extLst>
              </a:tr>
            </a:tbl>
          </a:graphicData>
        </a:graphic>
      </p:graphicFrame>
      <p:graphicFrame>
        <p:nvGraphicFramePr>
          <p:cNvPr id="67" name="Table 66">
            <a:extLst>
              <a:ext uri="{FF2B5EF4-FFF2-40B4-BE49-F238E27FC236}">
                <a16:creationId xmlns:a16="http://schemas.microsoft.com/office/drawing/2014/main" id="{B8DCE24C-DE61-CE48-BB5E-DBF7B4BD70E4}"/>
              </a:ext>
            </a:extLst>
          </p:cNvPr>
          <p:cNvGraphicFramePr>
            <a:graphicFrameLocks noGrp="1"/>
          </p:cNvGraphicFramePr>
          <p:nvPr/>
        </p:nvGraphicFramePr>
        <p:xfrm>
          <a:off x="7315695" y="3311348"/>
          <a:ext cx="234681" cy="23608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3490520522"/>
                  </a:ext>
                </a:extLst>
              </a:tr>
            </a:tbl>
          </a:graphicData>
        </a:graphic>
      </p:graphicFrame>
      <p:sp>
        <p:nvSpPr>
          <p:cNvPr id="68" name="TextBox 67">
            <a:extLst>
              <a:ext uri="{FF2B5EF4-FFF2-40B4-BE49-F238E27FC236}">
                <a16:creationId xmlns:a16="http://schemas.microsoft.com/office/drawing/2014/main" id="{84B97C1E-12CC-C64A-AB5C-2A3544BCE12E}"/>
              </a:ext>
            </a:extLst>
          </p:cNvPr>
          <p:cNvSpPr txBox="1"/>
          <p:nvPr/>
        </p:nvSpPr>
        <p:spPr>
          <a:xfrm>
            <a:off x="7604668" y="3257409"/>
            <a:ext cx="460382" cy="369332"/>
          </a:xfrm>
          <a:prstGeom prst="rect">
            <a:avLst/>
          </a:prstGeom>
          <a:noFill/>
        </p:spPr>
        <p:txBody>
          <a:bodyPr wrap="none" rtlCol="0">
            <a:spAutoFit/>
          </a:bodyPr>
          <a:lstStyle/>
          <a:p>
            <a:r>
              <a:rPr lang="en-US" dirty="0">
                <a:latin typeface="Andale Mono" panose="020B0509000000000004" pitchFamily="49" charset="0"/>
              </a:rPr>
              <a:t>9%</a:t>
            </a:r>
          </a:p>
        </p:txBody>
      </p:sp>
      <p:sp>
        <p:nvSpPr>
          <p:cNvPr id="69" name="Right Triangle 68">
            <a:extLst>
              <a:ext uri="{FF2B5EF4-FFF2-40B4-BE49-F238E27FC236}">
                <a16:creationId xmlns:a16="http://schemas.microsoft.com/office/drawing/2014/main" id="{0BC4741F-40EA-8944-924C-D8F73260BE2E}"/>
              </a:ext>
            </a:extLst>
          </p:cNvPr>
          <p:cNvSpPr/>
          <p:nvPr/>
        </p:nvSpPr>
        <p:spPr>
          <a:xfrm rot="16200000">
            <a:off x="7315696" y="3319932"/>
            <a:ext cx="227501" cy="227501"/>
          </a:xfrm>
          <a:prstGeom prst="rtTriangle">
            <a:avLst/>
          </a:prstGeom>
          <a:solidFill>
            <a:srgbClr val="FF7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a:extLst>
              <a:ext uri="{FF2B5EF4-FFF2-40B4-BE49-F238E27FC236}">
                <a16:creationId xmlns:a16="http://schemas.microsoft.com/office/drawing/2014/main" id="{0CED9B02-8F3A-B247-9C53-622535DA9877}"/>
              </a:ext>
            </a:extLst>
          </p:cNvPr>
          <p:cNvSpPr/>
          <p:nvPr/>
        </p:nvSpPr>
        <p:spPr>
          <a:xfrm>
            <a:off x="4101783" y="2992303"/>
            <a:ext cx="2779625" cy="11554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latin typeface="Andale Mono" panose="020B0509000000000004" pitchFamily="49" charset="0"/>
              </a:rPr>
              <a:t>model</a:t>
            </a:r>
          </a:p>
        </p:txBody>
      </p:sp>
      <p:cxnSp>
        <p:nvCxnSpPr>
          <p:cNvPr id="71" name="Straight Connector 70">
            <a:extLst>
              <a:ext uri="{FF2B5EF4-FFF2-40B4-BE49-F238E27FC236}">
                <a16:creationId xmlns:a16="http://schemas.microsoft.com/office/drawing/2014/main" id="{DBC16244-34AE-184B-818E-FFFFA7BEA5EC}"/>
              </a:ext>
            </a:extLst>
          </p:cNvPr>
          <p:cNvCxnSpPr>
            <a:cxnSpLocks/>
          </p:cNvCxnSpPr>
          <p:nvPr/>
        </p:nvCxnSpPr>
        <p:spPr>
          <a:xfrm>
            <a:off x="3369408" y="3577243"/>
            <a:ext cx="74378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356FB210-C1D5-7D4C-AC4C-F32B28909042}"/>
              </a:ext>
            </a:extLst>
          </p:cNvPr>
          <p:cNvCxnSpPr>
            <a:cxnSpLocks/>
          </p:cNvCxnSpPr>
          <p:nvPr/>
        </p:nvCxnSpPr>
        <p:spPr>
          <a:xfrm>
            <a:off x="6892820" y="3577242"/>
            <a:ext cx="46464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aphicFrame>
        <p:nvGraphicFramePr>
          <p:cNvPr id="73" name="Table 59">
            <a:extLst>
              <a:ext uri="{FF2B5EF4-FFF2-40B4-BE49-F238E27FC236}">
                <a16:creationId xmlns:a16="http://schemas.microsoft.com/office/drawing/2014/main" id="{8C80885B-BFC1-964F-8615-A37E926A0E04}"/>
              </a:ext>
            </a:extLst>
          </p:cNvPr>
          <p:cNvGraphicFramePr>
            <a:graphicFrameLocks noGrp="1"/>
          </p:cNvGraphicFramePr>
          <p:nvPr/>
        </p:nvGraphicFramePr>
        <p:xfrm>
          <a:off x="2991442" y="2823092"/>
          <a:ext cx="234681" cy="141651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3490520522"/>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1913210168"/>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4128804913"/>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2842218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2179267474"/>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1768552536"/>
                  </a:ext>
                </a:extLst>
              </a:tr>
            </a:tbl>
          </a:graphicData>
        </a:graphic>
      </p:graphicFrame>
      <p:graphicFrame>
        <p:nvGraphicFramePr>
          <p:cNvPr id="74" name="Table 73">
            <a:extLst>
              <a:ext uri="{FF2B5EF4-FFF2-40B4-BE49-F238E27FC236}">
                <a16:creationId xmlns:a16="http://schemas.microsoft.com/office/drawing/2014/main" id="{4923B81F-04BA-B24E-95A6-067AA0E109F7}"/>
              </a:ext>
            </a:extLst>
          </p:cNvPr>
          <p:cNvGraphicFramePr>
            <a:graphicFrameLocks noGrp="1"/>
          </p:cNvGraphicFramePr>
          <p:nvPr/>
        </p:nvGraphicFramePr>
        <p:xfrm>
          <a:off x="7468095" y="3463748"/>
          <a:ext cx="234681" cy="23608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3490520522"/>
                  </a:ext>
                </a:extLst>
              </a:tr>
            </a:tbl>
          </a:graphicData>
        </a:graphic>
      </p:graphicFrame>
      <p:sp>
        <p:nvSpPr>
          <p:cNvPr id="75" name="TextBox 74">
            <a:extLst>
              <a:ext uri="{FF2B5EF4-FFF2-40B4-BE49-F238E27FC236}">
                <a16:creationId xmlns:a16="http://schemas.microsoft.com/office/drawing/2014/main" id="{74033361-088E-E843-8B0B-CDB00EB65FC4}"/>
              </a:ext>
            </a:extLst>
          </p:cNvPr>
          <p:cNvSpPr txBox="1"/>
          <p:nvPr/>
        </p:nvSpPr>
        <p:spPr>
          <a:xfrm>
            <a:off x="7757068" y="3409809"/>
            <a:ext cx="598241" cy="369332"/>
          </a:xfrm>
          <a:prstGeom prst="rect">
            <a:avLst/>
          </a:prstGeom>
          <a:noFill/>
        </p:spPr>
        <p:txBody>
          <a:bodyPr wrap="none" rtlCol="0">
            <a:spAutoFit/>
          </a:bodyPr>
          <a:lstStyle/>
          <a:p>
            <a:r>
              <a:rPr lang="en-US" dirty="0">
                <a:latin typeface="Andale Mono" panose="020B0509000000000004" pitchFamily="49" charset="0"/>
              </a:rPr>
              <a:t>10%</a:t>
            </a:r>
          </a:p>
        </p:txBody>
      </p:sp>
      <p:sp>
        <p:nvSpPr>
          <p:cNvPr id="76" name="Right Triangle 75">
            <a:extLst>
              <a:ext uri="{FF2B5EF4-FFF2-40B4-BE49-F238E27FC236}">
                <a16:creationId xmlns:a16="http://schemas.microsoft.com/office/drawing/2014/main" id="{52369626-05D8-5C43-A58E-925CE55F0CFE}"/>
              </a:ext>
            </a:extLst>
          </p:cNvPr>
          <p:cNvSpPr/>
          <p:nvPr/>
        </p:nvSpPr>
        <p:spPr>
          <a:xfrm rot="16200000">
            <a:off x="7468096" y="3472332"/>
            <a:ext cx="227501" cy="227501"/>
          </a:xfrm>
          <a:prstGeom prst="rtTriangle">
            <a:avLst/>
          </a:prstGeom>
          <a:solidFill>
            <a:srgbClr val="FF7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E9564F0F-A921-744F-90B4-03B3F071C48B}"/>
              </a:ext>
            </a:extLst>
          </p:cNvPr>
          <p:cNvSpPr/>
          <p:nvPr/>
        </p:nvSpPr>
        <p:spPr>
          <a:xfrm>
            <a:off x="4254183" y="3144703"/>
            <a:ext cx="2779625" cy="11554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latin typeface="Andale Mono" panose="020B0509000000000004" pitchFamily="49" charset="0"/>
              </a:rPr>
              <a:t>model</a:t>
            </a:r>
          </a:p>
        </p:txBody>
      </p:sp>
      <p:cxnSp>
        <p:nvCxnSpPr>
          <p:cNvPr id="78" name="Straight Connector 77">
            <a:extLst>
              <a:ext uri="{FF2B5EF4-FFF2-40B4-BE49-F238E27FC236}">
                <a16:creationId xmlns:a16="http://schemas.microsoft.com/office/drawing/2014/main" id="{1A543DB7-5825-874C-A6FA-F5DC628A9744}"/>
              </a:ext>
            </a:extLst>
          </p:cNvPr>
          <p:cNvCxnSpPr>
            <a:cxnSpLocks/>
          </p:cNvCxnSpPr>
          <p:nvPr/>
        </p:nvCxnSpPr>
        <p:spPr>
          <a:xfrm>
            <a:off x="3521808" y="3729643"/>
            <a:ext cx="74378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01D8AC07-118B-BF46-A41E-E2E05CA06950}"/>
              </a:ext>
            </a:extLst>
          </p:cNvPr>
          <p:cNvCxnSpPr>
            <a:cxnSpLocks/>
          </p:cNvCxnSpPr>
          <p:nvPr/>
        </p:nvCxnSpPr>
        <p:spPr>
          <a:xfrm>
            <a:off x="7045220" y="3729642"/>
            <a:ext cx="46464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aphicFrame>
        <p:nvGraphicFramePr>
          <p:cNvPr id="80" name="Table 59">
            <a:extLst>
              <a:ext uri="{FF2B5EF4-FFF2-40B4-BE49-F238E27FC236}">
                <a16:creationId xmlns:a16="http://schemas.microsoft.com/office/drawing/2014/main" id="{654BFB79-B1FF-5040-A594-B00C12A5EE6A}"/>
              </a:ext>
            </a:extLst>
          </p:cNvPr>
          <p:cNvGraphicFramePr>
            <a:graphicFrameLocks noGrp="1"/>
          </p:cNvGraphicFramePr>
          <p:nvPr/>
        </p:nvGraphicFramePr>
        <p:xfrm>
          <a:off x="3143842" y="2975492"/>
          <a:ext cx="234681" cy="141651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3490520522"/>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1913210168"/>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4128804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2842218913"/>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2179267474"/>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1768552536"/>
                  </a:ext>
                </a:extLst>
              </a:tr>
            </a:tbl>
          </a:graphicData>
        </a:graphic>
      </p:graphicFrame>
      <p:graphicFrame>
        <p:nvGraphicFramePr>
          <p:cNvPr id="81" name="Table 80">
            <a:extLst>
              <a:ext uri="{FF2B5EF4-FFF2-40B4-BE49-F238E27FC236}">
                <a16:creationId xmlns:a16="http://schemas.microsoft.com/office/drawing/2014/main" id="{4A10A001-6B73-AD49-9B5E-26E50B1B4AEB}"/>
              </a:ext>
            </a:extLst>
          </p:cNvPr>
          <p:cNvGraphicFramePr>
            <a:graphicFrameLocks noGrp="1"/>
          </p:cNvGraphicFramePr>
          <p:nvPr/>
        </p:nvGraphicFramePr>
        <p:xfrm>
          <a:off x="7620495" y="3616148"/>
          <a:ext cx="234681" cy="23608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3490520522"/>
                  </a:ext>
                </a:extLst>
              </a:tr>
            </a:tbl>
          </a:graphicData>
        </a:graphic>
      </p:graphicFrame>
      <p:sp>
        <p:nvSpPr>
          <p:cNvPr id="82" name="TextBox 81">
            <a:extLst>
              <a:ext uri="{FF2B5EF4-FFF2-40B4-BE49-F238E27FC236}">
                <a16:creationId xmlns:a16="http://schemas.microsoft.com/office/drawing/2014/main" id="{8408AACF-36CA-7C44-A524-79B400647BCC}"/>
              </a:ext>
            </a:extLst>
          </p:cNvPr>
          <p:cNvSpPr txBox="1"/>
          <p:nvPr/>
        </p:nvSpPr>
        <p:spPr>
          <a:xfrm>
            <a:off x="7909468" y="3562209"/>
            <a:ext cx="460382" cy="369332"/>
          </a:xfrm>
          <a:prstGeom prst="rect">
            <a:avLst/>
          </a:prstGeom>
          <a:noFill/>
        </p:spPr>
        <p:txBody>
          <a:bodyPr wrap="none" rtlCol="0">
            <a:spAutoFit/>
          </a:bodyPr>
          <a:lstStyle/>
          <a:p>
            <a:r>
              <a:rPr lang="en-US" dirty="0">
                <a:latin typeface="Andale Mono" panose="020B0509000000000004" pitchFamily="49" charset="0"/>
              </a:rPr>
              <a:t>8%</a:t>
            </a:r>
          </a:p>
        </p:txBody>
      </p:sp>
      <p:sp>
        <p:nvSpPr>
          <p:cNvPr id="83" name="Right Triangle 82">
            <a:extLst>
              <a:ext uri="{FF2B5EF4-FFF2-40B4-BE49-F238E27FC236}">
                <a16:creationId xmlns:a16="http://schemas.microsoft.com/office/drawing/2014/main" id="{888344A7-53E8-4B4C-A48F-5396B04E7ADF}"/>
              </a:ext>
            </a:extLst>
          </p:cNvPr>
          <p:cNvSpPr/>
          <p:nvPr/>
        </p:nvSpPr>
        <p:spPr>
          <a:xfrm rot="16200000">
            <a:off x="7620496" y="3624732"/>
            <a:ext cx="227501" cy="227501"/>
          </a:xfrm>
          <a:prstGeom prst="rtTriangle">
            <a:avLst/>
          </a:prstGeom>
          <a:solidFill>
            <a:srgbClr val="FF7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E7F9E8A3-DB81-0C46-A51B-675819B9A08C}"/>
              </a:ext>
            </a:extLst>
          </p:cNvPr>
          <p:cNvSpPr/>
          <p:nvPr/>
        </p:nvSpPr>
        <p:spPr>
          <a:xfrm>
            <a:off x="4406583" y="3297103"/>
            <a:ext cx="2779625" cy="11554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latin typeface="Andale Mono" panose="020B0509000000000004" pitchFamily="49" charset="0"/>
              </a:rPr>
              <a:t>model</a:t>
            </a:r>
          </a:p>
        </p:txBody>
      </p:sp>
      <p:cxnSp>
        <p:nvCxnSpPr>
          <p:cNvPr id="85" name="Straight Connector 84">
            <a:extLst>
              <a:ext uri="{FF2B5EF4-FFF2-40B4-BE49-F238E27FC236}">
                <a16:creationId xmlns:a16="http://schemas.microsoft.com/office/drawing/2014/main" id="{EEF84720-496E-984C-BCD7-116E84C15ABF}"/>
              </a:ext>
            </a:extLst>
          </p:cNvPr>
          <p:cNvCxnSpPr>
            <a:cxnSpLocks/>
          </p:cNvCxnSpPr>
          <p:nvPr/>
        </p:nvCxnSpPr>
        <p:spPr>
          <a:xfrm>
            <a:off x="3674208" y="3882043"/>
            <a:ext cx="74378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6919AA96-15FA-044A-A4E2-384EF59F9B50}"/>
              </a:ext>
            </a:extLst>
          </p:cNvPr>
          <p:cNvCxnSpPr>
            <a:cxnSpLocks/>
          </p:cNvCxnSpPr>
          <p:nvPr/>
        </p:nvCxnSpPr>
        <p:spPr>
          <a:xfrm>
            <a:off x="7197620" y="3882042"/>
            <a:ext cx="46464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aphicFrame>
        <p:nvGraphicFramePr>
          <p:cNvPr id="87" name="Table 59">
            <a:extLst>
              <a:ext uri="{FF2B5EF4-FFF2-40B4-BE49-F238E27FC236}">
                <a16:creationId xmlns:a16="http://schemas.microsoft.com/office/drawing/2014/main" id="{DA20F997-3E54-4D46-815B-1C2722279A5C}"/>
              </a:ext>
            </a:extLst>
          </p:cNvPr>
          <p:cNvGraphicFramePr>
            <a:graphicFrameLocks noGrp="1"/>
          </p:cNvGraphicFramePr>
          <p:nvPr/>
        </p:nvGraphicFramePr>
        <p:xfrm>
          <a:off x="3296242" y="3127892"/>
          <a:ext cx="234681" cy="141651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3490520522"/>
                  </a:ext>
                </a:extLst>
              </a:tr>
              <a:tr h="236086">
                <a:tc>
                  <a:txBody>
                    <a:bodyPr/>
                    <a:lstStyle/>
                    <a:p>
                      <a:endParaRPr lang="en-US" sz="9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1913210168"/>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4128804913"/>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2842218913"/>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2179267474"/>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1768552536"/>
                  </a:ext>
                </a:extLst>
              </a:tr>
            </a:tbl>
          </a:graphicData>
        </a:graphic>
      </p:graphicFrame>
      <p:graphicFrame>
        <p:nvGraphicFramePr>
          <p:cNvPr id="88" name="Table 87">
            <a:extLst>
              <a:ext uri="{FF2B5EF4-FFF2-40B4-BE49-F238E27FC236}">
                <a16:creationId xmlns:a16="http://schemas.microsoft.com/office/drawing/2014/main" id="{F06F5D73-78F4-624D-8F0B-B415341E7291}"/>
              </a:ext>
            </a:extLst>
          </p:cNvPr>
          <p:cNvGraphicFramePr>
            <a:graphicFrameLocks noGrp="1"/>
          </p:cNvGraphicFramePr>
          <p:nvPr/>
        </p:nvGraphicFramePr>
        <p:xfrm>
          <a:off x="7772895" y="3768548"/>
          <a:ext cx="234681" cy="23608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3490520522"/>
                  </a:ext>
                </a:extLst>
              </a:tr>
            </a:tbl>
          </a:graphicData>
        </a:graphic>
      </p:graphicFrame>
      <p:sp>
        <p:nvSpPr>
          <p:cNvPr id="89" name="TextBox 88">
            <a:extLst>
              <a:ext uri="{FF2B5EF4-FFF2-40B4-BE49-F238E27FC236}">
                <a16:creationId xmlns:a16="http://schemas.microsoft.com/office/drawing/2014/main" id="{D69A2989-7E2B-C54A-BA15-607BFD85217C}"/>
              </a:ext>
            </a:extLst>
          </p:cNvPr>
          <p:cNvSpPr txBox="1"/>
          <p:nvPr/>
        </p:nvSpPr>
        <p:spPr>
          <a:xfrm>
            <a:off x="8061868" y="3714609"/>
            <a:ext cx="598241" cy="369332"/>
          </a:xfrm>
          <a:prstGeom prst="rect">
            <a:avLst/>
          </a:prstGeom>
          <a:noFill/>
        </p:spPr>
        <p:txBody>
          <a:bodyPr wrap="none" rtlCol="0">
            <a:spAutoFit/>
          </a:bodyPr>
          <a:lstStyle/>
          <a:p>
            <a:r>
              <a:rPr lang="en-US" dirty="0">
                <a:latin typeface="Andale Mono" panose="020B0509000000000004" pitchFamily="49" charset="0"/>
              </a:rPr>
              <a:t>10%</a:t>
            </a:r>
          </a:p>
        </p:txBody>
      </p:sp>
      <p:sp>
        <p:nvSpPr>
          <p:cNvPr id="90" name="Right Triangle 89">
            <a:extLst>
              <a:ext uri="{FF2B5EF4-FFF2-40B4-BE49-F238E27FC236}">
                <a16:creationId xmlns:a16="http://schemas.microsoft.com/office/drawing/2014/main" id="{C764B949-67BC-5E4D-8F0F-338369CF2D42}"/>
              </a:ext>
            </a:extLst>
          </p:cNvPr>
          <p:cNvSpPr/>
          <p:nvPr/>
        </p:nvSpPr>
        <p:spPr>
          <a:xfrm rot="16200000">
            <a:off x="7772896" y="3777132"/>
            <a:ext cx="227501" cy="227501"/>
          </a:xfrm>
          <a:prstGeom prst="rtTriangle">
            <a:avLst/>
          </a:prstGeom>
          <a:solidFill>
            <a:srgbClr val="FF7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a:extLst>
              <a:ext uri="{FF2B5EF4-FFF2-40B4-BE49-F238E27FC236}">
                <a16:creationId xmlns:a16="http://schemas.microsoft.com/office/drawing/2014/main" id="{873BC30F-CB3E-D648-85EC-CEC46EAFA3C9}"/>
              </a:ext>
            </a:extLst>
          </p:cNvPr>
          <p:cNvSpPr/>
          <p:nvPr/>
        </p:nvSpPr>
        <p:spPr>
          <a:xfrm>
            <a:off x="4558983" y="3449503"/>
            <a:ext cx="2779625" cy="11554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latin typeface="Andale Mono" panose="020B0509000000000004" pitchFamily="49" charset="0"/>
              </a:rPr>
              <a:t>model</a:t>
            </a:r>
          </a:p>
        </p:txBody>
      </p:sp>
      <p:cxnSp>
        <p:nvCxnSpPr>
          <p:cNvPr id="92" name="Straight Connector 91">
            <a:extLst>
              <a:ext uri="{FF2B5EF4-FFF2-40B4-BE49-F238E27FC236}">
                <a16:creationId xmlns:a16="http://schemas.microsoft.com/office/drawing/2014/main" id="{7C6B56ED-5C7C-2D43-9AC2-44B51B600CCA}"/>
              </a:ext>
            </a:extLst>
          </p:cNvPr>
          <p:cNvCxnSpPr>
            <a:cxnSpLocks/>
          </p:cNvCxnSpPr>
          <p:nvPr/>
        </p:nvCxnSpPr>
        <p:spPr>
          <a:xfrm>
            <a:off x="3826608" y="4034443"/>
            <a:ext cx="74378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9F351443-2B6F-8D45-9E95-DD78545C043F}"/>
              </a:ext>
            </a:extLst>
          </p:cNvPr>
          <p:cNvCxnSpPr>
            <a:cxnSpLocks/>
          </p:cNvCxnSpPr>
          <p:nvPr/>
        </p:nvCxnSpPr>
        <p:spPr>
          <a:xfrm>
            <a:off x="7350020" y="4034442"/>
            <a:ext cx="46464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aphicFrame>
        <p:nvGraphicFramePr>
          <p:cNvPr id="94" name="Table 59">
            <a:extLst>
              <a:ext uri="{FF2B5EF4-FFF2-40B4-BE49-F238E27FC236}">
                <a16:creationId xmlns:a16="http://schemas.microsoft.com/office/drawing/2014/main" id="{07AED54F-55CF-B243-8AF9-3FE93A602C40}"/>
              </a:ext>
            </a:extLst>
          </p:cNvPr>
          <p:cNvGraphicFramePr>
            <a:graphicFrameLocks noGrp="1"/>
          </p:cNvGraphicFramePr>
          <p:nvPr/>
        </p:nvGraphicFramePr>
        <p:xfrm>
          <a:off x="3448642" y="3280292"/>
          <a:ext cx="234681" cy="141651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3490520522"/>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1913210168"/>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4128804913"/>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2842218913"/>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2179267474"/>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777B"/>
                    </a:solidFill>
                  </a:tcPr>
                </a:tc>
                <a:extLst>
                  <a:ext uri="{0D108BD9-81ED-4DB2-BD59-A6C34878D82A}">
                    <a16:rowId xmlns:a16="http://schemas.microsoft.com/office/drawing/2014/main" val="1768552536"/>
                  </a:ext>
                </a:extLst>
              </a:tr>
            </a:tbl>
          </a:graphicData>
        </a:graphic>
      </p:graphicFrame>
      <p:graphicFrame>
        <p:nvGraphicFramePr>
          <p:cNvPr id="95" name="Table 94">
            <a:extLst>
              <a:ext uri="{FF2B5EF4-FFF2-40B4-BE49-F238E27FC236}">
                <a16:creationId xmlns:a16="http://schemas.microsoft.com/office/drawing/2014/main" id="{D857A5F9-7F81-DA40-BA74-3ABD58ED7DFA}"/>
              </a:ext>
            </a:extLst>
          </p:cNvPr>
          <p:cNvGraphicFramePr>
            <a:graphicFrameLocks noGrp="1"/>
          </p:cNvGraphicFramePr>
          <p:nvPr/>
        </p:nvGraphicFramePr>
        <p:xfrm>
          <a:off x="7925295" y="3920948"/>
          <a:ext cx="234681" cy="23608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3490520522"/>
                  </a:ext>
                </a:extLst>
              </a:tr>
            </a:tbl>
          </a:graphicData>
        </a:graphic>
      </p:graphicFrame>
      <p:sp>
        <p:nvSpPr>
          <p:cNvPr id="96" name="TextBox 95">
            <a:extLst>
              <a:ext uri="{FF2B5EF4-FFF2-40B4-BE49-F238E27FC236}">
                <a16:creationId xmlns:a16="http://schemas.microsoft.com/office/drawing/2014/main" id="{8C17AD15-8455-B846-8C8C-FBD964FE53D9}"/>
              </a:ext>
            </a:extLst>
          </p:cNvPr>
          <p:cNvSpPr txBox="1"/>
          <p:nvPr/>
        </p:nvSpPr>
        <p:spPr>
          <a:xfrm>
            <a:off x="8214268" y="3867009"/>
            <a:ext cx="598241" cy="369332"/>
          </a:xfrm>
          <a:prstGeom prst="rect">
            <a:avLst/>
          </a:prstGeom>
          <a:noFill/>
        </p:spPr>
        <p:txBody>
          <a:bodyPr wrap="none" rtlCol="0">
            <a:spAutoFit/>
          </a:bodyPr>
          <a:lstStyle/>
          <a:p>
            <a:r>
              <a:rPr lang="en-US" dirty="0">
                <a:latin typeface="Andale Mono" panose="020B0509000000000004" pitchFamily="49" charset="0"/>
              </a:rPr>
              <a:t>11%</a:t>
            </a:r>
          </a:p>
        </p:txBody>
      </p:sp>
      <p:sp>
        <p:nvSpPr>
          <p:cNvPr id="97" name="Right Triangle 96">
            <a:extLst>
              <a:ext uri="{FF2B5EF4-FFF2-40B4-BE49-F238E27FC236}">
                <a16:creationId xmlns:a16="http://schemas.microsoft.com/office/drawing/2014/main" id="{36F413F9-86C1-444B-8991-080C6A941EBE}"/>
              </a:ext>
            </a:extLst>
          </p:cNvPr>
          <p:cNvSpPr/>
          <p:nvPr/>
        </p:nvSpPr>
        <p:spPr>
          <a:xfrm rot="16200000">
            <a:off x="7925296" y="3929532"/>
            <a:ext cx="227501" cy="227501"/>
          </a:xfrm>
          <a:prstGeom prst="rtTriangle">
            <a:avLst/>
          </a:prstGeom>
          <a:solidFill>
            <a:srgbClr val="FF7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6053D301-E672-8445-88EE-0D68873A6477}"/>
              </a:ext>
            </a:extLst>
          </p:cNvPr>
          <p:cNvSpPr txBox="1"/>
          <p:nvPr/>
        </p:nvSpPr>
        <p:spPr>
          <a:xfrm>
            <a:off x="2941254" y="4871433"/>
            <a:ext cx="6438146" cy="1200329"/>
          </a:xfrm>
          <a:prstGeom prst="rect">
            <a:avLst/>
          </a:prstGeom>
          <a:noFill/>
        </p:spPr>
        <p:txBody>
          <a:bodyPr wrap="square" rtlCol="0">
            <a:spAutoFit/>
          </a:bodyPr>
          <a:lstStyle/>
          <a:p>
            <a:pPr algn="ctr"/>
            <a:r>
              <a:rPr lang="en-US" sz="2400" b="1" dirty="0">
                <a:latin typeface="Avenir Next" panose="020B0503020202020204" pitchFamily="34" charset="0"/>
              </a:rPr>
              <a:t>Counterfactual explanation:</a:t>
            </a:r>
          </a:p>
          <a:p>
            <a:pPr algn="ctr"/>
            <a:r>
              <a:rPr lang="en-US" sz="2400" dirty="0">
                <a:latin typeface="Avenir Next" panose="020B0503020202020204" pitchFamily="34" charset="0"/>
              </a:rPr>
              <a:t>Example of how changing the input changes the output </a:t>
            </a:r>
          </a:p>
        </p:txBody>
      </p:sp>
    </p:spTree>
    <p:custDataLst>
      <p:tags r:id="rId1"/>
    </p:custDataLst>
    <p:extLst>
      <p:ext uri="{BB962C8B-B14F-4D97-AF65-F5344CB8AC3E}">
        <p14:creationId xmlns:p14="http://schemas.microsoft.com/office/powerpoint/2010/main" val="4215933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9FDBA95-00CF-E748-94E8-A2788EAD9FF1}"/>
              </a:ext>
            </a:extLst>
          </p:cNvPr>
          <p:cNvSpPr/>
          <p:nvPr/>
        </p:nvSpPr>
        <p:spPr>
          <a:xfrm>
            <a:off x="3796983" y="2687503"/>
            <a:ext cx="2779625" cy="11554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latin typeface="Andale Mono" panose="020B0509000000000004" pitchFamily="49" charset="0"/>
              </a:rPr>
              <a:t>∑</a:t>
            </a:r>
          </a:p>
        </p:txBody>
      </p:sp>
      <p:cxnSp>
        <p:nvCxnSpPr>
          <p:cNvPr id="30" name="Straight Connector 29">
            <a:extLst>
              <a:ext uri="{FF2B5EF4-FFF2-40B4-BE49-F238E27FC236}">
                <a16:creationId xmlns:a16="http://schemas.microsoft.com/office/drawing/2014/main" id="{76ABD531-F74E-7E41-AF86-AD7B1D64BBF8}"/>
              </a:ext>
            </a:extLst>
          </p:cNvPr>
          <p:cNvCxnSpPr>
            <a:cxnSpLocks/>
          </p:cNvCxnSpPr>
          <p:nvPr/>
        </p:nvCxnSpPr>
        <p:spPr>
          <a:xfrm>
            <a:off x="3064608" y="3272443"/>
            <a:ext cx="74378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61988196-3620-234E-969E-3A2ED14068E4}"/>
              </a:ext>
            </a:extLst>
          </p:cNvPr>
          <p:cNvCxnSpPr>
            <a:cxnSpLocks/>
          </p:cNvCxnSpPr>
          <p:nvPr/>
        </p:nvCxnSpPr>
        <p:spPr>
          <a:xfrm>
            <a:off x="6588020" y="3272442"/>
            <a:ext cx="46464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D32CE2C4-0A08-2446-B646-C03D3293D725}"/>
              </a:ext>
            </a:extLst>
          </p:cNvPr>
          <p:cNvSpPr txBox="1">
            <a:spLocks noChangeArrowheads="1"/>
          </p:cNvSpPr>
          <p:nvPr/>
        </p:nvSpPr>
        <p:spPr bwMode="auto">
          <a:xfrm>
            <a:off x="6325688" y="2129214"/>
            <a:ext cx="24134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solidFill>
                  <a:schemeClr val="tx1">
                    <a:lumMod val="50000"/>
                    <a:lumOff val="50000"/>
                  </a:schemeClr>
                </a:solidFill>
                <a:latin typeface="Avenir Next" panose="020B0503020202020204" pitchFamily="34" charset="0"/>
              </a:rPr>
              <a:t>Change in prediction</a:t>
            </a:r>
          </a:p>
        </p:txBody>
      </p:sp>
      <p:graphicFrame>
        <p:nvGraphicFramePr>
          <p:cNvPr id="59" name="Table 59">
            <a:extLst>
              <a:ext uri="{FF2B5EF4-FFF2-40B4-BE49-F238E27FC236}">
                <a16:creationId xmlns:a16="http://schemas.microsoft.com/office/drawing/2014/main" id="{33D42AB7-262C-9141-BF60-F7865C85653D}"/>
              </a:ext>
            </a:extLst>
          </p:cNvPr>
          <p:cNvGraphicFramePr>
            <a:graphicFrameLocks noGrp="1"/>
          </p:cNvGraphicFramePr>
          <p:nvPr>
            <p:extLst>
              <p:ext uri="{D42A27DB-BD31-4B8C-83A1-F6EECF244321}">
                <p14:modId xmlns:p14="http://schemas.microsoft.com/office/powerpoint/2010/main" val="3732753235"/>
              </p:ext>
            </p:extLst>
          </p:nvPr>
        </p:nvGraphicFramePr>
        <p:xfrm>
          <a:off x="2686642" y="2518292"/>
          <a:ext cx="234681" cy="141651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0000">
                        <a:alpha val="52000"/>
                      </a:srgbClr>
                    </a:solidFill>
                  </a:tcPr>
                </a:tc>
                <a:extLst>
                  <a:ext uri="{0D108BD9-81ED-4DB2-BD59-A6C34878D82A}">
                    <a16:rowId xmlns:a16="http://schemas.microsoft.com/office/drawing/2014/main" val="3490520522"/>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0000"/>
                    </a:solidFill>
                  </a:tcPr>
                </a:tc>
                <a:extLst>
                  <a:ext uri="{0D108BD9-81ED-4DB2-BD59-A6C34878D82A}">
                    <a16:rowId xmlns:a16="http://schemas.microsoft.com/office/drawing/2014/main" val="1913210168"/>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0000">
                        <a:alpha val="28000"/>
                      </a:srgbClr>
                    </a:solidFill>
                  </a:tcPr>
                </a:tc>
                <a:extLst>
                  <a:ext uri="{0D108BD9-81ED-4DB2-BD59-A6C34878D82A}">
                    <a16:rowId xmlns:a16="http://schemas.microsoft.com/office/drawing/2014/main" val="4128804913"/>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B050">
                        <a:alpha val="29000"/>
                      </a:srgbClr>
                    </a:solidFill>
                  </a:tcPr>
                </a:tc>
                <a:extLst>
                  <a:ext uri="{0D108BD9-81ED-4DB2-BD59-A6C34878D82A}">
                    <a16:rowId xmlns:a16="http://schemas.microsoft.com/office/drawing/2014/main" val="2842218913"/>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0000">
                        <a:alpha val="24000"/>
                      </a:srgbClr>
                    </a:solidFill>
                  </a:tcPr>
                </a:tc>
                <a:extLst>
                  <a:ext uri="{0D108BD9-81ED-4DB2-BD59-A6C34878D82A}">
                    <a16:rowId xmlns:a16="http://schemas.microsoft.com/office/drawing/2014/main" val="2179267474"/>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0000">
                        <a:alpha val="48000"/>
                      </a:srgbClr>
                    </a:solidFill>
                  </a:tcPr>
                </a:tc>
                <a:extLst>
                  <a:ext uri="{0D108BD9-81ED-4DB2-BD59-A6C34878D82A}">
                    <a16:rowId xmlns:a16="http://schemas.microsoft.com/office/drawing/2014/main" val="1768552536"/>
                  </a:ext>
                </a:extLst>
              </a:tr>
            </a:tbl>
          </a:graphicData>
        </a:graphic>
      </p:graphicFrame>
      <p:graphicFrame>
        <p:nvGraphicFramePr>
          <p:cNvPr id="60" name="Table 59">
            <a:extLst>
              <a:ext uri="{FF2B5EF4-FFF2-40B4-BE49-F238E27FC236}">
                <a16:creationId xmlns:a16="http://schemas.microsoft.com/office/drawing/2014/main" id="{5C42B423-2A16-044A-A4D7-9D4965B9941B}"/>
              </a:ext>
            </a:extLst>
          </p:cNvPr>
          <p:cNvGraphicFramePr>
            <a:graphicFrameLocks noGrp="1"/>
          </p:cNvGraphicFramePr>
          <p:nvPr/>
        </p:nvGraphicFramePr>
        <p:xfrm>
          <a:off x="7163295" y="3158948"/>
          <a:ext cx="234681" cy="23608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3490520522"/>
                  </a:ext>
                </a:extLst>
              </a:tr>
            </a:tbl>
          </a:graphicData>
        </a:graphic>
      </p:graphicFrame>
      <mc:AlternateContent xmlns:mc="http://schemas.openxmlformats.org/markup-compatibility/2006">
        <mc:Choice xmlns:a14="http://schemas.microsoft.com/office/drawing/2010/main" Requires="a14">
          <p:sp>
            <p:nvSpPr>
              <p:cNvPr id="4098" name="TextBox 4097">
                <a:extLst>
                  <a:ext uri="{FF2B5EF4-FFF2-40B4-BE49-F238E27FC236}">
                    <a16:creationId xmlns:a16="http://schemas.microsoft.com/office/drawing/2014/main" id="{504CA230-426F-DA4F-B56C-58290D24706B}"/>
                  </a:ext>
                </a:extLst>
              </p:cNvPr>
              <p:cNvSpPr txBox="1"/>
              <p:nvPr/>
            </p:nvSpPr>
            <p:spPr>
              <a:xfrm>
                <a:off x="2699521" y="2087544"/>
                <a:ext cx="285527"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𝜙</m:t>
                      </m:r>
                    </m:oMath>
                  </m:oMathPara>
                </a14:m>
                <a:endParaRPr lang="en-US" sz="2400" dirty="0"/>
              </a:p>
            </p:txBody>
          </p:sp>
        </mc:Choice>
        <mc:Fallback>
          <p:sp>
            <p:nvSpPr>
              <p:cNvPr id="4098" name="TextBox 4097">
                <a:extLst>
                  <a:ext uri="{FF2B5EF4-FFF2-40B4-BE49-F238E27FC236}">
                    <a16:creationId xmlns:a16="http://schemas.microsoft.com/office/drawing/2014/main" id="{504CA230-426F-DA4F-B56C-58290D24706B}"/>
                  </a:ext>
                </a:extLst>
              </p:cNvPr>
              <p:cNvSpPr txBox="1">
                <a:spLocks noRot="1" noChangeAspect="1" noMove="1" noResize="1" noEditPoints="1" noAdjustHandles="1" noChangeArrowheads="1" noChangeShapeType="1" noTextEdit="1"/>
              </p:cNvSpPr>
              <p:nvPr/>
            </p:nvSpPr>
            <p:spPr>
              <a:xfrm>
                <a:off x="2699521" y="2087544"/>
                <a:ext cx="285527" cy="369332"/>
              </a:xfrm>
              <a:prstGeom prst="rect">
                <a:avLst/>
              </a:prstGeom>
              <a:blipFill>
                <a:blip r:embed="rId4"/>
                <a:stretch>
                  <a:fillRect l="-33333" r="-29167" b="-33333"/>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099" name="TextBox 4098">
                <a:extLst>
                  <a:ext uri="{FF2B5EF4-FFF2-40B4-BE49-F238E27FC236}">
                    <a16:creationId xmlns:a16="http://schemas.microsoft.com/office/drawing/2014/main" id="{2A306D0C-057C-1240-BEB5-A152AB47BC9A}"/>
                  </a:ext>
                </a:extLst>
              </p:cNvPr>
              <p:cNvSpPr txBox="1"/>
              <p:nvPr/>
            </p:nvSpPr>
            <p:spPr>
              <a:xfrm>
                <a:off x="6801636" y="2655447"/>
                <a:ext cx="1798826" cy="399084"/>
              </a:xfrm>
              <a:prstGeom prst="rect">
                <a:avLst/>
              </a:prstGeom>
              <a:noFill/>
            </p:spPr>
            <p:txBody>
              <a:bodyPr wrap="none" lIns="0" tIns="0" rIns="0" bIns="0" rtlCol="0">
                <a:spAutoFit/>
              </a:bodyPr>
              <a:lstStyle/>
              <a:p>
                <a:pPr/>
                <a14:m>
                  <m:oMath xmlns:m="http://schemas.openxmlformats.org/officeDocument/2006/math">
                    <m:sSub>
                      <m:sSubPr>
                        <m:ctrlPr>
                          <a:rPr lang="en-US" sz="2400" b="0" i="1" smtClean="0">
                            <a:latin typeface="Cambria Math" panose="02040503050406030204" pitchFamily="18" charset="0"/>
                          </a:rPr>
                        </m:ctrlPr>
                      </m:sSubPr>
                      <m:e>
                        <m:acc>
                          <m:accPr>
                            <m:chr m:val="̂"/>
                            <m:ctrlPr>
                              <a:rPr lang="en-US" sz="2400" b="0" i="1" smtClean="0">
                                <a:latin typeface="Cambria Math" panose="02040503050406030204" pitchFamily="18" charset="0"/>
                              </a:rPr>
                            </m:ctrlPr>
                          </m:accPr>
                          <m:e>
                            <m:r>
                              <a:rPr lang="en-US" sz="2400" b="0" i="1" smtClean="0">
                                <a:latin typeface="Cambria Math" panose="02040503050406030204" pitchFamily="18" charset="0"/>
                              </a:rPr>
                              <m:t>𝑦</m:t>
                            </m:r>
                          </m:e>
                        </m:acc>
                      </m:e>
                      <m:sub>
                        <m:r>
                          <a:rPr lang="en-US" sz="2400" b="0" i="1" smtClean="0">
                            <a:latin typeface="Cambria Math" panose="02040503050406030204" pitchFamily="18" charset="0"/>
                          </a:rPr>
                          <m:t>𝑗𝑜h𝑛</m:t>
                        </m:r>
                      </m:sub>
                    </m:sSub>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acc>
                          <m:accPr>
                            <m:chr m:val="̂"/>
                            <m:ctrlPr>
                              <a:rPr lang="en-US" sz="2400" b="0" i="1" smtClean="0">
                                <a:latin typeface="Cambria Math" panose="02040503050406030204" pitchFamily="18" charset="0"/>
                              </a:rPr>
                            </m:ctrlPr>
                          </m:accPr>
                          <m:e>
                            <m:r>
                              <a:rPr lang="en-US" sz="2400" b="0" i="1" smtClean="0">
                                <a:latin typeface="Cambria Math" panose="02040503050406030204" pitchFamily="18" charset="0"/>
                              </a:rPr>
                              <m:t>𝑦</m:t>
                            </m:r>
                          </m:e>
                        </m:acc>
                      </m:e>
                      <m:sub>
                        <m:r>
                          <a:rPr lang="en-US" sz="2400" b="0" i="1" smtClean="0">
                            <a:latin typeface="Cambria Math" panose="02040503050406030204" pitchFamily="18" charset="0"/>
                          </a:rPr>
                          <m:t>𝑗𝑎𝑛𝑒</m:t>
                        </m:r>
                      </m:sub>
                    </m:sSub>
                  </m:oMath>
                </a14:m>
                <a:r>
                  <a:rPr lang="en-US" sz="2400" dirty="0"/>
                  <a:t> </a:t>
                </a:r>
              </a:p>
            </p:txBody>
          </p:sp>
        </mc:Choice>
        <mc:Fallback>
          <p:sp>
            <p:nvSpPr>
              <p:cNvPr id="4099" name="TextBox 4098">
                <a:extLst>
                  <a:ext uri="{FF2B5EF4-FFF2-40B4-BE49-F238E27FC236}">
                    <a16:creationId xmlns:a16="http://schemas.microsoft.com/office/drawing/2014/main" id="{2A306D0C-057C-1240-BEB5-A152AB47BC9A}"/>
                  </a:ext>
                </a:extLst>
              </p:cNvPr>
              <p:cNvSpPr txBox="1">
                <a:spLocks noRot="1" noChangeAspect="1" noMove="1" noResize="1" noEditPoints="1" noAdjustHandles="1" noChangeArrowheads="1" noChangeShapeType="1" noTextEdit="1"/>
              </p:cNvSpPr>
              <p:nvPr/>
            </p:nvSpPr>
            <p:spPr>
              <a:xfrm>
                <a:off x="6801636" y="2655447"/>
                <a:ext cx="1798826" cy="399084"/>
              </a:xfrm>
              <a:prstGeom prst="rect">
                <a:avLst/>
              </a:prstGeom>
              <a:blipFill>
                <a:blip r:embed="rId5"/>
                <a:stretch>
                  <a:fillRect l="-5594" t="-15625" b="-28125"/>
                </a:stretch>
              </a:blipFill>
            </p:spPr>
            <p:txBody>
              <a:bodyPr/>
              <a:lstStyle/>
              <a:p>
                <a:r>
                  <a:rPr lang="en-US">
                    <a:noFill/>
                  </a:rPr>
                  <a:t> </a:t>
                </a:r>
              </a:p>
            </p:txBody>
          </p:sp>
        </mc:Fallback>
      </mc:AlternateContent>
      <p:sp>
        <p:nvSpPr>
          <p:cNvPr id="25" name="TextBox 24">
            <a:extLst>
              <a:ext uri="{FF2B5EF4-FFF2-40B4-BE49-F238E27FC236}">
                <a16:creationId xmlns:a16="http://schemas.microsoft.com/office/drawing/2014/main" id="{7D5F30CF-81EA-9744-BC67-03B8EF4584FB}"/>
              </a:ext>
            </a:extLst>
          </p:cNvPr>
          <p:cNvSpPr txBox="1">
            <a:spLocks noChangeArrowheads="1"/>
          </p:cNvSpPr>
          <p:nvPr/>
        </p:nvSpPr>
        <p:spPr bwMode="auto">
          <a:xfrm>
            <a:off x="2091866" y="1617236"/>
            <a:ext cx="14242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solidFill>
                  <a:schemeClr val="tx1">
                    <a:lumMod val="50000"/>
                    <a:lumOff val="50000"/>
                  </a:schemeClr>
                </a:solidFill>
                <a:latin typeface="Avenir Next" panose="020B0503020202020204" pitchFamily="34" charset="0"/>
              </a:rPr>
              <a:t>Attributions</a:t>
            </a:r>
          </a:p>
        </p:txBody>
      </p:sp>
      <p:sp>
        <p:nvSpPr>
          <p:cNvPr id="5" name="TextBox 4">
            <a:extLst>
              <a:ext uri="{FF2B5EF4-FFF2-40B4-BE49-F238E27FC236}">
                <a16:creationId xmlns:a16="http://schemas.microsoft.com/office/drawing/2014/main" id="{F0954D1A-B14A-624F-9B2D-5A6F9FE9B06A}"/>
              </a:ext>
            </a:extLst>
          </p:cNvPr>
          <p:cNvSpPr txBox="1"/>
          <p:nvPr/>
        </p:nvSpPr>
        <p:spPr>
          <a:xfrm>
            <a:off x="2252525" y="2484233"/>
            <a:ext cx="399468" cy="307777"/>
          </a:xfrm>
          <a:prstGeom prst="rect">
            <a:avLst/>
          </a:prstGeom>
          <a:noFill/>
        </p:spPr>
        <p:txBody>
          <a:bodyPr wrap="none" rtlCol="0">
            <a:spAutoFit/>
          </a:bodyPr>
          <a:lstStyle/>
          <a:p>
            <a:pPr algn="r"/>
            <a:r>
              <a:rPr lang="en-US" sz="1400" dirty="0">
                <a:latin typeface="Andale Mono" panose="020B0509000000000004" pitchFamily="49" charset="0"/>
              </a:rPr>
              <a:t>+4</a:t>
            </a:r>
          </a:p>
        </p:txBody>
      </p:sp>
      <p:sp>
        <p:nvSpPr>
          <p:cNvPr id="6" name="TextBox 5">
            <a:extLst>
              <a:ext uri="{FF2B5EF4-FFF2-40B4-BE49-F238E27FC236}">
                <a16:creationId xmlns:a16="http://schemas.microsoft.com/office/drawing/2014/main" id="{9ECC2AAC-BB65-5149-A12B-191B6501F607}"/>
              </a:ext>
            </a:extLst>
          </p:cNvPr>
          <p:cNvSpPr txBox="1"/>
          <p:nvPr/>
        </p:nvSpPr>
        <p:spPr>
          <a:xfrm>
            <a:off x="2249911" y="2705674"/>
            <a:ext cx="399468" cy="307777"/>
          </a:xfrm>
          <a:prstGeom prst="rect">
            <a:avLst/>
          </a:prstGeom>
          <a:noFill/>
        </p:spPr>
        <p:txBody>
          <a:bodyPr wrap="none" rtlCol="0">
            <a:spAutoFit/>
          </a:bodyPr>
          <a:lstStyle/>
          <a:p>
            <a:pPr algn="r"/>
            <a:r>
              <a:rPr lang="en-US" sz="1400" dirty="0">
                <a:latin typeface="Andale Mono" panose="020B0509000000000004" pitchFamily="49" charset="0"/>
              </a:rPr>
              <a:t>+7</a:t>
            </a:r>
          </a:p>
        </p:txBody>
      </p:sp>
      <p:sp>
        <p:nvSpPr>
          <p:cNvPr id="7" name="TextBox 6">
            <a:extLst>
              <a:ext uri="{FF2B5EF4-FFF2-40B4-BE49-F238E27FC236}">
                <a16:creationId xmlns:a16="http://schemas.microsoft.com/office/drawing/2014/main" id="{33B34A43-BE2A-BF4F-84CF-75B06D8918F0}"/>
              </a:ext>
            </a:extLst>
          </p:cNvPr>
          <p:cNvSpPr txBox="1"/>
          <p:nvPr/>
        </p:nvSpPr>
        <p:spPr>
          <a:xfrm>
            <a:off x="2308111" y="2903110"/>
            <a:ext cx="292131" cy="738664"/>
          </a:xfrm>
          <a:prstGeom prst="rect">
            <a:avLst/>
          </a:prstGeom>
          <a:noFill/>
        </p:spPr>
        <p:txBody>
          <a:bodyPr wrap="none" rtlCol="0">
            <a:spAutoFit/>
          </a:bodyPr>
          <a:lstStyle/>
          <a:p>
            <a:pPr algn="r"/>
            <a:r>
              <a:rPr lang="en-US" sz="1400" dirty="0">
                <a:latin typeface="Andale Mono" panose="020B0509000000000004" pitchFamily="49" charset="0"/>
              </a:rPr>
              <a:t>.</a:t>
            </a:r>
          </a:p>
          <a:p>
            <a:pPr algn="r"/>
            <a:r>
              <a:rPr lang="en-US" sz="1400" dirty="0">
                <a:latin typeface="Andale Mono" panose="020B0509000000000004" pitchFamily="49" charset="0"/>
              </a:rPr>
              <a:t>.</a:t>
            </a:r>
          </a:p>
          <a:p>
            <a:pPr algn="r"/>
            <a:r>
              <a:rPr lang="en-US" sz="1400" dirty="0">
                <a:latin typeface="Andale Mono" panose="020B0509000000000004" pitchFamily="49" charset="0"/>
              </a:rPr>
              <a:t>.</a:t>
            </a:r>
          </a:p>
        </p:txBody>
      </p:sp>
      <p:cxnSp>
        <p:nvCxnSpPr>
          <p:cNvPr id="17" name="Straight Connector 16">
            <a:extLst>
              <a:ext uri="{FF2B5EF4-FFF2-40B4-BE49-F238E27FC236}">
                <a16:creationId xmlns:a16="http://schemas.microsoft.com/office/drawing/2014/main" id="{555E3ABF-C7C1-F146-B2AB-6BFB8673E777}"/>
              </a:ext>
            </a:extLst>
          </p:cNvPr>
          <p:cNvCxnSpPr>
            <a:cxnSpLocks/>
          </p:cNvCxnSpPr>
          <p:nvPr/>
        </p:nvCxnSpPr>
        <p:spPr>
          <a:xfrm>
            <a:off x="1751537" y="1907572"/>
            <a:ext cx="686863" cy="448328"/>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BE97AD6-5DEC-C04E-A4BA-192A8AF43835}"/>
              </a:ext>
            </a:extLst>
          </p:cNvPr>
          <p:cNvSpPr txBox="1"/>
          <p:nvPr/>
        </p:nvSpPr>
        <p:spPr>
          <a:xfrm>
            <a:off x="7439016" y="3091757"/>
            <a:ext cx="598241" cy="369332"/>
          </a:xfrm>
          <a:prstGeom prst="rect">
            <a:avLst/>
          </a:prstGeom>
          <a:noFill/>
        </p:spPr>
        <p:txBody>
          <a:bodyPr wrap="none" rtlCol="0">
            <a:spAutoFit/>
          </a:bodyPr>
          <a:lstStyle/>
          <a:p>
            <a:r>
              <a:rPr lang="en-US" dirty="0">
                <a:latin typeface="Andale Mono" panose="020B0509000000000004" pitchFamily="49" charset="0"/>
              </a:rPr>
              <a:t>17%</a:t>
            </a:r>
          </a:p>
        </p:txBody>
      </p:sp>
      <p:pic>
        <p:nvPicPr>
          <p:cNvPr id="18" name="Picture 17">
            <a:extLst>
              <a:ext uri="{FF2B5EF4-FFF2-40B4-BE49-F238E27FC236}">
                <a16:creationId xmlns:a16="http://schemas.microsoft.com/office/drawing/2014/main" id="{E783D612-331E-6143-A885-F8C407390E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268" y="319987"/>
            <a:ext cx="538610" cy="71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9">
            <a:extLst>
              <a:ext uri="{FF2B5EF4-FFF2-40B4-BE49-F238E27FC236}">
                <a16:creationId xmlns:a16="http://schemas.microsoft.com/office/drawing/2014/main" id="{0A0B8A88-C79D-D744-8A53-DE0B753B2A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09787" y="1122699"/>
            <a:ext cx="537157" cy="68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0" name="Straight Connector 19">
            <a:extLst>
              <a:ext uri="{FF2B5EF4-FFF2-40B4-BE49-F238E27FC236}">
                <a16:creationId xmlns:a16="http://schemas.microsoft.com/office/drawing/2014/main" id="{62179001-901B-834B-B0AA-F70ACD613144}"/>
              </a:ext>
            </a:extLst>
          </p:cNvPr>
          <p:cNvCxnSpPr>
            <a:cxnSpLocks/>
          </p:cNvCxnSpPr>
          <p:nvPr/>
        </p:nvCxnSpPr>
        <p:spPr>
          <a:xfrm flipV="1">
            <a:off x="640124" y="538931"/>
            <a:ext cx="1139325" cy="1040629"/>
          </a:xfrm>
          <a:prstGeom prst="line">
            <a:avLst/>
          </a:prstGeom>
          <a:ln w="1905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sp>
        <p:nvSpPr>
          <p:cNvPr id="2" name="Right Triangle 1">
            <a:extLst>
              <a:ext uri="{FF2B5EF4-FFF2-40B4-BE49-F238E27FC236}">
                <a16:creationId xmlns:a16="http://schemas.microsoft.com/office/drawing/2014/main" id="{34183461-288B-6D49-A8D4-D9F7F3672D6A}"/>
              </a:ext>
            </a:extLst>
          </p:cNvPr>
          <p:cNvSpPr/>
          <p:nvPr/>
        </p:nvSpPr>
        <p:spPr>
          <a:xfrm rot="16200000">
            <a:off x="7163296" y="3167532"/>
            <a:ext cx="227501" cy="227501"/>
          </a:xfrm>
          <a:prstGeom prst="rtTriangle">
            <a:avLst/>
          </a:prstGeom>
          <a:solidFill>
            <a:srgbClr val="FF7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4139305F-9D5E-5741-95BD-33BFC6A0A8C4}"/>
              </a:ext>
            </a:extLst>
          </p:cNvPr>
          <p:cNvSpPr txBox="1"/>
          <p:nvPr/>
        </p:nvSpPr>
        <p:spPr>
          <a:xfrm>
            <a:off x="2941254" y="5128877"/>
            <a:ext cx="6438146" cy="830997"/>
          </a:xfrm>
          <a:prstGeom prst="rect">
            <a:avLst/>
          </a:prstGeom>
          <a:noFill/>
        </p:spPr>
        <p:txBody>
          <a:bodyPr wrap="square" rtlCol="0">
            <a:spAutoFit/>
          </a:bodyPr>
          <a:lstStyle/>
          <a:p>
            <a:pPr algn="ctr"/>
            <a:r>
              <a:rPr lang="en-US" sz="2400" b="1" dirty="0">
                <a:latin typeface="Avenir Next" panose="020B0503020202020204" pitchFamily="34" charset="0"/>
              </a:rPr>
              <a:t>Feature attribution explanation:</a:t>
            </a:r>
          </a:p>
          <a:p>
            <a:pPr algn="ctr"/>
            <a:r>
              <a:rPr lang="en-US" sz="2400" dirty="0">
                <a:latin typeface="Avenir Next" panose="020B0503020202020204" pitchFamily="34" charset="0"/>
              </a:rPr>
              <a:t>Summary of many counterfactuals. </a:t>
            </a:r>
          </a:p>
        </p:txBody>
      </p:sp>
      <p:pic>
        <p:nvPicPr>
          <p:cNvPr id="23" name="Picture 22">
            <a:extLst>
              <a:ext uri="{FF2B5EF4-FFF2-40B4-BE49-F238E27FC236}">
                <a16:creationId xmlns:a16="http://schemas.microsoft.com/office/drawing/2014/main" id="{0BBA7CE9-66D8-0249-A39B-616089B0FB8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43315" y="774700"/>
            <a:ext cx="2375598" cy="15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a:extLst>
              <a:ext uri="{FF2B5EF4-FFF2-40B4-BE49-F238E27FC236}">
                <a16:creationId xmlns:a16="http://schemas.microsoft.com/office/drawing/2014/main" id="{DE74EA0D-869A-9549-A7A1-37CB5E302076}"/>
              </a:ext>
            </a:extLst>
          </p:cNvPr>
          <p:cNvSpPr txBox="1">
            <a:spLocks noChangeArrowheads="1"/>
          </p:cNvSpPr>
          <p:nvPr/>
        </p:nvSpPr>
        <p:spPr bwMode="auto">
          <a:xfrm>
            <a:off x="9157783" y="2413772"/>
            <a:ext cx="2598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2400" dirty="0"/>
              <a:t>Nobel Prize in 2012</a:t>
            </a:r>
          </a:p>
        </p:txBody>
      </p:sp>
      <p:sp>
        <p:nvSpPr>
          <p:cNvPr id="26" name="TextBox 25">
            <a:extLst>
              <a:ext uri="{FF2B5EF4-FFF2-40B4-BE49-F238E27FC236}">
                <a16:creationId xmlns:a16="http://schemas.microsoft.com/office/drawing/2014/main" id="{ED2D34F4-DDAB-0543-86DC-52E1DEF930EB}"/>
              </a:ext>
            </a:extLst>
          </p:cNvPr>
          <p:cNvSpPr txBox="1">
            <a:spLocks noChangeArrowheads="1"/>
          </p:cNvSpPr>
          <p:nvPr/>
        </p:nvSpPr>
        <p:spPr bwMode="auto">
          <a:xfrm>
            <a:off x="9499511" y="213447"/>
            <a:ext cx="18862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sz="2400" dirty="0"/>
              <a:t>Lloyd Shapley</a:t>
            </a:r>
          </a:p>
        </p:txBody>
      </p:sp>
    </p:spTree>
    <p:custDataLst>
      <p:tags r:id="rId1"/>
    </p:custDataLst>
    <p:extLst>
      <p:ext uri="{BB962C8B-B14F-4D97-AF65-F5344CB8AC3E}">
        <p14:creationId xmlns:p14="http://schemas.microsoft.com/office/powerpoint/2010/main" val="2991589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9FDBA95-00CF-E748-94E8-A2788EAD9FF1}"/>
              </a:ext>
            </a:extLst>
          </p:cNvPr>
          <p:cNvSpPr/>
          <p:nvPr/>
        </p:nvSpPr>
        <p:spPr>
          <a:xfrm>
            <a:off x="3796983" y="2687503"/>
            <a:ext cx="2779625" cy="11554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000" dirty="0">
                <a:latin typeface="Andale Mono" panose="020B0509000000000004" pitchFamily="49" charset="0"/>
              </a:rPr>
              <a:t>∑</a:t>
            </a:r>
          </a:p>
        </p:txBody>
      </p:sp>
      <p:cxnSp>
        <p:nvCxnSpPr>
          <p:cNvPr id="30" name="Straight Connector 29">
            <a:extLst>
              <a:ext uri="{FF2B5EF4-FFF2-40B4-BE49-F238E27FC236}">
                <a16:creationId xmlns:a16="http://schemas.microsoft.com/office/drawing/2014/main" id="{76ABD531-F74E-7E41-AF86-AD7B1D64BBF8}"/>
              </a:ext>
            </a:extLst>
          </p:cNvPr>
          <p:cNvCxnSpPr>
            <a:cxnSpLocks/>
          </p:cNvCxnSpPr>
          <p:nvPr/>
        </p:nvCxnSpPr>
        <p:spPr>
          <a:xfrm>
            <a:off x="3064608" y="3272443"/>
            <a:ext cx="74378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61988196-3620-234E-969E-3A2ED14068E4}"/>
              </a:ext>
            </a:extLst>
          </p:cNvPr>
          <p:cNvCxnSpPr>
            <a:cxnSpLocks/>
          </p:cNvCxnSpPr>
          <p:nvPr/>
        </p:nvCxnSpPr>
        <p:spPr>
          <a:xfrm>
            <a:off x="6588020" y="3272442"/>
            <a:ext cx="464647" cy="0"/>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D32CE2C4-0A08-2446-B646-C03D3293D725}"/>
              </a:ext>
            </a:extLst>
          </p:cNvPr>
          <p:cNvSpPr txBox="1">
            <a:spLocks noChangeArrowheads="1"/>
          </p:cNvSpPr>
          <p:nvPr/>
        </p:nvSpPr>
        <p:spPr bwMode="auto">
          <a:xfrm>
            <a:off x="6325688" y="2129214"/>
            <a:ext cx="24134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solidFill>
                  <a:schemeClr val="tx1">
                    <a:lumMod val="50000"/>
                    <a:lumOff val="50000"/>
                  </a:schemeClr>
                </a:solidFill>
                <a:latin typeface="Avenir Next" panose="020B0503020202020204" pitchFamily="34" charset="0"/>
              </a:rPr>
              <a:t>Change in prediction</a:t>
            </a:r>
          </a:p>
        </p:txBody>
      </p:sp>
      <p:graphicFrame>
        <p:nvGraphicFramePr>
          <p:cNvPr id="59" name="Table 59">
            <a:extLst>
              <a:ext uri="{FF2B5EF4-FFF2-40B4-BE49-F238E27FC236}">
                <a16:creationId xmlns:a16="http://schemas.microsoft.com/office/drawing/2014/main" id="{33D42AB7-262C-9141-BF60-F7865C85653D}"/>
              </a:ext>
            </a:extLst>
          </p:cNvPr>
          <p:cNvGraphicFramePr>
            <a:graphicFrameLocks noGrp="1"/>
          </p:cNvGraphicFramePr>
          <p:nvPr/>
        </p:nvGraphicFramePr>
        <p:xfrm>
          <a:off x="2686642" y="2518292"/>
          <a:ext cx="234681" cy="141651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0000">
                        <a:alpha val="52000"/>
                      </a:srgbClr>
                    </a:solidFill>
                  </a:tcPr>
                </a:tc>
                <a:extLst>
                  <a:ext uri="{0D108BD9-81ED-4DB2-BD59-A6C34878D82A}">
                    <a16:rowId xmlns:a16="http://schemas.microsoft.com/office/drawing/2014/main" val="3490520522"/>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0000"/>
                    </a:solidFill>
                  </a:tcPr>
                </a:tc>
                <a:extLst>
                  <a:ext uri="{0D108BD9-81ED-4DB2-BD59-A6C34878D82A}">
                    <a16:rowId xmlns:a16="http://schemas.microsoft.com/office/drawing/2014/main" val="1913210168"/>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0000">
                        <a:alpha val="28000"/>
                      </a:srgbClr>
                    </a:solidFill>
                  </a:tcPr>
                </a:tc>
                <a:extLst>
                  <a:ext uri="{0D108BD9-81ED-4DB2-BD59-A6C34878D82A}">
                    <a16:rowId xmlns:a16="http://schemas.microsoft.com/office/drawing/2014/main" val="4128804913"/>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B050">
                        <a:alpha val="29000"/>
                      </a:srgbClr>
                    </a:solidFill>
                  </a:tcPr>
                </a:tc>
                <a:extLst>
                  <a:ext uri="{0D108BD9-81ED-4DB2-BD59-A6C34878D82A}">
                    <a16:rowId xmlns:a16="http://schemas.microsoft.com/office/drawing/2014/main" val="2842218913"/>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0000">
                        <a:alpha val="24000"/>
                      </a:srgbClr>
                    </a:solidFill>
                  </a:tcPr>
                </a:tc>
                <a:extLst>
                  <a:ext uri="{0D108BD9-81ED-4DB2-BD59-A6C34878D82A}">
                    <a16:rowId xmlns:a16="http://schemas.microsoft.com/office/drawing/2014/main" val="2179267474"/>
                  </a:ext>
                </a:extLst>
              </a:tr>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0000">
                        <a:alpha val="48000"/>
                      </a:srgbClr>
                    </a:solidFill>
                  </a:tcPr>
                </a:tc>
                <a:extLst>
                  <a:ext uri="{0D108BD9-81ED-4DB2-BD59-A6C34878D82A}">
                    <a16:rowId xmlns:a16="http://schemas.microsoft.com/office/drawing/2014/main" val="1768552536"/>
                  </a:ext>
                </a:extLst>
              </a:tr>
            </a:tbl>
          </a:graphicData>
        </a:graphic>
      </p:graphicFrame>
      <p:graphicFrame>
        <p:nvGraphicFramePr>
          <p:cNvPr id="60" name="Table 59">
            <a:extLst>
              <a:ext uri="{FF2B5EF4-FFF2-40B4-BE49-F238E27FC236}">
                <a16:creationId xmlns:a16="http://schemas.microsoft.com/office/drawing/2014/main" id="{5C42B423-2A16-044A-A4D7-9D4965B9941B}"/>
              </a:ext>
            </a:extLst>
          </p:cNvPr>
          <p:cNvGraphicFramePr>
            <a:graphicFrameLocks noGrp="1"/>
          </p:cNvGraphicFramePr>
          <p:nvPr/>
        </p:nvGraphicFramePr>
        <p:xfrm>
          <a:off x="7163295" y="3158948"/>
          <a:ext cx="234681" cy="236086"/>
        </p:xfrm>
        <a:graphic>
          <a:graphicData uri="http://schemas.openxmlformats.org/drawingml/2006/table">
            <a:tbl>
              <a:tblPr>
                <a:tableStyleId>{5C22544A-7EE6-4342-B048-85BDC9FD1C3A}</a:tableStyleId>
              </a:tblPr>
              <a:tblGrid>
                <a:gridCol w="234681">
                  <a:extLst>
                    <a:ext uri="{9D8B030D-6E8A-4147-A177-3AD203B41FA5}">
                      <a16:colId xmlns:a16="http://schemas.microsoft.com/office/drawing/2014/main" val="472969013"/>
                    </a:ext>
                  </a:extLst>
                </a:gridCol>
              </a:tblGrid>
              <a:tr h="236086">
                <a:tc>
                  <a:txBody>
                    <a:bodyPr/>
                    <a:lstStyle/>
                    <a:p>
                      <a:endParaRPr lang="en-US" sz="9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A00FF"/>
                    </a:solidFill>
                  </a:tcPr>
                </a:tc>
                <a:extLst>
                  <a:ext uri="{0D108BD9-81ED-4DB2-BD59-A6C34878D82A}">
                    <a16:rowId xmlns:a16="http://schemas.microsoft.com/office/drawing/2014/main" val="3490520522"/>
                  </a:ext>
                </a:extLst>
              </a:tr>
            </a:tbl>
          </a:graphicData>
        </a:graphic>
      </p:graphicFrame>
      <mc:AlternateContent xmlns:mc="http://schemas.openxmlformats.org/markup-compatibility/2006">
        <mc:Choice xmlns:a14="http://schemas.microsoft.com/office/drawing/2010/main" Requires="a14">
          <p:sp>
            <p:nvSpPr>
              <p:cNvPr id="4098" name="TextBox 4097">
                <a:extLst>
                  <a:ext uri="{FF2B5EF4-FFF2-40B4-BE49-F238E27FC236}">
                    <a16:creationId xmlns:a16="http://schemas.microsoft.com/office/drawing/2014/main" id="{504CA230-426F-DA4F-B56C-58290D24706B}"/>
                  </a:ext>
                </a:extLst>
              </p:cNvPr>
              <p:cNvSpPr txBox="1"/>
              <p:nvPr/>
            </p:nvSpPr>
            <p:spPr>
              <a:xfrm>
                <a:off x="2699521" y="2087544"/>
                <a:ext cx="285527"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𝜙</m:t>
                      </m:r>
                    </m:oMath>
                  </m:oMathPara>
                </a14:m>
                <a:endParaRPr lang="en-US" sz="2400" dirty="0"/>
              </a:p>
            </p:txBody>
          </p:sp>
        </mc:Choice>
        <mc:Fallback>
          <p:sp>
            <p:nvSpPr>
              <p:cNvPr id="4098" name="TextBox 4097">
                <a:extLst>
                  <a:ext uri="{FF2B5EF4-FFF2-40B4-BE49-F238E27FC236}">
                    <a16:creationId xmlns:a16="http://schemas.microsoft.com/office/drawing/2014/main" id="{504CA230-426F-DA4F-B56C-58290D24706B}"/>
                  </a:ext>
                </a:extLst>
              </p:cNvPr>
              <p:cNvSpPr txBox="1">
                <a:spLocks noRot="1" noChangeAspect="1" noMove="1" noResize="1" noEditPoints="1" noAdjustHandles="1" noChangeArrowheads="1" noChangeShapeType="1" noTextEdit="1"/>
              </p:cNvSpPr>
              <p:nvPr/>
            </p:nvSpPr>
            <p:spPr>
              <a:xfrm>
                <a:off x="2699521" y="2087544"/>
                <a:ext cx="285527" cy="369332"/>
              </a:xfrm>
              <a:prstGeom prst="rect">
                <a:avLst/>
              </a:prstGeom>
              <a:blipFill>
                <a:blip r:embed="rId4"/>
                <a:stretch>
                  <a:fillRect l="-33333" r="-29167" b="-33333"/>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099" name="TextBox 4098">
                <a:extLst>
                  <a:ext uri="{FF2B5EF4-FFF2-40B4-BE49-F238E27FC236}">
                    <a16:creationId xmlns:a16="http://schemas.microsoft.com/office/drawing/2014/main" id="{2A306D0C-057C-1240-BEB5-A152AB47BC9A}"/>
                  </a:ext>
                </a:extLst>
              </p:cNvPr>
              <p:cNvSpPr txBox="1"/>
              <p:nvPr/>
            </p:nvSpPr>
            <p:spPr>
              <a:xfrm>
                <a:off x="6801636" y="2655447"/>
                <a:ext cx="1716239" cy="39908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b="0" i="1" smtClean="0">
                              <a:latin typeface="Cambria Math" panose="02040503050406030204" pitchFamily="18" charset="0"/>
                            </a:rPr>
                          </m:ctrlPr>
                        </m:sSubPr>
                        <m:e>
                          <m:acc>
                            <m:accPr>
                              <m:chr m:val="̂"/>
                              <m:ctrlPr>
                                <a:rPr lang="en-US" sz="2400" b="0" i="1" smtClean="0">
                                  <a:latin typeface="Cambria Math" panose="02040503050406030204" pitchFamily="18" charset="0"/>
                                </a:rPr>
                              </m:ctrlPr>
                            </m:accPr>
                            <m:e>
                              <m:r>
                                <a:rPr lang="en-US" sz="2400" b="0" i="1" smtClean="0">
                                  <a:latin typeface="Cambria Math" panose="02040503050406030204" pitchFamily="18" charset="0"/>
                                </a:rPr>
                                <m:t>𝑦</m:t>
                              </m:r>
                            </m:e>
                          </m:acc>
                        </m:e>
                        <m:sub>
                          <m:r>
                            <a:rPr lang="en-US" sz="2400" b="0" i="1" smtClean="0">
                              <a:latin typeface="Cambria Math" panose="02040503050406030204" pitchFamily="18" charset="0"/>
                            </a:rPr>
                            <m:t>𝑗𝑜h𝑛</m:t>
                          </m:r>
                        </m:sub>
                      </m:sSub>
                      <m:r>
                        <a:rPr lang="en-US" sz="2400" b="0" i="1" smtClean="0">
                          <a:latin typeface="Cambria Math" panose="02040503050406030204" pitchFamily="18" charset="0"/>
                        </a:rPr>
                        <m:t>−</m:t>
                      </m:r>
                      <m:r>
                        <a:rPr lang="en-US" sz="2400" b="0" i="1" smtClean="0">
                          <a:latin typeface="Cambria Math" panose="02040503050406030204" pitchFamily="18" charset="0"/>
                        </a:rPr>
                        <m:t>𝐸</m:t>
                      </m:r>
                      <m:r>
                        <a:rPr lang="en-US" sz="2400" b="0" i="1" smtClean="0">
                          <a:latin typeface="Cambria Math" panose="02040503050406030204" pitchFamily="18" charset="0"/>
                        </a:rPr>
                        <m:t>[</m:t>
                      </m:r>
                      <m:acc>
                        <m:accPr>
                          <m:chr m:val="̂"/>
                          <m:ctrlPr>
                            <a:rPr lang="en-US" sz="2400" b="0" i="1" smtClean="0">
                              <a:latin typeface="Cambria Math" panose="02040503050406030204" pitchFamily="18" charset="0"/>
                            </a:rPr>
                          </m:ctrlPr>
                        </m:accPr>
                        <m:e>
                          <m:r>
                            <a:rPr lang="en-US" sz="2400" b="0" i="1" smtClean="0">
                              <a:latin typeface="Cambria Math" panose="02040503050406030204" pitchFamily="18" charset="0"/>
                            </a:rPr>
                            <m:t>𝑦</m:t>
                          </m:r>
                        </m:e>
                      </m:acc>
                      <m:r>
                        <a:rPr lang="en-US" sz="2400" b="0" i="1" smtClean="0">
                          <a:latin typeface="Cambria Math" panose="02040503050406030204" pitchFamily="18" charset="0"/>
                        </a:rPr>
                        <m:t>]</m:t>
                      </m:r>
                    </m:oMath>
                  </m:oMathPara>
                </a14:m>
                <a:endParaRPr lang="en-US" sz="2400" dirty="0"/>
              </a:p>
            </p:txBody>
          </p:sp>
        </mc:Choice>
        <mc:Fallback>
          <p:sp>
            <p:nvSpPr>
              <p:cNvPr id="4099" name="TextBox 4098">
                <a:extLst>
                  <a:ext uri="{FF2B5EF4-FFF2-40B4-BE49-F238E27FC236}">
                    <a16:creationId xmlns:a16="http://schemas.microsoft.com/office/drawing/2014/main" id="{2A306D0C-057C-1240-BEB5-A152AB47BC9A}"/>
                  </a:ext>
                </a:extLst>
              </p:cNvPr>
              <p:cNvSpPr txBox="1">
                <a:spLocks noRot="1" noChangeAspect="1" noMove="1" noResize="1" noEditPoints="1" noAdjustHandles="1" noChangeArrowheads="1" noChangeShapeType="1" noTextEdit="1"/>
              </p:cNvSpPr>
              <p:nvPr/>
            </p:nvSpPr>
            <p:spPr>
              <a:xfrm>
                <a:off x="6801636" y="2655447"/>
                <a:ext cx="1716239" cy="399084"/>
              </a:xfrm>
              <a:prstGeom prst="rect">
                <a:avLst/>
              </a:prstGeom>
              <a:blipFill>
                <a:blip r:embed="rId5"/>
                <a:stretch>
                  <a:fillRect l="-3676" t="-15625" r="-5882" b="-28125"/>
                </a:stretch>
              </a:blipFill>
            </p:spPr>
            <p:txBody>
              <a:bodyPr/>
              <a:lstStyle/>
              <a:p>
                <a:r>
                  <a:rPr lang="en-US">
                    <a:noFill/>
                  </a:rPr>
                  <a:t> </a:t>
                </a:r>
              </a:p>
            </p:txBody>
          </p:sp>
        </mc:Fallback>
      </mc:AlternateContent>
      <p:sp>
        <p:nvSpPr>
          <p:cNvPr id="25" name="TextBox 24">
            <a:extLst>
              <a:ext uri="{FF2B5EF4-FFF2-40B4-BE49-F238E27FC236}">
                <a16:creationId xmlns:a16="http://schemas.microsoft.com/office/drawing/2014/main" id="{7D5F30CF-81EA-9744-BC67-03B8EF4584FB}"/>
              </a:ext>
            </a:extLst>
          </p:cNvPr>
          <p:cNvSpPr txBox="1">
            <a:spLocks noChangeArrowheads="1"/>
          </p:cNvSpPr>
          <p:nvPr/>
        </p:nvSpPr>
        <p:spPr bwMode="auto">
          <a:xfrm>
            <a:off x="2091866" y="1617236"/>
            <a:ext cx="14242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en-US" altLang="en-US" dirty="0">
                <a:solidFill>
                  <a:schemeClr val="tx1">
                    <a:lumMod val="50000"/>
                    <a:lumOff val="50000"/>
                  </a:schemeClr>
                </a:solidFill>
                <a:latin typeface="Avenir Next" panose="020B0503020202020204" pitchFamily="34" charset="0"/>
              </a:rPr>
              <a:t>Attributions</a:t>
            </a:r>
          </a:p>
        </p:txBody>
      </p:sp>
      <p:sp>
        <p:nvSpPr>
          <p:cNvPr id="5" name="TextBox 4">
            <a:extLst>
              <a:ext uri="{FF2B5EF4-FFF2-40B4-BE49-F238E27FC236}">
                <a16:creationId xmlns:a16="http://schemas.microsoft.com/office/drawing/2014/main" id="{F0954D1A-B14A-624F-9B2D-5A6F9FE9B06A}"/>
              </a:ext>
            </a:extLst>
          </p:cNvPr>
          <p:cNvSpPr txBox="1"/>
          <p:nvPr/>
        </p:nvSpPr>
        <p:spPr>
          <a:xfrm>
            <a:off x="2252525" y="2484233"/>
            <a:ext cx="399468" cy="307777"/>
          </a:xfrm>
          <a:prstGeom prst="rect">
            <a:avLst/>
          </a:prstGeom>
          <a:noFill/>
        </p:spPr>
        <p:txBody>
          <a:bodyPr wrap="none" rtlCol="0">
            <a:spAutoFit/>
          </a:bodyPr>
          <a:lstStyle/>
          <a:p>
            <a:pPr algn="r"/>
            <a:r>
              <a:rPr lang="en-US" sz="1400" dirty="0">
                <a:latin typeface="Andale Mono" panose="020B0509000000000004" pitchFamily="49" charset="0"/>
              </a:rPr>
              <a:t>-4</a:t>
            </a:r>
          </a:p>
        </p:txBody>
      </p:sp>
      <p:sp>
        <p:nvSpPr>
          <p:cNvPr id="6" name="TextBox 5">
            <a:extLst>
              <a:ext uri="{FF2B5EF4-FFF2-40B4-BE49-F238E27FC236}">
                <a16:creationId xmlns:a16="http://schemas.microsoft.com/office/drawing/2014/main" id="{9ECC2AAC-BB65-5149-A12B-191B6501F607}"/>
              </a:ext>
            </a:extLst>
          </p:cNvPr>
          <p:cNvSpPr txBox="1"/>
          <p:nvPr/>
        </p:nvSpPr>
        <p:spPr>
          <a:xfrm>
            <a:off x="2249911" y="2705674"/>
            <a:ext cx="399468" cy="307777"/>
          </a:xfrm>
          <a:prstGeom prst="rect">
            <a:avLst/>
          </a:prstGeom>
          <a:noFill/>
        </p:spPr>
        <p:txBody>
          <a:bodyPr wrap="none" rtlCol="0">
            <a:spAutoFit/>
          </a:bodyPr>
          <a:lstStyle/>
          <a:p>
            <a:pPr algn="r"/>
            <a:r>
              <a:rPr lang="en-US" sz="1400" dirty="0">
                <a:latin typeface="Andale Mono" panose="020B0509000000000004" pitchFamily="49" charset="0"/>
              </a:rPr>
              <a:t>-6</a:t>
            </a:r>
          </a:p>
        </p:txBody>
      </p:sp>
      <p:sp>
        <p:nvSpPr>
          <p:cNvPr id="7" name="TextBox 6">
            <a:extLst>
              <a:ext uri="{FF2B5EF4-FFF2-40B4-BE49-F238E27FC236}">
                <a16:creationId xmlns:a16="http://schemas.microsoft.com/office/drawing/2014/main" id="{33B34A43-BE2A-BF4F-84CF-75B06D8918F0}"/>
              </a:ext>
            </a:extLst>
          </p:cNvPr>
          <p:cNvSpPr txBox="1"/>
          <p:nvPr/>
        </p:nvSpPr>
        <p:spPr>
          <a:xfrm>
            <a:off x="2308111" y="2903110"/>
            <a:ext cx="292131" cy="738664"/>
          </a:xfrm>
          <a:prstGeom prst="rect">
            <a:avLst/>
          </a:prstGeom>
          <a:noFill/>
        </p:spPr>
        <p:txBody>
          <a:bodyPr wrap="none" rtlCol="0">
            <a:spAutoFit/>
          </a:bodyPr>
          <a:lstStyle/>
          <a:p>
            <a:pPr algn="r"/>
            <a:r>
              <a:rPr lang="en-US" sz="1400" dirty="0">
                <a:latin typeface="Andale Mono" panose="020B0509000000000004" pitchFamily="49" charset="0"/>
              </a:rPr>
              <a:t>.</a:t>
            </a:r>
          </a:p>
          <a:p>
            <a:pPr algn="r"/>
            <a:r>
              <a:rPr lang="en-US" sz="1400" dirty="0">
                <a:latin typeface="Andale Mono" panose="020B0509000000000004" pitchFamily="49" charset="0"/>
              </a:rPr>
              <a:t>.</a:t>
            </a:r>
          </a:p>
          <a:p>
            <a:pPr algn="r"/>
            <a:r>
              <a:rPr lang="en-US" sz="1400" dirty="0">
                <a:latin typeface="Andale Mono" panose="020B0509000000000004" pitchFamily="49" charset="0"/>
              </a:rPr>
              <a:t>.</a:t>
            </a:r>
          </a:p>
        </p:txBody>
      </p:sp>
      <p:cxnSp>
        <p:nvCxnSpPr>
          <p:cNvPr id="17" name="Straight Connector 16">
            <a:extLst>
              <a:ext uri="{FF2B5EF4-FFF2-40B4-BE49-F238E27FC236}">
                <a16:creationId xmlns:a16="http://schemas.microsoft.com/office/drawing/2014/main" id="{555E3ABF-C7C1-F146-B2AB-6BFB8673E777}"/>
              </a:ext>
            </a:extLst>
          </p:cNvPr>
          <p:cNvCxnSpPr>
            <a:cxnSpLocks/>
          </p:cNvCxnSpPr>
          <p:nvPr/>
        </p:nvCxnSpPr>
        <p:spPr>
          <a:xfrm>
            <a:off x="1751537" y="1907572"/>
            <a:ext cx="686863" cy="448328"/>
          </a:xfrm>
          <a:prstGeom prst="line">
            <a:avLst/>
          </a:prstGeom>
          <a:ln w="50800">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3BE97AD6-5DEC-C04E-A4BA-192A8AF43835}"/>
              </a:ext>
            </a:extLst>
          </p:cNvPr>
          <p:cNvSpPr txBox="1"/>
          <p:nvPr/>
        </p:nvSpPr>
        <p:spPr>
          <a:xfrm>
            <a:off x="7439016" y="3091757"/>
            <a:ext cx="598241" cy="369332"/>
          </a:xfrm>
          <a:prstGeom prst="rect">
            <a:avLst/>
          </a:prstGeom>
          <a:noFill/>
        </p:spPr>
        <p:txBody>
          <a:bodyPr wrap="none" rtlCol="0">
            <a:spAutoFit/>
          </a:bodyPr>
          <a:lstStyle/>
          <a:p>
            <a:r>
              <a:rPr lang="en-US" dirty="0">
                <a:latin typeface="Andale Mono" panose="020B0509000000000004" pitchFamily="49" charset="0"/>
              </a:rPr>
              <a:t>10%</a:t>
            </a:r>
          </a:p>
        </p:txBody>
      </p:sp>
      <p:pic>
        <p:nvPicPr>
          <p:cNvPr id="18" name="Picture 17">
            <a:extLst>
              <a:ext uri="{FF2B5EF4-FFF2-40B4-BE49-F238E27FC236}">
                <a16:creationId xmlns:a16="http://schemas.microsoft.com/office/drawing/2014/main" id="{E783D612-331E-6143-A885-F8C407390E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2268" y="319987"/>
            <a:ext cx="538610" cy="71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0" name="Straight Connector 19">
            <a:extLst>
              <a:ext uri="{FF2B5EF4-FFF2-40B4-BE49-F238E27FC236}">
                <a16:creationId xmlns:a16="http://schemas.microsoft.com/office/drawing/2014/main" id="{62179001-901B-834B-B0AA-F70ACD613144}"/>
              </a:ext>
            </a:extLst>
          </p:cNvPr>
          <p:cNvCxnSpPr>
            <a:cxnSpLocks/>
          </p:cNvCxnSpPr>
          <p:nvPr/>
        </p:nvCxnSpPr>
        <p:spPr>
          <a:xfrm flipV="1">
            <a:off x="640124" y="538931"/>
            <a:ext cx="1139325" cy="1040629"/>
          </a:xfrm>
          <a:prstGeom prst="line">
            <a:avLst/>
          </a:prstGeom>
          <a:ln w="19050">
            <a:solidFill>
              <a:schemeClr val="tx1"/>
            </a:solidFill>
            <a:tailEnd type="none" w="lg" len="med"/>
          </a:ln>
        </p:spPr>
        <p:style>
          <a:lnRef idx="1">
            <a:schemeClr val="accent1"/>
          </a:lnRef>
          <a:fillRef idx="0">
            <a:schemeClr val="accent1"/>
          </a:fillRef>
          <a:effectRef idx="0">
            <a:schemeClr val="accent1"/>
          </a:effectRef>
          <a:fontRef idx="minor">
            <a:schemeClr val="tx1"/>
          </a:fontRef>
        </p:style>
      </p:cxnSp>
      <p:sp>
        <p:nvSpPr>
          <p:cNvPr id="2" name="Right Triangle 1">
            <a:extLst>
              <a:ext uri="{FF2B5EF4-FFF2-40B4-BE49-F238E27FC236}">
                <a16:creationId xmlns:a16="http://schemas.microsoft.com/office/drawing/2014/main" id="{34183461-288B-6D49-A8D4-D9F7F3672D6A}"/>
              </a:ext>
            </a:extLst>
          </p:cNvPr>
          <p:cNvSpPr/>
          <p:nvPr/>
        </p:nvSpPr>
        <p:spPr>
          <a:xfrm rot="16200000">
            <a:off x="7163296" y="3167532"/>
            <a:ext cx="227501" cy="227501"/>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4139305F-9D5E-5741-95BD-33BFC6A0A8C4}"/>
              </a:ext>
            </a:extLst>
          </p:cNvPr>
          <p:cNvSpPr txBox="1"/>
          <p:nvPr/>
        </p:nvSpPr>
        <p:spPr>
          <a:xfrm>
            <a:off x="2941254" y="5128877"/>
            <a:ext cx="6438146" cy="830997"/>
          </a:xfrm>
          <a:prstGeom prst="rect">
            <a:avLst/>
          </a:prstGeom>
          <a:noFill/>
        </p:spPr>
        <p:txBody>
          <a:bodyPr wrap="square" rtlCol="0">
            <a:spAutoFit/>
          </a:bodyPr>
          <a:lstStyle/>
          <a:p>
            <a:pPr algn="ctr"/>
            <a:r>
              <a:rPr lang="en-US" sz="2400" b="1" dirty="0">
                <a:latin typeface="Avenir Next" panose="020B0503020202020204" pitchFamily="34" charset="0"/>
              </a:rPr>
              <a:t>Feature attribution explanation:</a:t>
            </a:r>
          </a:p>
          <a:p>
            <a:pPr algn="ctr"/>
            <a:r>
              <a:rPr lang="en-US" sz="2400" dirty="0">
                <a:latin typeface="Avenir Next" panose="020B0503020202020204" pitchFamily="34" charset="0"/>
              </a:rPr>
              <a:t>Summary of many counterfactuals. </a:t>
            </a:r>
          </a:p>
        </p:txBody>
      </p:sp>
      <p:pic>
        <p:nvPicPr>
          <p:cNvPr id="3" name="Graphic 2" descr="Users with solid fill">
            <a:extLst>
              <a:ext uri="{FF2B5EF4-FFF2-40B4-BE49-F238E27FC236}">
                <a16:creationId xmlns:a16="http://schemas.microsoft.com/office/drawing/2014/main" id="{D6D5B892-D288-FF41-B848-2952E6E0EF4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15785" y="1042901"/>
            <a:ext cx="914400" cy="914400"/>
          </a:xfrm>
          <a:prstGeom prst="rect">
            <a:avLst/>
          </a:prstGeom>
        </p:spPr>
      </p:pic>
    </p:spTree>
    <p:custDataLst>
      <p:tags r:id="rId1"/>
    </p:custDataLst>
    <p:extLst>
      <p:ext uri="{BB962C8B-B14F-4D97-AF65-F5344CB8AC3E}">
        <p14:creationId xmlns:p14="http://schemas.microsoft.com/office/powerpoint/2010/main" val="3405309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3.3|0.3|1.4"/>
</p:tagLst>
</file>

<file path=ppt/tags/tag10.xml><?xml version="1.0" encoding="utf-8"?>
<p:tagLst xmlns:a="http://schemas.openxmlformats.org/drawingml/2006/main" xmlns:r="http://schemas.openxmlformats.org/officeDocument/2006/relationships" xmlns:p="http://schemas.openxmlformats.org/presentationml/2006/main">
  <p:tag name="TIMING" val="|3.3|0.3|1.4"/>
</p:tagLst>
</file>

<file path=ppt/tags/tag11.xml><?xml version="1.0" encoding="utf-8"?>
<p:tagLst xmlns:a="http://schemas.openxmlformats.org/drawingml/2006/main" xmlns:r="http://schemas.openxmlformats.org/officeDocument/2006/relationships" xmlns:p="http://schemas.openxmlformats.org/presentationml/2006/main">
  <p:tag name="TIMING" val="|3.3|0.3|1.4"/>
</p:tagLst>
</file>

<file path=ppt/tags/tag12.xml><?xml version="1.0" encoding="utf-8"?>
<p:tagLst xmlns:a="http://schemas.openxmlformats.org/drawingml/2006/main" xmlns:r="http://schemas.openxmlformats.org/officeDocument/2006/relationships" xmlns:p="http://schemas.openxmlformats.org/presentationml/2006/main">
  <p:tag name="TIMING" val="|3.3|0.3|1.4"/>
</p:tagLst>
</file>

<file path=ppt/tags/tag13.xml><?xml version="1.0" encoding="utf-8"?>
<p:tagLst xmlns:a="http://schemas.openxmlformats.org/drawingml/2006/main" xmlns:r="http://schemas.openxmlformats.org/officeDocument/2006/relationships" xmlns:p="http://schemas.openxmlformats.org/presentationml/2006/main">
  <p:tag name="TIMING" val="|3.3|0.3|1.4"/>
</p:tagLst>
</file>

<file path=ppt/tags/tag14.xml><?xml version="1.0" encoding="utf-8"?>
<p:tagLst xmlns:a="http://schemas.openxmlformats.org/drawingml/2006/main" xmlns:r="http://schemas.openxmlformats.org/officeDocument/2006/relationships" xmlns:p="http://schemas.openxmlformats.org/presentationml/2006/main">
  <p:tag name="TIMING" val="|3.3|0.3|1.4"/>
</p:tagLst>
</file>

<file path=ppt/tags/tag15.xml><?xml version="1.0" encoding="utf-8"?>
<p:tagLst xmlns:a="http://schemas.openxmlformats.org/drawingml/2006/main" xmlns:r="http://schemas.openxmlformats.org/officeDocument/2006/relationships" xmlns:p="http://schemas.openxmlformats.org/presentationml/2006/main">
  <p:tag name="TIMING" val="|3.3|0.3|1.4"/>
</p:tagLst>
</file>

<file path=ppt/tags/tag16.xml><?xml version="1.0" encoding="utf-8"?>
<p:tagLst xmlns:a="http://schemas.openxmlformats.org/drawingml/2006/main" xmlns:r="http://schemas.openxmlformats.org/officeDocument/2006/relationships" xmlns:p="http://schemas.openxmlformats.org/presentationml/2006/main">
  <p:tag name="TIMING" val="|3.3|0.3|1.4"/>
</p:tagLst>
</file>

<file path=ppt/tags/tag17.xml><?xml version="1.0" encoding="utf-8"?>
<p:tagLst xmlns:a="http://schemas.openxmlformats.org/drawingml/2006/main" xmlns:r="http://schemas.openxmlformats.org/officeDocument/2006/relationships" xmlns:p="http://schemas.openxmlformats.org/presentationml/2006/main">
  <p:tag name="TIMING" val="|3.3|0.3|1.4"/>
</p:tagLst>
</file>

<file path=ppt/tags/tag18.xml><?xml version="1.0" encoding="utf-8"?>
<p:tagLst xmlns:a="http://schemas.openxmlformats.org/drawingml/2006/main" xmlns:r="http://schemas.openxmlformats.org/officeDocument/2006/relationships" xmlns:p="http://schemas.openxmlformats.org/presentationml/2006/main">
  <p:tag name="TIMING" val="|3.3|0.3|1.4"/>
</p:tagLst>
</file>

<file path=ppt/tags/tag19.xml><?xml version="1.0" encoding="utf-8"?>
<p:tagLst xmlns:a="http://schemas.openxmlformats.org/drawingml/2006/main" xmlns:r="http://schemas.openxmlformats.org/officeDocument/2006/relationships" xmlns:p="http://schemas.openxmlformats.org/presentationml/2006/main">
  <p:tag name="TIMING" val="|3.3|0.3|1.4"/>
</p:tagLst>
</file>

<file path=ppt/tags/tag2.xml><?xml version="1.0" encoding="utf-8"?>
<p:tagLst xmlns:a="http://schemas.openxmlformats.org/drawingml/2006/main" xmlns:r="http://schemas.openxmlformats.org/officeDocument/2006/relationships" xmlns:p="http://schemas.openxmlformats.org/presentationml/2006/main">
  <p:tag name="TIMING" val="|3.3|0.3|1.4"/>
</p:tagLst>
</file>

<file path=ppt/tags/tag20.xml><?xml version="1.0" encoding="utf-8"?>
<p:tagLst xmlns:a="http://schemas.openxmlformats.org/drawingml/2006/main" xmlns:r="http://schemas.openxmlformats.org/officeDocument/2006/relationships" xmlns:p="http://schemas.openxmlformats.org/presentationml/2006/main">
  <p:tag name="TIMING" val="|3.3|0.3|1.4"/>
</p:tagLst>
</file>

<file path=ppt/tags/tag21.xml><?xml version="1.0" encoding="utf-8"?>
<p:tagLst xmlns:a="http://schemas.openxmlformats.org/drawingml/2006/main" xmlns:r="http://schemas.openxmlformats.org/officeDocument/2006/relationships" xmlns:p="http://schemas.openxmlformats.org/presentationml/2006/main">
  <p:tag name="TIMING" val="|3.3|0.3|1.4"/>
</p:tagLst>
</file>

<file path=ppt/tags/tag22.xml><?xml version="1.0" encoding="utf-8"?>
<p:tagLst xmlns:a="http://schemas.openxmlformats.org/drawingml/2006/main" xmlns:r="http://schemas.openxmlformats.org/officeDocument/2006/relationships" xmlns:p="http://schemas.openxmlformats.org/presentationml/2006/main">
  <p:tag name="TIMING" val="|3.3|0.3|1.4"/>
</p:tagLst>
</file>

<file path=ppt/tags/tag23.xml><?xml version="1.0" encoding="utf-8"?>
<p:tagLst xmlns:a="http://schemas.openxmlformats.org/drawingml/2006/main" xmlns:r="http://schemas.openxmlformats.org/officeDocument/2006/relationships" xmlns:p="http://schemas.openxmlformats.org/presentationml/2006/main">
  <p:tag name="TIMING" val="|3.3|0.3|1.4"/>
</p:tagLst>
</file>

<file path=ppt/tags/tag24.xml><?xml version="1.0" encoding="utf-8"?>
<p:tagLst xmlns:a="http://schemas.openxmlformats.org/drawingml/2006/main" xmlns:r="http://schemas.openxmlformats.org/officeDocument/2006/relationships" xmlns:p="http://schemas.openxmlformats.org/presentationml/2006/main">
  <p:tag name="TIMING" val="|3.3|0.3|1.4"/>
</p:tagLst>
</file>

<file path=ppt/tags/tag25.xml><?xml version="1.0" encoding="utf-8"?>
<p:tagLst xmlns:a="http://schemas.openxmlformats.org/drawingml/2006/main" xmlns:r="http://schemas.openxmlformats.org/officeDocument/2006/relationships" xmlns:p="http://schemas.openxmlformats.org/presentationml/2006/main">
  <p:tag name="TIMING" val="|3.3|0.3|1.4"/>
</p:tagLst>
</file>

<file path=ppt/tags/tag26.xml><?xml version="1.0" encoding="utf-8"?>
<p:tagLst xmlns:a="http://schemas.openxmlformats.org/drawingml/2006/main" xmlns:r="http://schemas.openxmlformats.org/officeDocument/2006/relationships" xmlns:p="http://schemas.openxmlformats.org/presentationml/2006/main">
  <p:tag name="TIMING" val="|3.3|0.3|1.4"/>
</p:tagLst>
</file>

<file path=ppt/tags/tag3.xml><?xml version="1.0" encoding="utf-8"?>
<p:tagLst xmlns:a="http://schemas.openxmlformats.org/drawingml/2006/main" xmlns:r="http://schemas.openxmlformats.org/officeDocument/2006/relationships" xmlns:p="http://schemas.openxmlformats.org/presentationml/2006/main">
  <p:tag name="TIMING" val="|3.3|0.3|1.4"/>
</p:tagLst>
</file>

<file path=ppt/tags/tag4.xml><?xml version="1.0" encoding="utf-8"?>
<p:tagLst xmlns:a="http://schemas.openxmlformats.org/drawingml/2006/main" xmlns:r="http://schemas.openxmlformats.org/officeDocument/2006/relationships" xmlns:p="http://schemas.openxmlformats.org/presentationml/2006/main">
  <p:tag name="TIMING" val="|3.3|0.3|1.4"/>
</p:tagLst>
</file>

<file path=ppt/tags/tag5.xml><?xml version="1.0" encoding="utf-8"?>
<p:tagLst xmlns:a="http://schemas.openxmlformats.org/drawingml/2006/main" xmlns:r="http://schemas.openxmlformats.org/officeDocument/2006/relationships" xmlns:p="http://schemas.openxmlformats.org/presentationml/2006/main">
  <p:tag name="TIMING" val="|3.3|0.3|1.4"/>
</p:tagLst>
</file>

<file path=ppt/tags/tag6.xml><?xml version="1.0" encoding="utf-8"?>
<p:tagLst xmlns:a="http://schemas.openxmlformats.org/drawingml/2006/main" xmlns:r="http://schemas.openxmlformats.org/officeDocument/2006/relationships" xmlns:p="http://schemas.openxmlformats.org/presentationml/2006/main">
  <p:tag name="TIMING" val="|3.3|0.3|1.4"/>
</p:tagLst>
</file>

<file path=ppt/tags/tag7.xml><?xml version="1.0" encoding="utf-8"?>
<p:tagLst xmlns:a="http://schemas.openxmlformats.org/drawingml/2006/main" xmlns:r="http://schemas.openxmlformats.org/officeDocument/2006/relationships" xmlns:p="http://schemas.openxmlformats.org/presentationml/2006/main">
  <p:tag name="TIMING" val="|3.3|0.3|1.4"/>
</p:tagLst>
</file>

<file path=ppt/tags/tag8.xml><?xml version="1.0" encoding="utf-8"?>
<p:tagLst xmlns:a="http://schemas.openxmlformats.org/drawingml/2006/main" xmlns:r="http://schemas.openxmlformats.org/officeDocument/2006/relationships" xmlns:p="http://schemas.openxmlformats.org/presentationml/2006/main">
  <p:tag name="TIMING" val="|3.3|0.3|1.4"/>
</p:tagLst>
</file>

<file path=ppt/tags/tag9.xml><?xml version="1.0" encoding="utf-8"?>
<p:tagLst xmlns:a="http://schemas.openxmlformats.org/drawingml/2006/main" xmlns:r="http://schemas.openxmlformats.org/officeDocument/2006/relationships" xmlns:p="http://schemas.openxmlformats.org/presentationml/2006/main">
  <p:tag name="TIMING" val="|3.3|0.3|1.4"/>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38432</TotalTime>
  <Words>5192</Words>
  <Application>Microsoft Macintosh PowerPoint</Application>
  <PresentationFormat>Widescreen</PresentationFormat>
  <Paragraphs>599</Paragraphs>
  <Slides>52</Slides>
  <Notes>44</Notes>
  <HiddenSlides>1</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52</vt:i4>
      </vt:variant>
    </vt:vector>
  </HeadingPairs>
  <TitlesOfParts>
    <vt:vector size="61" baseType="lpstr">
      <vt:lpstr>Andale Mono</vt:lpstr>
      <vt:lpstr>Arial</vt:lpstr>
      <vt:lpstr>Avenir Next</vt:lpstr>
      <vt:lpstr>Avenir Next Ultra Light</vt:lpstr>
      <vt:lpstr>Calibri</vt:lpstr>
      <vt:lpstr>Cambria Math</vt:lpstr>
      <vt:lpstr>charter</vt:lpstr>
      <vt:lpstr>sohne</vt:lpstr>
      <vt:lpstr>Office Theme</vt:lpstr>
      <vt:lpstr>Explaining the output of machine learning systems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Model monitoring</vt:lpstr>
      <vt:lpstr>Model monitoring</vt:lpstr>
      <vt:lpstr>Model monitoring</vt:lpstr>
      <vt:lpstr>Model monitoring</vt:lpstr>
      <vt:lpstr>PowerPoint Presentation</vt:lpstr>
      <vt:lpstr>PowerPoint Presentation</vt:lpstr>
      <vt:lpstr>PowerPoint Presentation</vt:lpstr>
      <vt:lpstr>PowerPoint Presentation</vt:lpstr>
      <vt:lpstr>PowerPoint Presentation</vt:lpstr>
      <vt:lpstr>PowerPoint Presentation</vt:lpstr>
      <vt:lpstr>good “reason codes”   ≠   good “action codes”</vt:lpstr>
      <vt:lpstr>PowerPoint Presentation</vt:lpstr>
      <vt:lpstr>PowerPoint Presentation</vt:lpstr>
      <vt:lpstr>PowerPoint Presentation</vt:lpstr>
      <vt:lpstr>PowerPoint Presentation</vt:lpstr>
      <vt:lpstr>good “reason codes”   ≠   good “action codes”</vt:lpstr>
      <vt:lpstr>PowerPoint Presentation</vt:lpstr>
      <vt:lpstr>Mortality risk model</vt:lpstr>
      <vt:lpstr>Mortality risk model</vt:lpstr>
      <vt:lpstr>Mortality risk model</vt:lpstr>
      <vt:lpstr>Mortality risk model</vt:lpstr>
      <vt:lpstr>Mortality risk model</vt:lpstr>
      <vt:lpstr>Mortality risk model</vt:lpstr>
      <vt:lpstr>Reveal rare high-magnitude mortality effects</vt:lpstr>
      <vt:lpstr>Representing global model structure with local feature importance values</vt:lpstr>
      <vt:lpstr>Reveal rare high-magnitude mortality effects</vt:lpstr>
      <vt:lpstr>Reveal rare high-magnitude mortality effects</vt:lpstr>
      <vt:lpstr>Reveal rare high-magnitude mortality effects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Dependence plots reveal the increased danger of early onset high blood pressure</vt:lpstr>
      <vt:lpstr>Uncovering subtle interaction effects</vt:lpstr>
      <vt:lpstr>The varying risk of sex over a lifetime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From Local Explanations to Global Understanding with Trees</dc:title>
  <dc:creator>Scott Lundberg</dc:creator>
  <cp:lastModifiedBy>Scott Lundberg</cp:lastModifiedBy>
  <cp:revision>18</cp:revision>
  <dcterms:created xsi:type="dcterms:W3CDTF">2020-06-22T18:31:25Z</dcterms:created>
  <dcterms:modified xsi:type="dcterms:W3CDTF">2021-01-26T16:30:00Z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etDate">
    <vt:lpwstr>2020-06-22T18:31:25Z</vt:lpwstr>
  </property>
  <property fmtid="{D5CDD505-2E9C-101B-9397-08002B2CF9AE}" pid="4" name="MSIP_Label_f42aa342-8706-4288-bd11-ebb85995028c_Method">
    <vt:lpwstr>Standard</vt:lpwstr>
  </property>
  <property fmtid="{D5CDD505-2E9C-101B-9397-08002B2CF9AE}" pid="5" name="MSIP_Label_f42aa342-8706-4288-bd11-ebb85995028c_Name">
    <vt:lpwstr>Internal</vt:lpwstr>
  </property>
  <property fmtid="{D5CDD505-2E9C-101B-9397-08002B2CF9AE}" pid="6" name="MSIP_Label_f42aa342-8706-4288-bd11-ebb85995028c_SiteId">
    <vt:lpwstr>72f988bf-86f1-41af-91ab-2d7cd011db47</vt:lpwstr>
  </property>
  <property fmtid="{D5CDD505-2E9C-101B-9397-08002B2CF9AE}" pid="7" name="MSIP_Label_f42aa342-8706-4288-bd11-ebb85995028c_ActionId">
    <vt:lpwstr>bed10831-74b6-42d8-93b0-0000687b8768</vt:lpwstr>
  </property>
  <property fmtid="{D5CDD505-2E9C-101B-9397-08002B2CF9AE}" pid="8" name="MSIP_Label_f42aa342-8706-4288-bd11-ebb85995028c_ContentBits">
    <vt:lpwstr>0</vt:lpwstr>
  </property>
</Properties>
</file>