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2.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tags/tag3.xml" ContentType="application/vnd.openxmlformats-officedocument.presentationml.tags+xml"/>
  <Override PartName="/ppt/notesSlides/notesSlide3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7"/>
  </p:notesMasterIdLst>
  <p:sldIdLst>
    <p:sldId id="1783" r:id="rId2"/>
    <p:sldId id="1844" r:id="rId3"/>
    <p:sldId id="1845" r:id="rId4"/>
    <p:sldId id="1846" r:id="rId5"/>
    <p:sldId id="1847" r:id="rId6"/>
    <p:sldId id="1848" r:id="rId7"/>
    <p:sldId id="1874" r:id="rId8"/>
    <p:sldId id="1849" r:id="rId9"/>
    <p:sldId id="1875" r:id="rId10"/>
    <p:sldId id="1852" r:id="rId11"/>
    <p:sldId id="1853" r:id="rId12"/>
    <p:sldId id="1854" r:id="rId13"/>
    <p:sldId id="1835" r:id="rId14"/>
    <p:sldId id="1779" r:id="rId15"/>
    <p:sldId id="1850" r:id="rId16"/>
    <p:sldId id="1851" r:id="rId17"/>
    <p:sldId id="1855" r:id="rId18"/>
    <p:sldId id="1856" r:id="rId19"/>
    <p:sldId id="1857" r:id="rId20"/>
    <p:sldId id="1858" r:id="rId21"/>
    <p:sldId id="1859" r:id="rId22"/>
    <p:sldId id="1860" r:id="rId23"/>
    <p:sldId id="1861" r:id="rId24"/>
    <p:sldId id="1862" r:id="rId25"/>
    <p:sldId id="1863" r:id="rId26"/>
    <p:sldId id="1864" r:id="rId27"/>
    <p:sldId id="1865" r:id="rId28"/>
    <p:sldId id="1866" r:id="rId29"/>
    <p:sldId id="1620" r:id="rId30"/>
    <p:sldId id="1867" r:id="rId31"/>
    <p:sldId id="1618" r:id="rId32"/>
    <p:sldId id="1836" r:id="rId33"/>
    <p:sldId id="1837" r:id="rId34"/>
    <p:sldId id="1838" r:id="rId35"/>
    <p:sldId id="1839" r:id="rId36"/>
    <p:sldId id="1840" r:id="rId37"/>
    <p:sldId id="1841" r:id="rId38"/>
    <p:sldId id="536" r:id="rId39"/>
    <p:sldId id="1842" r:id="rId40"/>
    <p:sldId id="1868" r:id="rId41"/>
    <p:sldId id="1843" r:id="rId42"/>
    <p:sldId id="1869" r:id="rId43"/>
    <p:sldId id="1870" r:id="rId44"/>
    <p:sldId id="1871" r:id="rId45"/>
    <p:sldId id="1873" r:id="rId4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89F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5EDE63F-3463-0A43-AE69-D5F1B11671E7}" v="22" dt="2020-11-17T19:39:40.04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473"/>
    <p:restoredTop sz="96190"/>
  </p:normalViewPr>
  <p:slideViewPr>
    <p:cSldViewPr snapToGrid="0" snapToObjects="1">
      <p:cViewPr varScale="1">
        <p:scale>
          <a:sx n="123" d="100"/>
          <a:sy n="123" d="100"/>
        </p:scale>
        <p:origin x="320"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681D5C3-F1C3-3546-8D01-AB02AD785B47}" type="datetimeFigureOut">
              <a:rPr lang="en-US" smtClean="0"/>
              <a:t>11/17/20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6792007-A00E-5746-8F40-7E5BFB7D00C0}" type="slidenum">
              <a:rPr lang="en-US" smtClean="0"/>
              <a:t>‹#›</a:t>
            </a:fld>
            <a:endParaRPr lang="en-US"/>
          </a:p>
        </p:txBody>
      </p:sp>
    </p:spTree>
    <p:extLst>
      <p:ext uri="{BB962C8B-B14F-4D97-AF65-F5344CB8AC3E}">
        <p14:creationId xmlns:p14="http://schemas.microsoft.com/office/powerpoint/2010/main" val="39634797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6792007-A00E-5746-8F40-7E5BFB7D00C0}" type="slidenum">
              <a:rPr lang="en-US" smtClean="0"/>
              <a:t>1</a:t>
            </a:fld>
            <a:endParaRPr lang="en-US"/>
          </a:p>
        </p:txBody>
      </p:sp>
    </p:spTree>
    <p:extLst>
      <p:ext uri="{BB962C8B-B14F-4D97-AF65-F5344CB8AC3E}">
        <p14:creationId xmlns:p14="http://schemas.microsoft.com/office/powerpoint/2010/main" val="254382752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Make title shorter</a:t>
            </a:r>
          </a:p>
        </p:txBody>
      </p:sp>
      <p:sp>
        <p:nvSpPr>
          <p:cNvPr id="4" name="Slide Number Placeholder 3"/>
          <p:cNvSpPr>
            <a:spLocks noGrp="1"/>
          </p:cNvSpPr>
          <p:nvPr>
            <p:ph type="sldNum" sz="quarter" idx="10"/>
          </p:nvPr>
        </p:nvSpPr>
        <p:spPr/>
        <p:txBody>
          <a:bodyPr/>
          <a:lstStyle/>
          <a:p>
            <a:fld id="{1EC814E9-7823-3640-959A-7F2BD872A336}" type="slidenum">
              <a:rPr lang="en-US" smtClean="0"/>
              <a:t>11</a:t>
            </a:fld>
            <a:endParaRPr lang="en-US"/>
          </a:p>
        </p:txBody>
      </p:sp>
    </p:spTree>
    <p:extLst>
      <p:ext uri="{BB962C8B-B14F-4D97-AF65-F5344CB8AC3E}">
        <p14:creationId xmlns:p14="http://schemas.microsoft.com/office/powerpoint/2010/main" val="11064321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Make title shorter</a:t>
            </a:r>
          </a:p>
        </p:txBody>
      </p:sp>
      <p:sp>
        <p:nvSpPr>
          <p:cNvPr id="4" name="Slide Number Placeholder 3"/>
          <p:cNvSpPr>
            <a:spLocks noGrp="1"/>
          </p:cNvSpPr>
          <p:nvPr>
            <p:ph type="sldNum" sz="quarter" idx="10"/>
          </p:nvPr>
        </p:nvSpPr>
        <p:spPr/>
        <p:txBody>
          <a:bodyPr/>
          <a:lstStyle/>
          <a:p>
            <a:fld id="{1EC814E9-7823-3640-959A-7F2BD872A336}" type="slidenum">
              <a:rPr lang="en-US" smtClean="0"/>
              <a:t>12</a:t>
            </a:fld>
            <a:endParaRPr lang="en-US"/>
          </a:p>
        </p:txBody>
      </p:sp>
    </p:spTree>
    <p:extLst>
      <p:ext uri="{BB962C8B-B14F-4D97-AF65-F5344CB8AC3E}">
        <p14:creationId xmlns:p14="http://schemas.microsoft.com/office/powerpoint/2010/main" val="19823764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a:extLst>
              <a:ext uri="{FF2B5EF4-FFF2-40B4-BE49-F238E27FC236}">
                <a16:creationId xmlns:a16="http://schemas.microsoft.com/office/drawing/2014/main" id="{AAD756CF-6B9A-9F43-95B2-9ACF8DFB1DF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3" name="Notes Placeholder 2">
            <a:extLst>
              <a:ext uri="{FF2B5EF4-FFF2-40B4-BE49-F238E27FC236}">
                <a16:creationId xmlns:a16="http://schemas.microsoft.com/office/drawing/2014/main" id="{67380D41-E5E2-EC49-8788-710DAFE656F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a:t>We'll start with a simple motivational example. This is John, a typical bank customer. Like many consumers today, when he applies for a loan, information about him is sent through a predictive model XX.</a:t>
            </a:r>
          </a:p>
          <a:p>
            <a:pPr>
              <a:spcBef>
                <a:spcPct val="0"/>
              </a:spcBef>
            </a:pPr>
            <a:endParaRPr lang="en-US" altLang="en-US"/>
          </a:p>
          <a:p>
            <a:pPr>
              <a:spcBef>
                <a:spcPct val="0"/>
              </a:spcBef>
            </a:pPr>
            <a:r>
              <a:rPr lang="en-US" altLang="en-US"/>
              <a:t>This model is designed to calculate the risk that John will have repayment problems, XX which, unfortunately for John, is 55%. And because his risk is high, the bank declines his loan application XX.</a:t>
            </a:r>
          </a:p>
          <a:p>
            <a:pPr>
              <a:spcBef>
                <a:spcPct val="0"/>
              </a:spcBef>
            </a:pPr>
            <a:endParaRPr lang="en-US" altLang="en-US"/>
          </a:p>
          <a:p>
            <a:pPr>
              <a:spcBef>
                <a:spcPct val="0"/>
              </a:spcBef>
            </a:pPr>
            <a:r>
              <a:rPr lang="en-US" altLang="en-US"/>
              <a:t>A natural first question John has XX is “Why?” The bank XX also want to know why, because these are key business decisions. But unfortunately for the data scientist that built this model XX, she used a complex model and so these questions are hard to answer XX   </a:t>
            </a:r>
            <a:r>
              <a:rPr lang="mr-IN" altLang="en-US"/>
              <a:t>…</a:t>
            </a:r>
            <a:r>
              <a:rPr lang="en-US" altLang="en-US"/>
              <a:t>.  XX</a:t>
            </a:r>
          </a:p>
        </p:txBody>
      </p:sp>
      <p:sp>
        <p:nvSpPr>
          <p:cNvPr id="5124" name="Slide Number Placeholder 3">
            <a:extLst>
              <a:ext uri="{FF2B5EF4-FFF2-40B4-BE49-F238E27FC236}">
                <a16:creationId xmlns:a16="http://schemas.microsoft.com/office/drawing/2014/main" id="{E6CD44AE-D04C-1E43-B54C-25EDC6CC1E8C}"/>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CE44AFB9-4504-AF4C-8C32-1DA3905AACE2}" type="slidenum">
              <a:rPr lang="en-US" altLang="en-US"/>
              <a:pPr/>
              <a:t>13</a:t>
            </a:fld>
            <a:endParaRPr lang="en-US" altLang="en-US"/>
          </a:p>
        </p:txBody>
      </p:sp>
    </p:spTree>
    <p:extLst>
      <p:ext uri="{BB962C8B-B14F-4D97-AF65-F5344CB8AC3E}">
        <p14:creationId xmlns:p14="http://schemas.microsoft.com/office/powerpoint/2010/main" val="570878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6792007-A00E-5746-8F40-7E5BFB7D00C0}" type="slidenum">
              <a:rPr lang="en-US" smtClean="0"/>
              <a:t>16</a:t>
            </a:fld>
            <a:endParaRPr lang="en-US"/>
          </a:p>
        </p:txBody>
      </p:sp>
    </p:spTree>
    <p:extLst>
      <p:ext uri="{BB962C8B-B14F-4D97-AF65-F5344CB8AC3E}">
        <p14:creationId xmlns:p14="http://schemas.microsoft.com/office/powerpoint/2010/main" val="24167538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Make title shorter</a:t>
            </a:r>
          </a:p>
        </p:txBody>
      </p:sp>
      <p:sp>
        <p:nvSpPr>
          <p:cNvPr id="4" name="Slide Number Placeholder 3"/>
          <p:cNvSpPr>
            <a:spLocks noGrp="1"/>
          </p:cNvSpPr>
          <p:nvPr>
            <p:ph type="sldNum" sz="quarter" idx="10"/>
          </p:nvPr>
        </p:nvSpPr>
        <p:spPr/>
        <p:txBody>
          <a:bodyPr/>
          <a:lstStyle/>
          <a:p>
            <a:fld id="{1EC814E9-7823-3640-959A-7F2BD872A336}" type="slidenum">
              <a:rPr lang="en-US" smtClean="0"/>
              <a:t>18</a:t>
            </a:fld>
            <a:endParaRPr lang="en-US"/>
          </a:p>
        </p:txBody>
      </p:sp>
    </p:spTree>
    <p:extLst>
      <p:ext uri="{BB962C8B-B14F-4D97-AF65-F5344CB8AC3E}">
        <p14:creationId xmlns:p14="http://schemas.microsoft.com/office/powerpoint/2010/main" val="395086661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Make title shorter</a:t>
            </a:r>
          </a:p>
        </p:txBody>
      </p:sp>
      <p:sp>
        <p:nvSpPr>
          <p:cNvPr id="4" name="Slide Number Placeholder 3"/>
          <p:cNvSpPr>
            <a:spLocks noGrp="1"/>
          </p:cNvSpPr>
          <p:nvPr>
            <p:ph type="sldNum" sz="quarter" idx="10"/>
          </p:nvPr>
        </p:nvSpPr>
        <p:spPr/>
        <p:txBody>
          <a:bodyPr/>
          <a:lstStyle/>
          <a:p>
            <a:fld id="{1EC814E9-7823-3640-959A-7F2BD872A336}" type="slidenum">
              <a:rPr lang="en-US" smtClean="0"/>
              <a:t>19</a:t>
            </a:fld>
            <a:endParaRPr lang="en-US"/>
          </a:p>
        </p:txBody>
      </p:sp>
    </p:spTree>
    <p:extLst>
      <p:ext uri="{BB962C8B-B14F-4D97-AF65-F5344CB8AC3E}">
        <p14:creationId xmlns:p14="http://schemas.microsoft.com/office/powerpoint/2010/main" val="422997803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Make title shorter</a:t>
            </a:r>
          </a:p>
        </p:txBody>
      </p:sp>
      <p:sp>
        <p:nvSpPr>
          <p:cNvPr id="4" name="Slide Number Placeholder 3"/>
          <p:cNvSpPr>
            <a:spLocks noGrp="1"/>
          </p:cNvSpPr>
          <p:nvPr>
            <p:ph type="sldNum" sz="quarter" idx="10"/>
          </p:nvPr>
        </p:nvSpPr>
        <p:spPr/>
        <p:txBody>
          <a:bodyPr/>
          <a:lstStyle/>
          <a:p>
            <a:fld id="{1EC814E9-7823-3640-959A-7F2BD872A336}" type="slidenum">
              <a:rPr lang="en-US" smtClean="0"/>
              <a:t>20</a:t>
            </a:fld>
            <a:endParaRPr lang="en-US"/>
          </a:p>
        </p:txBody>
      </p:sp>
    </p:spTree>
    <p:extLst>
      <p:ext uri="{BB962C8B-B14F-4D97-AF65-F5344CB8AC3E}">
        <p14:creationId xmlns:p14="http://schemas.microsoft.com/office/powerpoint/2010/main" val="316373847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Make title shorter</a:t>
            </a:r>
          </a:p>
        </p:txBody>
      </p:sp>
      <p:sp>
        <p:nvSpPr>
          <p:cNvPr id="4" name="Slide Number Placeholder 3"/>
          <p:cNvSpPr>
            <a:spLocks noGrp="1"/>
          </p:cNvSpPr>
          <p:nvPr>
            <p:ph type="sldNum" sz="quarter" idx="10"/>
          </p:nvPr>
        </p:nvSpPr>
        <p:spPr/>
        <p:txBody>
          <a:bodyPr/>
          <a:lstStyle/>
          <a:p>
            <a:fld id="{1EC814E9-7823-3640-959A-7F2BD872A336}" type="slidenum">
              <a:rPr lang="en-US" smtClean="0"/>
              <a:t>21</a:t>
            </a:fld>
            <a:endParaRPr lang="en-US"/>
          </a:p>
        </p:txBody>
      </p:sp>
    </p:spTree>
    <p:extLst>
      <p:ext uri="{BB962C8B-B14F-4D97-AF65-F5344CB8AC3E}">
        <p14:creationId xmlns:p14="http://schemas.microsoft.com/office/powerpoint/2010/main" val="246063082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Make title shorter</a:t>
            </a:r>
          </a:p>
        </p:txBody>
      </p:sp>
      <p:sp>
        <p:nvSpPr>
          <p:cNvPr id="4" name="Slide Number Placeholder 3"/>
          <p:cNvSpPr>
            <a:spLocks noGrp="1"/>
          </p:cNvSpPr>
          <p:nvPr>
            <p:ph type="sldNum" sz="quarter" idx="10"/>
          </p:nvPr>
        </p:nvSpPr>
        <p:spPr/>
        <p:txBody>
          <a:bodyPr/>
          <a:lstStyle/>
          <a:p>
            <a:fld id="{1EC814E9-7823-3640-959A-7F2BD872A336}" type="slidenum">
              <a:rPr lang="en-US" smtClean="0"/>
              <a:t>22</a:t>
            </a:fld>
            <a:endParaRPr lang="en-US"/>
          </a:p>
        </p:txBody>
      </p:sp>
    </p:spTree>
    <p:extLst>
      <p:ext uri="{BB962C8B-B14F-4D97-AF65-F5344CB8AC3E}">
        <p14:creationId xmlns:p14="http://schemas.microsoft.com/office/powerpoint/2010/main" val="147110203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Make title shorter</a:t>
            </a:r>
          </a:p>
        </p:txBody>
      </p:sp>
      <p:sp>
        <p:nvSpPr>
          <p:cNvPr id="4" name="Slide Number Placeholder 3"/>
          <p:cNvSpPr>
            <a:spLocks noGrp="1"/>
          </p:cNvSpPr>
          <p:nvPr>
            <p:ph type="sldNum" sz="quarter" idx="10"/>
          </p:nvPr>
        </p:nvSpPr>
        <p:spPr/>
        <p:txBody>
          <a:bodyPr/>
          <a:lstStyle/>
          <a:p>
            <a:fld id="{1EC814E9-7823-3640-959A-7F2BD872A336}" type="slidenum">
              <a:rPr lang="en-US" smtClean="0"/>
              <a:t>23</a:t>
            </a:fld>
            <a:endParaRPr lang="en-US"/>
          </a:p>
        </p:txBody>
      </p:sp>
    </p:spTree>
    <p:extLst>
      <p:ext uri="{BB962C8B-B14F-4D97-AF65-F5344CB8AC3E}">
        <p14:creationId xmlns:p14="http://schemas.microsoft.com/office/powerpoint/2010/main" val="23423709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a:extLst>
              <a:ext uri="{FF2B5EF4-FFF2-40B4-BE49-F238E27FC236}">
                <a16:creationId xmlns:a16="http://schemas.microsoft.com/office/drawing/2014/main" id="{AAD756CF-6B9A-9F43-95B2-9ACF8DFB1DF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3" name="Notes Placeholder 2">
            <a:extLst>
              <a:ext uri="{FF2B5EF4-FFF2-40B4-BE49-F238E27FC236}">
                <a16:creationId xmlns:a16="http://schemas.microsoft.com/office/drawing/2014/main" id="{67380D41-E5E2-EC49-8788-710DAFE656F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a:t>We'll start with a simple motivational example. This is John, a typical bank customer. Like many consumers today, when he applies for a loan, information about him is sent through a predictive model XX.</a:t>
            </a:r>
          </a:p>
          <a:p>
            <a:pPr>
              <a:spcBef>
                <a:spcPct val="0"/>
              </a:spcBef>
            </a:pPr>
            <a:endParaRPr lang="en-US" altLang="en-US"/>
          </a:p>
          <a:p>
            <a:pPr>
              <a:spcBef>
                <a:spcPct val="0"/>
              </a:spcBef>
            </a:pPr>
            <a:r>
              <a:rPr lang="en-US" altLang="en-US"/>
              <a:t>This model is designed to calculate the risk that John will have repayment problems, XX which, unfortunately for John, is 55%. And because his risk is high, the bank declines his loan application XX.</a:t>
            </a:r>
          </a:p>
          <a:p>
            <a:pPr>
              <a:spcBef>
                <a:spcPct val="0"/>
              </a:spcBef>
            </a:pPr>
            <a:endParaRPr lang="en-US" altLang="en-US"/>
          </a:p>
          <a:p>
            <a:pPr>
              <a:spcBef>
                <a:spcPct val="0"/>
              </a:spcBef>
            </a:pPr>
            <a:r>
              <a:rPr lang="en-US" altLang="en-US"/>
              <a:t>A natural first question John has XX is “Why?” The bank XX also want to know why, because these are key business decisions. But unfortunately for the data scientist that built this model XX, she used a complex model and so these questions are hard to answer XX   </a:t>
            </a:r>
            <a:r>
              <a:rPr lang="mr-IN" altLang="en-US"/>
              <a:t>…</a:t>
            </a:r>
            <a:r>
              <a:rPr lang="en-US" altLang="en-US"/>
              <a:t>.  XX</a:t>
            </a:r>
          </a:p>
        </p:txBody>
      </p:sp>
      <p:sp>
        <p:nvSpPr>
          <p:cNvPr id="5124" name="Slide Number Placeholder 3">
            <a:extLst>
              <a:ext uri="{FF2B5EF4-FFF2-40B4-BE49-F238E27FC236}">
                <a16:creationId xmlns:a16="http://schemas.microsoft.com/office/drawing/2014/main" id="{E6CD44AE-D04C-1E43-B54C-25EDC6CC1E8C}"/>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CE44AFB9-4504-AF4C-8C32-1DA3905AACE2}" type="slidenum">
              <a:rPr lang="en-US" altLang="en-US"/>
              <a:pPr/>
              <a:t>2</a:t>
            </a:fld>
            <a:endParaRPr lang="en-US" altLang="en-US"/>
          </a:p>
        </p:txBody>
      </p:sp>
    </p:spTree>
    <p:extLst>
      <p:ext uri="{BB962C8B-B14F-4D97-AF65-F5344CB8AC3E}">
        <p14:creationId xmlns:p14="http://schemas.microsoft.com/office/powerpoint/2010/main" val="250025594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Make title shorter</a:t>
            </a:r>
          </a:p>
        </p:txBody>
      </p:sp>
      <p:sp>
        <p:nvSpPr>
          <p:cNvPr id="4" name="Slide Number Placeholder 3"/>
          <p:cNvSpPr>
            <a:spLocks noGrp="1"/>
          </p:cNvSpPr>
          <p:nvPr>
            <p:ph type="sldNum" sz="quarter" idx="10"/>
          </p:nvPr>
        </p:nvSpPr>
        <p:spPr/>
        <p:txBody>
          <a:bodyPr/>
          <a:lstStyle/>
          <a:p>
            <a:fld id="{1EC814E9-7823-3640-959A-7F2BD872A336}" type="slidenum">
              <a:rPr lang="en-US" smtClean="0"/>
              <a:t>24</a:t>
            </a:fld>
            <a:endParaRPr lang="en-US"/>
          </a:p>
        </p:txBody>
      </p:sp>
    </p:spTree>
    <p:extLst>
      <p:ext uri="{BB962C8B-B14F-4D97-AF65-F5344CB8AC3E}">
        <p14:creationId xmlns:p14="http://schemas.microsoft.com/office/powerpoint/2010/main" val="244302734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Make title shorter</a:t>
            </a:r>
          </a:p>
        </p:txBody>
      </p:sp>
      <p:sp>
        <p:nvSpPr>
          <p:cNvPr id="4" name="Slide Number Placeholder 3"/>
          <p:cNvSpPr>
            <a:spLocks noGrp="1"/>
          </p:cNvSpPr>
          <p:nvPr>
            <p:ph type="sldNum" sz="quarter" idx="10"/>
          </p:nvPr>
        </p:nvSpPr>
        <p:spPr/>
        <p:txBody>
          <a:bodyPr/>
          <a:lstStyle/>
          <a:p>
            <a:fld id="{1EC814E9-7823-3640-959A-7F2BD872A336}" type="slidenum">
              <a:rPr lang="en-US" smtClean="0"/>
              <a:t>25</a:t>
            </a:fld>
            <a:endParaRPr lang="en-US"/>
          </a:p>
        </p:txBody>
      </p:sp>
    </p:spTree>
    <p:extLst>
      <p:ext uri="{BB962C8B-B14F-4D97-AF65-F5344CB8AC3E}">
        <p14:creationId xmlns:p14="http://schemas.microsoft.com/office/powerpoint/2010/main" val="7571724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Make title shorter</a:t>
            </a:r>
          </a:p>
        </p:txBody>
      </p:sp>
      <p:sp>
        <p:nvSpPr>
          <p:cNvPr id="4" name="Slide Number Placeholder 3"/>
          <p:cNvSpPr>
            <a:spLocks noGrp="1"/>
          </p:cNvSpPr>
          <p:nvPr>
            <p:ph type="sldNum" sz="quarter" idx="10"/>
          </p:nvPr>
        </p:nvSpPr>
        <p:spPr/>
        <p:txBody>
          <a:bodyPr/>
          <a:lstStyle/>
          <a:p>
            <a:fld id="{1EC814E9-7823-3640-959A-7F2BD872A336}" type="slidenum">
              <a:rPr lang="en-US" smtClean="0"/>
              <a:t>26</a:t>
            </a:fld>
            <a:endParaRPr lang="en-US"/>
          </a:p>
        </p:txBody>
      </p:sp>
    </p:spTree>
    <p:extLst>
      <p:ext uri="{BB962C8B-B14F-4D97-AF65-F5344CB8AC3E}">
        <p14:creationId xmlns:p14="http://schemas.microsoft.com/office/powerpoint/2010/main" val="267888683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Make title shorter</a:t>
            </a:r>
          </a:p>
        </p:txBody>
      </p:sp>
      <p:sp>
        <p:nvSpPr>
          <p:cNvPr id="4" name="Slide Number Placeholder 3"/>
          <p:cNvSpPr>
            <a:spLocks noGrp="1"/>
          </p:cNvSpPr>
          <p:nvPr>
            <p:ph type="sldNum" sz="quarter" idx="10"/>
          </p:nvPr>
        </p:nvSpPr>
        <p:spPr/>
        <p:txBody>
          <a:bodyPr/>
          <a:lstStyle/>
          <a:p>
            <a:fld id="{1EC814E9-7823-3640-959A-7F2BD872A336}" type="slidenum">
              <a:rPr lang="en-US" smtClean="0"/>
              <a:t>27</a:t>
            </a:fld>
            <a:endParaRPr lang="en-US"/>
          </a:p>
        </p:txBody>
      </p:sp>
    </p:spTree>
    <p:extLst>
      <p:ext uri="{BB962C8B-B14F-4D97-AF65-F5344CB8AC3E}">
        <p14:creationId xmlns:p14="http://schemas.microsoft.com/office/powerpoint/2010/main" val="381541763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Animate at the least</a:t>
            </a:r>
          </a:p>
        </p:txBody>
      </p:sp>
      <p:sp>
        <p:nvSpPr>
          <p:cNvPr id="4" name="Slide Number Placeholder 3"/>
          <p:cNvSpPr>
            <a:spLocks noGrp="1"/>
          </p:cNvSpPr>
          <p:nvPr>
            <p:ph type="sldNum" sz="quarter" idx="10"/>
          </p:nvPr>
        </p:nvSpPr>
        <p:spPr/>
        <p:txBody>
          <a:bodyPr/>
          <a:lstStyle/>
          <a:p>
            <a:fld id="{1EC814E9-7823-3640-959A-7F2BD872A336}" type="slidenum">
              <a:rPr lang="en-US" smtClean="0"/>
              <a:t>28</a:t>
            </a:fld>
            <a:endParaRPr lang="en-US"/>
          </a:p>
        </p:txBody>
      </p:sp>
    </p:spTree>
    <p:extLst>
      <p:ext uri="{BB962C8B-B14F-4D97-AF65-F5344CB8AC3E}">
        <p14:creationId xmlns:p14="http://schemas.microsoft.com/office/powerpoint/2010/main" val="18616622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Make title shorter</a:t>
            </a:r>
          </a:p>
        </p:txBody>
      </p:sp>
      <p:sp>
        <p:nvSpPr>
          <p:cNvPr id="4" name="Slide Number Placeholder 3"/>
          <p:cNvSpPr>
            <a:spLocks noGrp="1"/>
          </p:cNvSpPr>
          <p:nvPr>
            <p:ph type="sldNum" sz="quarter" idx="10"/>
          </p:nvPr>
        </p:nvSpPr>
        <p:spPr/>
        <p:txBody>
          <a:bodyPr/>
          <a:lstStyle/>
          <a:p>
            <a:fld id="{1EC814E9-7823-3640-959A-7F2BD872A336}" type="slidenum">
              <a:rPr lang="en-US" smtClean="0"/>
              <a:t>29</a:t>
            </a:fld>
            <a:endParaRPr lang="en-US"/>
          </a:p>
        </p:txBody>
      </p:sp>
    </p:spTree>
    <p:extLst>
      <p:ext uri="{BB962C8B-B14F-4D97-AF65-F5344CB8AC3E}">
        <p14:creationId xmlns:p14="http://schemas.microsoft.com/office/powerpoint/2010/main" val="251666951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Make title shorter</a:t>
            </a:r>
          </a:p>
        </p:txBody>
      </p:sp>
      <p:sp>
        <p:nvSpPr>
          <p:cNvPr id="4" name="Slide Number Placeholder 3"/>
          <p:cNvSpPr>
            <a:spLocks noGrp="1"/>
          </p:cNvSpPr>
          <p:nvPr>
            <p:ph type="sldNum" sz="quarter" idx="10"/>
          </p:nvPr>
        </p:nvSpPr>
        <p:spPr/>
        <p:txBody>
          <a:bodyPr/>
          <a:lstStyle/>
          <a:p>
            <a:fld id="{1EC814E9-7823-3640-959A-7F2BD872A336}" type="slidenum">
              <a:rPr lang="en-US" smtClean="0"/>
              <a:t>30</a:t>
            </a:fld>
            <a:endParaRPr lang="en-US"/>
          </a:p>
        </p:txBody>
      </p:sp>
    </p:spTree>
    <p:extLst>
      <p:ext uri="{BB962C8B-B14F-4D97-AF65-F5344CB8AC3E}">
        <p14:creationId xmlns:p14="http://schemas.microsoft.com/office/powerpoint/2010/main" val="390199534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is a result of visual explanations of a model designed to predict if a person makes &gt;50K annually for 2000 people.</a:t>
            </a:r>
          </a:p>
          <a:p>
            <a:endParaRPr lang="en-US" dirty="0"/>
          </a:p>
          <a:p>
            <a:r>
              <a:rPr lang="en-US" dirty="0"/>
              <a:t>%% Red positive values push the probability higher, while negative blue values push the probability lower.</a:t>
            </a:r>
          </a:p>
          <a:p>
            <a:endParaRPr lang="en-US" dirty="0"/>
          </a:p>
          <a:p>
            <a:r>
              <a:rPr lang="en-US" dirty="0"/>
              <a:t>People are grouped based on the reasons that they have certain predicted incomes.  </a:t>
            </a:r>
          </a:p>
        </p:txBody>
      </p:sp>
      <p:sp>
        <p:nvSpPr>
          <p:cNvPr id="4" name="Slide Number Placeholder 3"/>
          <p:cNvSpPr>
            <a:spLocks noGrp="1"/>
          </p:cNvSpPr>
          <p:nvPr>
            <p:ph type="sldNum" sz="quarter" idx="10"/>
          </p:nvPr>
        </p:nvSpPr>
        <p:spPr/>
        <p:txBody>
          <a:bodyPr/>
          <a:lstStyle/>
          <a:p>
            <a:fld id="{89740D6E-CAC4-40E9-9793-BA8D96569408}" type="slidenum">
              <a:rPr lang="en-US" smtClean="0"/>
              <a:t>31</a:t>
            </a:fld>
            <a:endParaRPr lang="en-US"/>
          </a:p>
        </p:txBody>
      </p:sp>
    </p:spTree>
    <p:extLst>
      <p:ext uri="{BB962C8B-B14F-4D97-AF65-F5344CB8AC3E}">
        <p14:creationId xmlns:p14="http://schemas.microsoft.com/office/powerpoint/2010/main" val="292008474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Make title shorter</a:t>
            </a:r>
          </a:p>
        </p:txBody>
      </p:sp>
      <p:sp>
        <p:nvSpPr>
          <p:cNvPr id="4" name="Slide Number Placeholder 3"/>
          <p:cNvSpPr>
            <a:spLocks noGrp="1"/>
          </p:cNvSpPr>
          <p:nvPr>
            <p:ph type="sldNum" sz="quarter" idx="10"/>
          </p:nvPr>
        </p:nvSpPr>
        <p:spPr/>
        <p:txBody>
          <a:bodyPr/>
          <a:lstStyle/>
          <a:p>
            <a:fld id="{1EC814E9-7823-3640-959A-7F2BD872A336}" type="slidenum">
              <a:rPr lang="en-US" smtClean="0"/>
              <a:t>33</a:t>
            </a:fld>
            <a:endParaRPr lang="en-US"/>
          </a:p>
        </p:txBody>
      </p:sp>
    </p:spTree>
    <p:extLst>
      <p:ext uri="{BB962C8B-B14F-4D97-AF65-F5344CB8AC3E}">
        <p14:creationId xmlns:p14="http://schemas.microsoft.com/office/powerpoint/2010/main" val="353280640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Focus more on for each </a:t>
            </a:r>
          </a:p>
        </p:txBody>
      </p:sp>
      <p:sp>
        <p:nvSpPr>
          <p:cNvPr id="4" name="Slide Number Placeholder 3"/>
          <p:cNvSpPr>
            <a:spLocks noGrp="1"/>
          </p:cNvSpPr>
          <p:nvPr>
            <p:ph type="sldNum" sz="quarter" idx="10"/>
          </p:nvPr>
        </p:nvSpPr>
        <p:spPr/>
        <p:txBody>
          <a:bodyPr/>
          <a:lstStyle/>
          <a:p>
            <a:fld id="{1EC814E9-7823-3640-959A-7F2BD872A336}" type="slidenum">
              <a:rPr lang="en-US" smtClean="0"/>
              <a:t>34</a:t>
            </a:fld>
            <a:endParaRPr lang="en-US"/>
          </a:p>
        </p:txBody>
      </p:sp>
    </p:spTree>
    <p:extLst>
      <p:ext uri="{BB962C8B-B14F-4D97-AF65-F5344CB8AC3E}">
        <p14:creationId xmlns:p14="http://schemas.microsoft.com/office/powerpoint/2010/main" val="31079150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a:extLst>
              <a:ext uri="{FF2B5EF4-FFF2-40B4-BE49-F238E27FC236}">
                <a16:creationId xmlns:a16="http://schemas.microsoft.com/office/drawing/2014/main" id="{F4ADBC74-0419-424B-867B-B053359D6506}"/>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71" name="Notes Placeholder 2">
            <a:extLst>
              <a:ext uri="{FF2B5EF4-FFF2-40B4-BE49-F238E27FC236}">
                <a16:creationId xmlns:a16="http://schemas.microsoft.com/office/drawing/2014/main" id="{AAD3E36F-6B00-F04C-AC00-736A96BD238C}"/>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a:t>To see, let</a:t>
            </a:r>
            <a:r>
              <a:rPr lang="mr-IN" altLang="en-US"/>
              <a:t>’</a:t>
            </a:r>
            <a:r>
              <a:rPr lang="en-US" altLang="en-US"/>
              <a:t>s return to John and answer why his loan application was denied. To explain his denial it is important to start with the base rate of loan repayment problems XX, denoted here by the expected value of the model’s output.</a:t>
            </a:r>
          </a:p>
          <a:p>
            <a:pPr>
              <a:spcBef>
                <a:spcPct val="0"/>
              </a:spcBef>
            </a:pPr>
            <a:endParaRPr lang="en-US" altLang="en-US"/>
          </a:p>
          <a:p>
            <a:pPr>
              <a:spcBef>
                <a:spcPct val="0"/>
              </a:spcBef>
            </a:pPr>
            <a:r>
              <a:rPr lang="en-US" altLang="en-US"/>
              <a:t>To explain John's risk XX, we need to explain how we got from the base rate XX, to his risk of 55%. XX</a:t>
            </a:r>
          </a:p>
        </p:txBody>
      </p:sp>
      <p:sp>
        <p:nvSpPr>
          <p:cNvPr id="7172" name="Slide Number Placeholder 3">
            <a:extLst>
              <a:ext uri="{FF2B5EF4-FFF2-40B4-BE49-F238E27FC236}">
                <a16:creationId xmlns:a16="http://schemas.microsoft.com/office/drawing/2014/main" id="{5B9A1C6A-0356-C34C-8B35-5B77BE2962D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E50A355F-1BE9-F942-8E69-75AED62A9314}" type="slidenum">
              <a:rPr lang="en-US" altLang="en-US"/>
              <a:pPr/>
              <a:t>3</a:t>
            </a:fld>
            <a:endParaRPr lang="en-US" altLang="en-US"/>
          </a:p>
        </p:txBody>
      </p:sp>
    </p:spTree>
    <p:extLst>
      <p:ext uri="{BB962C8B-B14F-4D97-AF65-F5344CB8AC3E}">
        <p14:creationId xmlns:p14="http://schemas.microsoft.com/office/powerpoint/2010/main" val="19623384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is an EMR?</a:t>
            </a:r>
          </a:p>
        </p:txBody>
      </p:sp>
      <p:sp>
        <p:nvSpPr>
          <p:cNvPr id="4" name="Slide Number Placeholder 3"/>
          <p:cNvSpPr>
            <a:spLocks noGrp="1"/>
          </p:cNvSpPr>
          <p:nvPr>
            <p:ph type="sldNum" sz="quarter" idx="10"/>
          </p:nvPr>
        </p:nvSpPr>
        <p:spPr/>
        <p:txBody>
          <a:bodyPr/>
          <a:lstStyle/>
          <a:p>
            <a:fld id="{1EC814E9-7823-3640-959A-7F2BD872A336}" type="slidenum">
              <a:rPr lang="en-US" smtClean="0"/>
              <a:t>35</a:t>
            </a:fld>
            <a:endParaRPr lang="en-US"/>
          </a:p>
        </p:txBody>
      </p:sp>
    </p:spTree>
    <p:extLst>
      <p:ext uri="{BB962C8B-B14F-4D97-AF65-F5344CB8AC3E}">
        <p14:creationId xmlns:p14="http://schemas.microsoft.com/office/powerpoint/2010/main" val="379927873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Make title shorter</a:t>
            </a:r>
          </a:p>
        </p:txBody>
      </p:sp>
      <p:sp>
        <p:nvSpPr>
          <p:cNvPr id="4" name="Slide Number Placeholder 3"/>
          <p:cNvSpPr>
            <a:spLocks noGrp="1"/>
          </p:cNvSpPr>
          <p:nvPr>
            <p:ph type="sldNum" sz="quarter" idx="10"/>
          </p:nvPr>
        </p:nvSpPr>
        <p:spPr/>
        <p:txBody>
          <a:bodyPr/>
          <a:lstStyle/>
          <a:p>
            <a:fld id="{1EC814E9-7823-3640-959A-7F2BD872A336}" type="slidenum">
              <a:rPr lang="en-US" smtClean="0"/>
              <a:t>36</a:t>
            </a:fld>
            <a:endParaRPr lang="en-US"/>
          </a:p>
        </p:txBody>
      </p:sp>
    </p:spTree>
    <p:extLst>
      <p:ext uri="{BB962C8B-B14F-4D97-AF65-F5344CB8AC3E}">
        <p14:creationId xmlns:p14="http://schemas.microsoft.com/office/powerpoint/2010/main" val="233630046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8012F9A-3E09-4CBA-A990-BC4D01136565}" type="slidenum">
              <a:rPr lang="en-US" smtClean="0"/>
              <a:t>38</a:t>
            </a:fld>
            <a:endParaRPr lang="en-US"/>
          </a:p>
        </p:txBody>
      </p:sp>
    </p:spTree>
    <p:extLst>
      <p:ext uri="{BB962C8B-B14F-4D97-AF65-F5344CB8AC3E}">
        <p14:creationId xmlns:p14="http://schemas.microsoft.com/office/powerpoint/2010/main" val="141807544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a:extLst>
              <a:ext uri="{FF2B5EF4-FFF2-40B4-BE49-F238E27FC236}">
                <a16:creationId xmlns:a16="http://schemas.microsoft.com/office/drawing/2014/main" id="{AAD756CF-6B9A-9F43-95B2-9ACF8DFB1DF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3" name="Notes Placeholder 2">
            <a:extLst>
              <a:ext uri="{FF2B5EF4-FFF2-40B4-BE49-F238E27FC236}">
                <a16:creationId xmlns:a16="http://schemas.microsoft.com/office/drawing/2014/main" id="{67380D41-E5E2-EC49-8788-710DAFE656F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a:t>We'll start with a simple motivational example. This is John, a typical bank customer. Like many consumers today, when he applies for a loan, information about him is sent through a predictive model XX.</a:t>
            </a:r>
          </a:p>
          <a:p>
            <a:pPr>
              <a:spcBef>
                <a:spcPct val="0"/>
              </a:spcBef>
            </a:pPr>
            <a:endParaRPr lang="en-US" altLang="en-US"/>
          </a:p>
          <a:p>
            <a:pPr>
              <a:spcBef>
                <a:spcPct val="0"/>
              </a:spcBef>
            </a:pPr>
            <a:r>
              <a:rPr lang="en-US" altLang="en-US"/>
              <a:t>This model is designed to calculate the risk that John will have repayment problems, XX which, unfortunately for John, is 55%. And because his risk is high, the bank declines his loan application XX.</a:t>
            </a:r>
          </a:p>
          <a:p>
            <a:pPr>
              <a:spcBef>
                <a:spcPct val="0"/>
              </a:spcBef>
            </a:pPr>
            <a:endParaRPr lang="en-US" altLang="en-US"/>
          </a:p>
          <a:p>
            <a:pPr>
              <a:spcBef>
                <a:spcPct val="0"/>
              </a:spcBef>
            </a:pPr>
            <a:r>
              <a:rPr lang="en-US" altLang="en-US"/>
              <a:t>A natural first question John has XX is “Why?” The bank XX also want to know why, because these are key business decisions. But unfortunately for the data scientist that built this model XX, she used a complex model and so these questions are hard to answer XX   </a:t>
            </a:r>
            <a:r>
              <a:rPr lang="mr-IN" altLang="en-US"/>
              <a:t>…</a:t>
            </a:r>
            <a:r>
              <a:rPr lang="en-US" altLang="en-US"/>
              <a:t>.  XX</a:t>
            </a:r>
          </a:p>
        </p:txBody>
      </p:sp>
      <p:sp>
        <p:nvSpPr>
          <p:cNvPr id="5124" name="Slide Number Placeholder 3">
            <a:extLst>
              <a:ext uri="{FF2B5EF4-FFF2-40B4-BE49-F238E27FC236}">
                <a16:creationId xmlns:a16="http://schemas.microsoft.com/office/drawing/2014/main" id="{E6CD44AE-D04C-1E43-B54C-25EDC6CC1E8C}"/>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CE44AFB9-4504-AF4C-8C32-1DA3905AACE2}" type="slidenum">
              <a:rPr lang="en-US" altLang="en-US"/>
              <a:pPr/>
              <a:t>41</a:t>
            </a:fld>
            <a:endParaRPr lang="en-US" altLang="en-US"/>
          </a:p>
        </p:txBody>
      </p:sp>
    </p:spTree>
    <p:extLst>
      <p:ext uri="{BB962C8B-B14F-4D97-AF65-F5344CB8AC3E}">
        <p14:creationId xmlns:p14="http://schemas.microsoft.com/office/powerpoint/2010/main" val="20823263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F273A22D-BB0C-1140-B6DF-216129853116}"/>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9" name="Notes Placeholder 2">
            <a:extLst>
              <a:ext uri="{FF2B5EF4-FFF2-40B4-BE49-F238E27FC236}">
                <a16:creationId xmlns:a16="http://schemas.microsoft.com/office/drawing/2014/main" id="{3E582785-8D67-D44F-9C34-A45747D9195C}"/>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a:t>To see, let</a:t>
            </a:r>
            <a:r>
              <a:rPr lang="mr-IN" altLang="en-US"/>
              <a:t>’</a:t>
            </a:r>
            <a:r>
              <a:rPr lang="en-US" altLang="en-US"/>
              <a:t>s return to John and answer why his loan application was denied. To explain his denial it is important to start with the base rate of loan repayment problems XX, denoted here by the expected value of the model’s output.</a:t>
            </a:r>
          </a:p>
          <a:p>
            <a:pPr>
              <a:spcBef>
                <a:spcPct val="0"/>
              </a:spcBef>
            </a:pPr>
            <a:endParaRPr lang="en-US" altLang="en-US"/>
          </a:p>
          <a:p>
            <a:pPr>
              <a:spcBef>
                <a:spcPct val="0"/>
              </a:spcBef>
            </a:pPr>
            <a:r>
              <a:rPr lang="en-US" altLang="en-US"/>
              <a:t>To explain John's risk XX, we need to explain how we got from the base rate XX, to his risk of 55%. XX</a:t>
            </a:r>
          </a:p>
        </p:txBody>
      </p:sp>
      <p:sp>
        <p:nvSpPr>
          <p:cNvPr id="9220" name="Slide Number Placeholder 3">
            <a:extLst>
              <a:ext uri="{FF2B5EF4-FFF2-40B4-BE49-F238E27FC236}">
                <a16:creationId xmlns:a16="http://schemas.microsoft.com/office/drawing/2014/main" id="{4301FCFD-B92F-FC4B-8151-11B55BFB5163}"/>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CF4825B1-E38A-774C-9124-6C2805DE209E}" type="slidenum">
              <a:rPr lang="en-US" altLang="en-US"/>
              <a:pPr/>
              <a:t>4</a:t>
            </a:fld>
            <a:endParaRPr lang="en-US" altLang="en-US"/>
          </a:p>
        </p:txBody>
      </p:sp>
    </p:spTree>
    <p:extLst>
      <p:ext uri="{BB962C8B-B14F-4D97-AF65-F5344CB8AC3E}">
        <p14:creationId xmlns:p14="http://schemas.microsoft.com/office/powerpoint/2010/main" val="23997016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Image Placeholder 1">
            <a:extLst>
              <a:ext uri="{FF2B5EF4-FFF2-40B4-BE49-F238E27FC236}">
                <a16:creationId xmlns:a16="http://schemas.microsoft.com/office/drawing/2014/main" id="{721883E3-37A5-1B4A-ABF7-7E3A455AF29C}"/>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3" name="Notes Placeholder 2">
            <a:extLst>
              <a:ext uri="{FF2B5EF4-FFF2-40B4-BE49-F238E27FC236}">
                <a16:creationId xmlns:a16="http://schemas.microsoft.com/office/drawing/2014/main" id="{0432A1BC-AA94-0941-B919-9885B2086DD8}"/>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a:t>To see, let</a:t>
            </a:r>
            <a:r>
              <a:rPr lang="mr-IN" altLang="en-US"/>
              <a:t>’</a:t>
            </a:r>
            <a:r>
              <a:rPr lang="en-US" altLang="en-US"/>
              <a:t>s return to John and answer why his loan application was denied. To explain his denial it is important to start with the base rate of loan repayment problems XX, denoted here by the expected value of the model’s output.</a:t>
            </a:r>
          </a:p>
          <a:p>
            <a:pPr>
              <a:spcBef>
                <a:spcPct val="0"/>
              </a:spcBef>
            </a:pPr>
            <a:endParaRPr lang="en-US" altLang="en-US"/>
          </a:p>
          <a:p>
            <a:pPr>
              <a:spcBef>
                <a:spcPct val="0"/>
              </a:spcBef>
            </a:pPr>
            <a:r>
              <a:rPr lang="en-US" altLang="en-US"/>
              <a:t>To explain John's risk XX, we need to explain how we got from the base rate XX, to his risk of 55%. XX</a:t>
            </a:r>
          </a:p>
        </p:txBody>
      </p:sp>
      <p:sp>
        <p:nvSpPr>
          <p:cNvPr id="15364" name="Slide Number Placeholder 3">
            <a:extLst>
              <a:ext uri="{FF2B5EF4-FFF2-40B4-BE49-F238E27FC236}">
                <a16:creationId xmlns:a16="http://schemas.microsoft.com/office/drawing/2014/main" id="{CB54F116-B9FE-224F-8844-4DF8B63BFE23}"/>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35F17A16-78F3-1847-8018-FE4A12DBCB2E}" type="slidenum">
              <a:rPr lang="en-US" altLang="en-US"/>
              <a:pPr/>
              <a:t>5</a:t>
            </a:fld>
            <a:endParaRPr lang="en-US" altLang="en-US"/>
          </a:p>
        </p:txBody>
      </p:sp>
    </p:spTree>
    <p:extLst>
      <p:ext uri="{BB962C8B-B14F-4D97-AF65-F5344CB8AC3E}">
        <p14:creationId xmlns:p14="http://schemas.microsoft.com/office/powerpoint/2010/main" val="13442060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a:extLst>
              <a:ext uri="{FF2B5EF4-FFF2-40B4-BE49-F238E27FC236}">
                <a16:creationId xmlns:a16="http://schemas.microsoft.com/office/drawing/2014/main" id="{61DF539D-861D-D744-98D6-D52A780051AD}"/>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1" name="Notes Placeholder 2">
            <a:extLst>
              <a:ext uri="{FF2B5EF4-FFF2-40B4-BE49-F238E27FC236}">
                <a16:creationId xmlns:a16="http://schemas.microsoft.com/office/drawing/2014/main" id="{0CA9B91F-A872-AE40-88D3-E66FD61C04DF}"/>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a:t>To see, let</a:t>
            </a:r>
            <a:r>
              <a:rPr lang="mr-IN" altLang="en-US"/>
              <a:t>’</a:t>
            </a:r>
            <a:r>
              <a:rPr lang="en-US" altLang="en-US"/>
              <a:t>s return to John and answer why his loan application was denied. To explain his denial it is important to start with the base rate of loan repayment problems XX, denoted here by the expected value of the model’s output.</a:t>
            </a:r>
          </a:p>
          <a:p>
            <a:pPr>
              <a:spcBef>
                <a:spcPct val="0"/>
              </a:spcBef>
            </a:pPr>
            <a:endParaRPr lang="en-US" altLang="en-US"/>
          </a:p>
          <a:p>
            <a:pPr>
              <a:spcBef>
                <a:spcPct val="0"/>
              </a:spcBef>
            </a:pPr>
            <a:r>
              <a:rPr lang="en-US" altLang="en-US"/>
              <a:t>To explain John's risk XX, we need to explain how we got from the base rate XX, to his risk of 55%. XX</a:t>
            </a:r>
          </a:p>
        </p:txBody>
      </p:sp>
      <p:sp>
        <p:nvSpPr>
          <p:cNvPr id="17412" name="Slide Number Placeholder 3">
            <a:extLst>
              <a:ext uri="{FF2B5EF4-FFF2-40B4-BE49-F238E27FC236}">
                <a16:creationId xmlns:a16="http://schemas.microsoft.com/office/drawing/2014/main" id="{64A53BD4-840A-5D4C-B4B8-3F383D51EC1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16D7FFE2-6D35-2740-8AF2-AA383A04EB90}" type="slidenum">
              <a:rPr lang="en-US" altLang="en-US"/>
              <a:pPr/>
              <a:t>6</a:t>
            </a:fld>
            <a:endParaRPr lang="en-US" altLang="en-US"/>
          </a:p>
        </p:txBody>
      </p:sp>
    </p:spTree>
    <p:extLst>
      <p:ext uri="{BB962C8B-B14F-4D97-AF65-F5344CB8AC3E}">
        <p14:creationId xmlns:p14="http://schemas.microsoft.com/office/powerpoint/2010/main" val="10656400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a:extLst>
              <a:ext uri="{FF2B5EF4-FFF2-40B4-BE49-F238E27FC236}">
                <a16:creationId xmlns:a16="http://schemas.microsoft.com/office/drawing/2014/main" id="{61DF539D-861D-D744-98D6-D52A780051AD}"/>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1" name="Notes Placeholder 2">
            <a:extLst>
              <a:ext uri="{FF2B5EF4-FFF2-40B4-BE49-F238E27FC236}">
                <a16:creationId xmlns:a16="http://schemas.microsoft.com/office/drawing/2014/main" id="{0CA9B91F-A872-AE40-88D3-E66FD61C04DF}"/>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a:t>To see, let</a:t>
            </a:r>
            <a:r>
              <a:rPr lang="mr-IN" altLang="en-US"/>
              <a:t>’</a:t>
            </a:r>
            <a:r>
              <a:rPr lang="en-US" altLang="en-US"/>
              <a:t>s return to John and answer why his loan application was denied. To explain his denial it is important to start with the base rate of loan repayment problems XX, denoted here by the expected value of the model’s output.</a:t>
            </a:r>
          </a:p>
          <a:p>
            <a:pPr>
              <a:spcBef>
                <a:spcPct val="0"/>
              </a:spcBef>
            </a:pPr>
            <a:endParaRPr lang="en-US" altLang="en-US"/>
          </a:p>
          <a:p>
            <a:pPr>
              <a:spcBef>
                <a:spcPct val="0"/>
              </a:spcBef>
            </a:pPr>
            <a:r>
              <a:rPr lang="en-US" altLang="en-US"/>
              <a:t>To explain John's risk XX, we need to explain how we got from the base rate XX, to his risk of 55%. XX</a:t>
            </a:r>
          </a:p>
        </p:txBody>
      </p:sp>
      <p:sp>
        <p:nvSpPr>
          <p:cNvPr id="17412" name="Slide Number Placeholder 3">
            <a:extLst>
              <a:ext uri="{FF2B5EF4-FFF2-40B4-BE49-F238E27FC236}">
                <a16:creationId xmlns:a16="http://schemas.microsoft.com/office/drawing/2014/main" id="{64A53BD4-840A-5D4C-B4B8-3F383D51EC1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16D7FFE2-6D35-2740-8AF2-AA383A04EB90}" type="slidenum">
              <a:rPr lang="en-US" altLang="en-US"/>
              <a:pPr/>
              <a:t>7</a:t>
            </a:fld>
            <a:endParaRPr lang="en-US" altLang="en-US"/>
          </a:p>
        </p:txBody>
      </p:sp>
    </p:spTree>
    <p:extLst>
      <p:ext uri="{BB962C8B-B14F-4D97-AF65-F5344CB8AC3E}">
        <p14:creationId xmlns:p14="http://schemas.microsoft.com/office/powerpoint/2010/main" val="9591426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a:extLst>
              <a:ext uri="{FF2B5EF4-FFF2-40B4-BE49-F238E27FC236}">
                <a16:creationId xmlns:a16="http://schemas.microsoft.com/office/drawing/2014/main" id="{CA2529A9-C3E4-DA4A-97FC-E969C8F1F055}"/>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Notes Placeholder 2">
            <a:extLst>
              <a:ext uri="{FF2B5EF4-FFF2-40B4-BE49-F238E27FC236}">
                <a16:creationId xmlns:a16="http://schemas.microsoft.com/office/drawing/2014/main" id="{F06E9D24-77DB-9D4F-B96C-E2158DEEB19B}"/>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a:t>To see, let</a:t>
            </a:r>
            <a:r>
              <a:rPr lang="mr-IN" altLang="en-US"/>
              <a:t>’</a:t>
            </a:r>
            <a:r>
              <a:rPr lang="en-US" altLang="en-US"/>
              <a:t>s return to John and answer why his loan application was denied. To explain his denial it is important to start with the base rate of loan repayment problems XX, denoted here by the expected value of the model’s output.</a:t>
            </a:r>
          </a:p>
          <a:p>
            <a:pPr>
              <a:spcBef>
                <a:spcPct val="0"/>
              </a:spcBef>
            </a:pPr>
            <a:endParaRPr lang="en-US" altLang="en-US"/>
          </a:p>
          <a:p>
            <a:pPr>
              <a:spcBef>
                <a:spcPct val="0"/>
              </a:spcBef>
            </a:pPr>
            <a:r>
              <a:rPr lang="en-US" altLang="en-US"/>
              <a:t>To explain John's risk XX, we need to explain how we got from the base rate XX, to his risk of 55%. XX</a:t>
            </a:r>
          </a:p>
        </p:txBody>
      </p:sp>
      <p:sp>
        <p:nvSpPr>
          <p:cNvPr id="19460" name="Slide Number Placeholder 3">
            <a:extLst>
              <a:ext uri="{FF2B5EF4-FFF2-40B4-BE49-F238E27FC236}">
                <a16:creationId xmlns:a16="http://schemas.microsoft.com/office/drawing/2014/main" id="{7506C280-8335-174B-939C-C860E605C5D4}"/>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F0A5CF8F-C713-CD4A-964F-A6CCD8FBB30C}" type="slidenum">
              <a:rPr lang="en-US" altLang="en-US"/>
              <a:pPr/>
              <a:t>8</a:t>
            </a:fld>
            <a:endParaRPr lang="en-US" altLang="en-US"/>
          </a:p>
        </p:txBody>
      </p:sp>
    </p:spTree>
    <p:extLst>
      <p:ext uri="{BB962C8B-B14F-4D97-AF65-F5344CB8AC3E}">
        <p14:creationId xmlns:p14="http://schemas.microsoft.com/office/powerpoint/2010/main" val="9662559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Make title shorter</a:t>
            </a:r>
          </a:p>
        </p:txBody>
      </p:sp>
      <p:sp>
        <p:nvSpPr>
          <p:cNvPr id="4" name="Slide Number Placeholder 3"/>
          <p:cNvSpPr>
            <a:spLocks noGrp="1"/>
          </p:cNvSpPr>
          <p:nvPr>
            <p:ph type="sldNum" sz="quarter" idx="10"/>
          </p:nvPr>
        </p:nvSpPr>
        <p:spPr/>
        <p:txBody>
          <a:bodyPr/>
          <a:lstStyle/>
          <a:p>
            <a:fld id="{1EC814E9-7823-3640-959A-7F2BD872A336}" type="slidenum">
              <a:rPr lang="en-US" smtClean="0"/>
              <a:t>10</a:t>
            </a:fld>
            <a:endParaRPr lang="en-US"/>
          </a:p>
        </p:txBody>
      </p:sp>
    </p:spTree>
    <p:extLst>
      <p:ext uri="{BB962C8B-B14F-4D97-AF65-F5344CB8AC3E}">
        <p14:creationId xmlns:p14="http://schemas.microsoft.com/office/powerpoint/2010/main" val="32650490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163C8C-70F5-744D-80DD-4248299A901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E3A6CDD-2611-F646-AD51-F0E56AE22CA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C22ECAF7-B475-1C41-B7B5-D1B01083D831}"/>
              </a:ext>
            </a:extLst>
          </p:cNvPr>
          <p:cNvSpPr>
            <a:spLocks noGrp="1"/>
          </p:cNvSpPr>
          <p:nvPr>
            <p:ph type="dt" sz="half" idx="10"/>
          </p:nvPr>
        </p:nvSpPr>
        <p:spPr/>
        <p:txBody>
          <a:bodyPr/>
          <a:lstStyle/>
          <a:p>
            <a:fld id="{6D9E40B1-BFB5-6843-A01C-44B631307B90}" type="datetimeFigureOut">
              <a:rPr lang="en-US" smtClean="0"/>
              <a:t>11/17/20</a:t>
            </a:fld>
            <a:endParaRPr lang="en-US"/>
          </a:p>
        </p:txBody>
      </p:sp>
      <p:sp>
        <p:nvSpPr>
          <p:cNvPr id="5" name="Footer Placeholder 4">
            <a:extLst>
              <a:ext uri="{FF2B5EF4-FFF2-40B4-BE49-F238E27FC236}">
                <a16:creationId xmlns:a16="http://schemas.microsoft.com/office/drawing/2014/main" id="{D4D7693B-0DA2-DD4E-A56C-AAFD6784A70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D50C447-BE82-2747-A112-54B0F174B97E}"/>
              </a:ext>
            </a:extLst>
          </p:cNvPr>
          <p:cNvSpPr>
            <a:spLocks noGrp="1"/>
          </p:cNvSpPr>
          <p:nvPr>
            <p:ph type="sldNum" sz="quarter" idx="12"/>
          </p:nvPr>
        </p:nvSpPr>
        <p:spPr/>
        <p:txBody>
          <a:bodyPr/>
          <a:lstStyle/>
          <a:p>
            <a:fld id="{BD2B2EDC-6F89-4D4F-9933-80F0B0F31FAF}" type="slidenum">
              <a:rPr lang="en-US" smtClean="0"/>
              <a:t>‹#›</a:t>
            </a:fld>
            <a:endParaRPr lang="en-US"/>
          </a:p>
        </p:txBody>
      </p:sp>
    </p:spTree>
    <p:extLst>
      <p:ext uri="{BB962C8B-B14F-4D97-AF65-F5344CB8AC3E}">
        <p14:creationId xmlns:p14="http://schemas.microsoft.com/office/powerpoint/2010/main" val="488697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07CF44-2375-164C-8E3F-8B3837723B9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0CA451D-456B-CC40-9BE7-D428B5100B4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3E025DB-512B-BD46-A7C7-706BD872C681}"/>
              </a:ext>
            </a:extLst>
          </p:cNvPr>
          <p:cNvSpPr>
            <a:spLocks noGrp="1"/>
          </p:cNvSpPr>
          <p:nvPr>
            <p:ph type="dt" sz="half" idx="10"/>
          </p:nvPr>
        </p:nvSpPr>
        <p:spPr/>
        <p:txBody>
          <a:bodyPr/>
          <a:lstStyle/>
          <a:p>
            <a:fld id="{6D9E40B1-BFB5-6843-A01C-44B631307B90}" type="datetimeFigureOut">
              <a:rPr lang="en-US" smtClean="0"/>
              <a:t>11/17/20</a:t>
            </a:fld>
            <a:endParaRPr lang="en-US"/>
          </a:p>
        </p:txBody>
      </p:sp>
      <p:sp>
        <p:nvSpPr>
          <p:cNvPr id="5" name="Footer Placeholder 4">
            <a:extLst>
              <a:ext uri="{FF2B5EF4-FFF2-40B4-BE49-F238E27FC236}">
                <a16:creationId xmlns:a16="http://schemas.microsoft.com/office/drawing/2014/main" id="{6BC308BA-ACF8-0E47-B624-F30863F9311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3080DCC-8E81-354D-BB24-4A5819D11E0B}"/>
              </a:ext>
            </a:extLst>
          </p:cNvPr>
          <p:cNvSpPr>
            <a:spLocks noGrp="1"/>
          </p:cNvSpPr>
          <p:nvPr>
            <p:ph type="sldNum" sz="quarter" idx="12"/>
          </p:nvPr>
        </p:nvSpPr>
        <p:spPr/>
        <p:txBody>
          <a:bodyPr/>
          <a:lstStyle/>
          <a:p>
            <a:fld id="{BD2B2EDC-6F89-4D4F-9933-80F0B0F31FAF}" type="slidenum">
              <a:rPr lang="en-US" smtClean="0"/>
              <a:t>‹#›</a:t>
            </a:fld>
            <a:endParaRPr lang="en-US"/>
          </a:p>
        </p:txBody>
      </p:sp>
    </p:spTree>
    <p:extLst>
      <p:ext uri="{BB962C8B-B14F-4D97-AF65-F5344CB8AC3E}">
        <p14:creationId xmlns:p14="http://schemas.microsoft.com/office/powerpoint/2010/main" val="11715448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AB710A4-29E9-7447-9DC0-C5E2C9E3A0E6}"/>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2BCDC47-4AE9-2C48-B92E-EADAD88F9F5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0C18FB0-D537-CD4A-A039-3ECA33DBC72B}"/>
              </a:ext>
            </a:extLst>
          </p:cNvPr>
          <p:cNvSpPr>
            <a:spLocks noGrp="1"/>
          </p:cNvSpPr>
          <p:nvPr>
            <p:ph type="dt" sz="half" idx="10"/>
          </p:nvPr>
        </p:nvSpPr>
        <p:spPr/>
        <p:txBody>
          <a:bodyPr/>
          <a:lstStyle/>
          <a:p>
            <a:fld id="{6D9E40B1-BFB5-6843-A01C-44B631307B90}" type="datetimeFigureOut">
              <a:rPr lang="en-US" smtClean="0"/>
              <a:t>11/17/20</a:t>
            </a:fld>
            <a:endParaRPr lang="en-US"/>
          </a:p>
        </p:txBody>
      </p:sp>
      <p:sp>
        <p:nvSpPr>
          <p:cNvPr id="5" name="Footer Placeholder 4">
            <a:extLst>
              <a:ext uri="{FF2B5EF4-FFF2-40B4-BE49-F238E27FC236}">
                <a16:creationId xmlns:a16="http://schemas.microsoft.com/office/drawing/2014/main" id="{D3B9175D-1275-5742-8F45-93D108BEDC7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94401B0-FC1E-774C-81BD-EA82AEED8225}"/>
              </a:ext>
            </a:extLst>
          </p:cNvPr>
          <p:cNvSpPr>
            <a:spLocks noGrp="1"/>
          </p:cNvSpPr>
          <p:nvPr>
            <p:ph type="sldNum" sz="quarter" idx="12"/>
          </p:nvPr>
        </p:nvSpPr>
        <p:spPr/>
        <p:txBody>
          <a:bodyPr/>
          <a:lstStyle/>
          <a:p>
            <a:fld id="{BD2B2EDC-6F89-4D4F-9933-80F0B0F31FAF}" type="slidenum">
              <a:rPr lang="en-US" smtClean="0"/>
              <a:t>‹#›</a:t>
            </a:fld>
            <a:endParaRPr lang="en-US"/>
          </a:p>
        </p:txBody>
      </p:sp>
    </p:spTree>
    <p:extLst>
      <p:ext uri="{BB962C8B-B14F-4D97-AF65-F5344CB8AC3E}">
        <p14:creationId xmlns:p14="http://schemas.microsoft.com/office/powerpoint/2010/main" val="20010690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A70F9B-70C8-D844-AFD1-1A2388083DB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868C52D-D4E4-8D42-85F5-698E59699B5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688A96B-E24E-1E40-B83B-0A953874687E}"/>
              </a:ext>
            </a:extLst>
          </p:cNvPr>
          <p:cNvSpPr>
            <a:spLocks noGrp="1"/>
          </p:cNvSpPr>
          <p:nvPr>
            <p:ph type="dt" sz="half" idx="10"/>
          </p:nvPr>
        </p:nvSpPr>
        <p:spPr/>
        <p:txBody>
          <a:bodyPr/>
          <a:lstStyle/>
          <a:p>
            <a:fld id="{6D9E40B1-BFB5-6843-A01C-44B631307B90}" type="datetimeFigureOut">
              <a:rPr lang="en-US" smtClean="0"/>
              <a:t>11/17/20</a:t>
            </a:fld>
            <a:endParaRPr lang="en-US"/>
          </a:p>
        </p:txBody>
      </p:sp>
      <p:sp>
        <p:nvSpPr>
          <p:cNvPr id="5" name="Footer Placeholder 4">
            <a:extLst>
              <a:ext uri="{FF2B5EF4-FFF2-40B4-BE49-F238E27FC236}">
                <a16:creationId xmlns:a16="http://schemas.microsoft.com/office/drawing/2014/main" id="{B6990E9B-9699-6B4F-8910-09898762157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B4C483E-3C98-0C40-A84D-C105DD908CEC}"/>
              </a:ext>
            </a:extLst>
          </p:cNvPr>
          <p:cNvSpPr>
            <a:spLocks noGrp="1"/>
          </p:cNvSpPr>
          <p:nvPr>
            <p:ph type="sldNum" sz="quarter" idx="12"/>
          </p:nvPr>
        </p:nvSpPr>
        <p:spPr/>
        <p:txBody>
          <a:bodyPr/>
          <a:lstStyle/>
          <a:p>
            <a:fld id="{BD2B2EDC-6F89-4D4F-9933-80F0B0F31FAF}" type="slidenum">
              <a:rPr lang="en-US" smtClean="0"/>
              <a:t>‹#›</a:t>
            </a:fld>
            <a:endParaRPr lang="en-US"/>
          </a:p>
        </p:txBody>
      </p:sp>
    </p:spTree>
    <p:extLst>
      <p:ext uri="{BB962C8B-B14F-4D97-AF65-F5344CB8AC3E}">
        <p14:creationId xmlns:p14="http://schemas.microsoft.com/office/powerpoint/2010/main" val="25871826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2F6A93-51C6-A648-BA63-1E28D9E8E74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2DF9DAC-AB0F-6A4F-A939-34690446537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11CF2D0-C6C9-394D-812D-B9567446846C}"/>
              </a:ext>
            </a:extLst>
          </p:cNvPr>
          <p:cNvSpPr>
            <a:spLocks noGrp="1"/>
          </p:cNvSpPr>
          <p:nvPr>
            <p:ph type="dt" sz="half" idx="10"/>
          </p:nvPr>
        </p:nvSpPr>
        <p:spPr/>
        <p:txBody>
          <a:bodyPr/>
          <a:lstStyle/>
          <a:p>
            <a:fld id="{6D9E40B1-BFB5-6843-A01C-44B631307B90}" type="datetimeFigureOut">
              <a:rPr lang="en-US" smtClean="0"/>
              <a:t>11/17/20</a:t>
            </a:fld>
            <a:endParaRPr lang="en-US"/>
          </a:p>
        </p:txBody>
      </p:sp>
      <p:sp>
        <p:nvSpPr>
          <p:cNvPr id="5" name="Footer Placeholder 4">
            <a:extLst>
              <a:ext uri="{FF2B5EF4-FFF2-40B4-BE49-F238E27FC236}">
                <a16:creationId xmlns:a16="http://schemas.microsoft.com/office/drawing/2014/main" id="{AFE9884F-36C2-0544-9224-7B21E4A933C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646D3AF-B7A6-7C49-B0E3-81F962DE1A38}"/>
              </a:ext>
            </a:extLst>
          </p:cNvPr>
          <p:cNvSpPr>
            <a:spLocks noGrp="1"/>
          </p:cNvSpPr>
          <p:nvPr>
            <p:ph type="sldNum" sz="quarter" idx="12"/>
          </p:nvPr>
        </p:nvSpPr>
        <p:spPr/>
        <p:txBody>
          <a:bodyPr/>
          <a:lstStyle/>
          <a:p>
            <a:fld id="{BD2B2EDC-6F89-4D4F-9933-80F0B0F31FAF}" type="slidenum">
              <a:rPr lang="en-US" smtClean="0"/>
              <a:t>‹#›</a:t>
            </a:fld>
            <a:endParaRPr lang="en-US"/>
          </a:p>
        </p:txBody>
      </p:sp>
    </p:spTree>
    <p:extLst>
      <p:ext uri="{BB962C8B-B14F-4D97-AF65-F5344CB8AC3E}">
        <p14:creationId xmlns:p14="http://schemas.microsoft.com/office/powerpoint/2010/main" val="21778867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D6C4E9-21A1-D142-89D0-E614CADD0F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EA07AB4-2A98-2143-8CEF-582F1AA483E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F0C489A-20FE-834F-B174-4B74D8A0B94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5BAC9FA-7C57-C848-8B4C-87BBE3E45878}"/>
              </a:ext>
            </a:extLst>
          </p:cNvPr>
          <p:cNvSpPr>
            <a:spLocks noGrp="1"/>
          </p:cNvSpPr>
          <p:nvPr>
            <p:ph type="dt" sz="half" idx="10"/>
          </p:nvPr>
        </p:nvSpPr>
        <p:spPr/>
        <p:txBody>
          <a:bodyPr/>
          <a:lstStyle/>
          <a:p>
            <a:fld id="{6D9E40B1-BFB5-6843-A01C-44B631307B90}" type="datetimeFigureOut">
              <a:rPr lang="en-US" smtClean="0"/>
              <a:t>11/17/20</a:t>
            </a:fld>
            <a:endParaRPr lang="en-US"/>
          </a:p>
        </p:txBody>
      </p:sp>
      <p:sp>
        <p:nvSpPr>
          <p:cNvPr id="6" name="Footer Placeholder 5">
            <a:extLst>
              <a:ext uri="{FF2B5EF4-FFF2-40B4-BE49-F238E27FC236}">
                <a16:creationId xmlns:a16="http://schemas.microsoft.com/office/drawing/2014/main" id="{1894948D-6EDA-894D-B44E-8ED8E0E1183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487C4A8-603B-3A47-AC3D-76BC71B91921}"/>
              </a:ext>
            </a:extLst>
          </p:cNvPr>
          <p:cNvSpPr>
            <a:spLocks noGrp="1"/>
          </p:cNvSpPr>
          <p:nvPr>
            <p:ph type="sldNum" sz="quarter" idx="12"/>
          </p:nvPr>
        </p:nvSpPr>
        <p:spPr/>
        <p:txBody>
          <a:bodyPr/>
          <a:lstStyle/>
          <a:p>
            <a:fld id="{BD2B2EDC-6F89-4D4F-9933-80F0B0F31FAF}" type="slidenum">
              <a:rPr lang="en-US" smtClean="0"/>
              <a:t>‹#›</a:t>
            </a:fld>
            <a:endParaRPr lang="en-US"/>
          </a:p>
        </p:txBody>
      </p:sp>
    </p:spTree>
    <p:extLst>
      <p:ext uri="{BB962C8B-B14F-4D97-AF65-F5344CB8AC3E}">
        <p14:creationId xmlns:p14="http://schemas.microsoft.com/office/powerpoint/2010/main" val="30052958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E6C4ED-043D-B341-9D52-FAB12937050E}"/>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F56D439-3508-9E48-98B2-3495E6B1944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6B60466-4015-D94F-8077-B786D7B2C257}"/>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F1D15A1-1214-7242-8035-9BA1BEAE520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82DE4B0-EA68-3345-BD16-DEBED637C15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C5A0144-2F93-454E-A6BE-40B991AD5909}"/>
              </a:ext>
            </a:extLst>
          </p:cNvPr>
          <p:cNvSpPr>
            <a:spLocks noGrp="1"/>
          </p:cNvSpPr>
          <p:nvPr>
            <p:ph type="dt" sz="half" idx="10"/>
          </p:nvPr>
        </p:nvSpPr>
        <p:spPr/>
        <p:txBody>
          <a:bodyPr/>
          <a:lstStyle/>
          <a:p>
            <a:fld id="{6D9E40B1-BFB5-6843-A01C-44B631307B90}" type="datetimeFigureOut">
              <a:rPr lang="en-US" smtClean="0"/>
              <a:t>11/17/20</a:t>
            </a:fld>
            <a:endParaRPr lang="en-US"/>
          </a:p>
        </p:txBody>
      </p:sp>
      <p:sp>
        <p:nvSpPr>
          <p:cNvPr id="8" name="Footer Placeholder 7">
            <a:extLst>
              <a:ext uri="{FF2B5EF4-FFF2-40B4-BE49-F238E27FC236}">
                <a16:creationId xmlns:a16="http://schemas.microsoft.com/office/drawing/2014/main" id="{A6B5F5A9-BCA5-AD43-8A05-151DE0164F0A}"/>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CAADD979-3178-8943-A957-6D993FD4D700}"/>
              </a:ext>
            </a:extLst>
          </p:cNvPr>
          <p:cNvSpPr>
            <a:spLocks noGrp="1"/>
          </p:cNvSpPr>
          <p:nvPr>
            <p:ph type="sldNum" sz="quarter" idx="12"/>
          </p:nvPr>
        </p:nvSpPr>
        <p:spPr/>
        <p:txBody>
          <a:bodyPr/>
          <a:lstStyle/>
          <a:p>
            <a:fld id="{BD2B2EDC-6F89-4D4F-9933-80F0B0F31FAF}" type="slidenum">
              <a:rPr lang="en-US" smtClean="0"/>
              <a:t>‹#›</a:t>
            </a:fld>
            <a:endParaRPr lang="en-US"/>
          </a:p>
        </p:txBody>
      </p:sp>
    </p:spTree>
    <p:extLst>
      <p:ext uri="{BB962C8B-B14F-4D97-AF65-F5344CB8AC3E}">
        <p14:creationId xmlns:p14="http://schemas.microsoft.com/office/powerpoint/2010/main" val="16433901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3E3142-C881-754A-A45B-9A3421FC76E4}"/>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9763A47-42C6-2046-9E13-6ABAC23B56BC}"/>
              </a:ext>
            </a:extLst>
          </p:cNvPr>
          <p:cNvSpPr>
            <a:spLocks noGrp="1"/>
          </p:cNvSpPr>
          <p:nvPr>
            <p:ph type="dt" sz="half" idx="10"/>
          </p:nvPr>
        </p:nvSpPr>
        <p:spPr/>
        <p:txBody>
          <a:bodyPr/>
          <a:lstStyle/>
          <a:p>
            <a:fld id="{6D9E40B1-BFB5-6843-A01C-44B631307B90}" type="datetimeFigureOut">
              <a:rPr lang="en-US" smtClean="0"/>
              <a:t>11/17/20</a:t>
            </a:fld>
            <a:endParaRPr lang="en-US"/>
          </a:p>
        </p:txBody>
      </p:sp>
      <p:sp>
        <p:nvSpPr>
          <p:cNvPr id="4" name="Footer Placeholder 3">
            <a:extLst>
              <a:ext uri="{FF2B5EF4-FFF2-40B4-BE49-F238E27FC236}">
                <a16:creationId xmlns:a16="http://schemas.microsoft.com/office/drawing/2014/main" id="{7E02DEE4-20FF-0147-9AD1-7A56456A8A9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622DB25-62CE-3A41-BAED-4ABA03AF4F0F}"/>
              </a:ext>
            </a:extLst>
          </p:cNvPr>
          <p:cNvSpPr>
            <a:spLocks noGrp="1"/>
          </p:cNvSpPr>
          <p:nvPr>
            <p:ph type="sldNum" sz="quarter" idx="12"/>
          </p:nvPr>
        </p:nvSpPr>
        <p:spPr/>
        <p:txBody>
          <a:bodyPr/>
          <a:lstStyle/>
          <a:p>
            <a:fld id="{BD2B2EDC-6F89-4D4F-9933-80F0B0F31FAF}" type="slidenum">
              <a:rPr lang="en-US" smtClean="0"/>
              <a:t>‹#›</a:t>
            </a:fld>
            <a:endParaRPr lang="en-US"/>
          </a:p>
        </p:txBody>
      </p:sp>
    </p:spTree>
    <p:extLst>
      <p:ext uri="{BB962C8B-B14F-4D97-AF65-F5344CB8AC3E}">
        <p14:creationId xmlns:p14="http://schemas.microsoft.com/office/powerpoint/2010/main" val="36703877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1823849-2477-0741-AE81-3CC2811E3B08}"/>
              </a:ext>
            </a:extLst>
          </p:cNvPr>
          <p:cNvSpPr>
            <a:spLocks noGrp="1"/>
          </p:cNvSpPr>
          <p:nvPr>
            <p:ph type="dt" sz="half" idx="10"/>
          </p:nvPr>
        </p:nvSpPr>
        <p:spPr/>
        <p:txBody>
          <a:bodyPr/>
          <a:lstStyle/>
          <a:p>
            <a:fld id="{6D9E40B1-BFB5-6843-A01C-44B631307B90}" type="datetimeFigureOut">
              <a:rPr lang="en-US" smtClean="0"/>
              <a:t>11/17/20</a:t>
            </a:fld>
            <a:endParaRPr lang="en-US"/>
          </a:p>
        </p:txBody>
      </p:sp>
      <p:sp>
        <p:nvSpPr>
          <p:cNvPr id="3" name="Footer Placeholder 2">
            <a:extLst>
              <a:ext uri="{FF2B5EF4-FFF2-40B4-BE49-F238E27FC236}">
                <a16:creationId xmlns:a16="http://schemas.microsoft.com/office/drawing/2014/main" id="{D7F811D8-B0F5-AB49-B059-0BAF1C49D06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8FB1525-422E-C64F-9606-815C7EDC964B}"/>
              </a:ext>
            </a:extLst>
          </p:cNvPr>
          <p:cNvSpPr>
            <a:spLocks noGrp="1"/>
          </p:cNvSpPr>
          <p:nvPr>
            <p:ph type="sldNum" sz="quarter" idx="12"/>
          </p:nvPr>
        </p:nvSpPr>
        <p:spPr/>
        <p:txBody>
          <a:bodyPr/>
          <a:lstStyle/>
          <a:p>
            <a:fld id="{BD2B2EDC-6F89-4D4F-9933-80F0B0F31FAF}" type="slidenum">
              <a:rPr lang="en-US" smtClean="0"/>
              <a:t>‹#›</a:t>
            </a:fld>
            <a:endParaRPr lang="en-US"/>
          </a:p>
        </p:txBody>
      </p:sp>
    </p:spTree>
    <p:extLst>
      <p:ext uri="{BB962C8B-B14F-4D97-AF65-F5344CB8AC3E}">
        <p14:creationId xmlns:p14="http://schemas.microsoft.com/office/powerpoint/2010/main" val="1783776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12DA73-C6AF-1542-B0F5-99C478BD831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7C505AF-E8F8-C644-B9BC-5DA15BEB5F1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CA6CA58D-305D-0C48-AEFE-9EB890F5E7C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4F3EA6C-9FD8-DA4F-A13A-EC85B5E3DCF5}"/>
              </a:ext>
            </a:extLst>
          </p:cNvPr>
          <p:cNvSpPr>
            <a:spLocks noGrp="1"/>
          </p:cNvSpPr>
          <p:nvPr>
            <p:ph type="dt" sz="half" idx="10"/>
          </p:nvPr>
        </p:nvSpPr>
        <p:spPr/>
        <p:txBody>
          <a:bodyPr/>
          <a:lstStyle/>
          <a:p>
            <a:fld id="{6D9E40B1-BFB5-6843-A01C-44B631307B90}" type="datetimeFigureOut">
              <a:rPr lang="en-US" smtClean="0"/>
              <a:t>11/17/20</a:t>
            </a:fld>
            <a:endParaRPr lang="en-US"/>
          </a:p>
        </p:txBody>
      </p:sp>
      <p:sp>
        <p:nvSpPr>
          <p:cNvPr id="6" name="Footer Placeholder 5">
            <a:extLst>
              <a:ext uri="{FF2B5EF4-FFF2-40B4-BE49-F238E27FC236}">
                <a16:creationId xmlns:a16="http://schemas.microsoft.com/office/drawing/2014/main" id="{17028A11-B2B8-674B-A615-04C44A54AE2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1575A8F-C36F-4042-B549-A5020BBA4C7D}"/>
              </a:ext>
            </a:extLst>
          </p:cNvPr>
          <p:cNvSpPr>
            <a:spLocks noGrp="1"/>
          </p:cNvSpPr>
          <p:nvPr>
            <p:ph type="sldNum" sz="quarter" idx="12"/>
          </p:nvPr>
        </p:nvSpPr>
        <p:spPr/>
        <p:txBody>
          <a:bodyPr/>
          <a:lstStyle/>
          <a:p>
            <a:fld id="{BD2B2EDC-6F89-4D4F-9933-80F0B0F31FAF}" type="slidenum">
              <a:rPr lang="en-US" smtClean="0"/>
              <a:t>‹#›</a:t>
            </a:fld>
            <a:endParaRPr lang="en-US"/>
          </a:p>
        </p:txBody>
      </p:sp>
    </p:spTree>
    <p:extLst>
      <p:ext uri="{BB962C8B-B14F-4D97-AF65-F5344CB8AC3E}">
        <p14:creationId xmlns:p14="http://schemas.microsoft.com/office/powerpoint/2010/main" val="39009137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5016AC-D878-A341-A07E-88283F4EABD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99BB8C7-5D9E-A949-B901-D5674885884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5860F32-D625-8D4F-86F8-1E88EBEADDE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7C72F80-168C-BD47-8B8B-B7F17499802D}"/>
              </a:ext>
            </a:extLst>
          </p:cNvPr>
          <p:cNvSpPr>
            <a:spLocks noGrp="1"/>
          </p:cNvSpPr>
          <p:nvPr>
            <p:ph type="dt" sz="half" idx="10"/>
          </p:nvPr>
        </p:nvSpPr>
        <p:spPr/>
        <p:txBody>
          <a:bodyPr/>
          <a:lstStyle/>
          <a:p>
            <a:fld id="{6D9E40B1-BFB5-6843-A01C-44B631307B90}" type="datetimeFigureOut">
              <a:rPr lang="en-US" smtClean="0"/>
              <a:t>11/17/20</a:t>
            </a:fld>
            <a:endParaRPr lang="en-US"/>
          </a:p>
        </p:txBody>
      </p:sp>
      <p:sp>
        <p:nvSpPr>
          <p:cNvPr id="6" name="Footer Placeholder 5">
            <a:extLst>
              <a:ext uri="{FF2B5EF4-FFF2-40B4-BE49-F238E27FC236}">
                <a16:creationId xmlns:a16="http://schemas.microsoft.com/office/drawing/2014/main" id="{0D6272C4-10C5-3A4F-964F-A6A0F7D1D02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06CBD79-F655-AD43-90E4-1951D66B5F3E}"/>
              </a:ext>
            </a:extLst>
          </p:cNvPr>
          <p:cNvSpPr>
            <a:spLocks noGrp="1"/>
          </p:cNvSpPr>
          <p:nvPr>
            <p:ph type="sldNum" sz="quarter" idx="12"/>
          </p:nvPr>
        </p:nvSpPr>
        <p:spPr/>
        <p:txBody>
          <a:bodyPr/>
          <a:lstStyle/>
          <a:p>
            <a:fld id="{BD2B2EDC-6F89-4D4F-9933-80F0B0F31FAF}" type="slidenum">
              <a:rPr lang="en-US" smtClean="0"/>
              <a:t>‹#›</a:t>
            </a:fld>
            <a:endParaRPr lang="en-US"/>
          </a:p>
        </p:txBody>
      </p:sp>
    </p:spTree>
    <p:extLst>
      <p:ext uri="{BB962C8B-B14F-4D97-AF65-F5344CB8AC3E}">
        <p14:creationId xmlns:p14="http://schemas.microsoft.com/office/powerpoint/2010/main" val="34254673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BBEFFBB-517E-6544-AC95-D081D2976E1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74278AE-3149-EA48-847D-DDDB4A310A6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7F41E6F-7F81-A549-B880-9D6C0C394BB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D9E40B1-BFB5-6843-A01C-44B631307B90}" type="datetimeFigureOut">
              <a:rPr lang="en-US" smtClean="0"/>
              <a:t>11/17/20</a:t>
            </a:fld>
            <a:endParaRPr lang="en-US"/>
          </a:p>
        </p:txBody>
      </p:sp>
      <p:sp>
        <p:nvSpPr>
          <p:cNvPr id="5" name="Footer Placeholder 4">
            <a:extLst>
              <a:ext uri="{FF2B5EF4-FFF2-40B4-BE49-F238E27FC236}">
                <a16:creationId xmlns:a16="http://schemas.microsoft.com/office/drawing/2014/main" id="{50F490A0-F28B-C24C-BCC4-C1624836E57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35739AAC-0D9C-F54A-8281-C583008B8D0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D2B2EDC-6F89-4D4F-9933-80F0B0F31FAF}" type="slidenum">
              <a:rPr lang="en-US" smtClean="0"/>
              <a:t>‹#›</a:t>
            </a:fld>
            <a:endParaRPr lang="en-US"/>
          </a:p>
        </p:txBody>
      </p:sp>
    </p:spTree>
    <p:extLst>
      <p:ext uri="{BB962C8B-B14F-4D97-AF65-F5344CB8AC3E}">
        <p14:creationId xmlns:p14="http://schemas.microsoft.com/office/powerpoint/2010/main" val="93814673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2.xml"/><Relationship Id="rId4" Type="http://schemas.openxmlformats.org/officeDocument/2006/relationships/image" Target="../media/image35.png"/></Relationships>
</file>

<file path=ppt/slides/_rels/slide14.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3" Type="http://schemas.openxmlformats.org/officeDocument/2006/relationships/notesSlide" Target="../notesSlides/notesSlide2.xml"/><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slideLayout" Target="../slideLayouts/slideLayout2.xml"/><Relationship Id="rId1" Type="http://schemas.openxmlformats.org/officeDocument/2006/relationships/tags" Target="../tags/tag1.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20.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9.tiff"/><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3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42.tiff"/><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2.tiff"/><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42.tiff"/><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42.tiff"/><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image" Target="../media/image25.png"/><Relationship Id="rId3" Type="http://schemas.openxmlformats.org/officeDocument/2006/relationships/image" Target="../media/image13.png"/><Relationship Id="rId7" Type="http://schemas.openxmlformats.org/officeDocument/2006/relationships/image" Target="../media/image19.png"/><Relationship Id="rId12" Type="http://schemas.openxmlformats.org/officeDocument/2006/relationships/image" Target="../media/image24.png"/><Relationship Id="rId2" Type="http://schemas.openxmlformats.org/officeDocument/2006/relationships/notesSlide" Target="../notesSlides/notesSlide4.xml"/><Relationship Id="rId16" Type="http://schemas.openxmlformats.org/officeDocument/2006/relationships/image" Target="../media/image28.png"/><Relationship Id="rId1" Type="http://schemas.openxmlformats.org/officeDocument/2006/relationships/slideLayout" Target="../slideLayouts/slideLayout2.xml"/><Relationship Id="rId6" Type="http://schemas.openxmlformats.org/officeDocument/2006/relationships/image" Target="../media/image15.png"/><Relationship Id="rId11" Type="http://schemas.openxmlformats.org/officeDocument/2006/relationships/image" Target="../media/image23.png"/><Relationship Id="rId5" Type="http://schemas.openxmlformats.org/officeDocument/2006/relationships/image" Target="../media/image18.png"/><Relationship Id="rId15" Type="http://schemas.openxmlformats.org/officeDocument/2006/relationships/image" Target="../media/image27.png"/><Relationship Id="rId10" Type="http://schemas.openxmlformats.org/officeDocument/2006/relationships/image" Target="../media/image22.png"/><Relationship Id="rId4" Type="http://schemas.openxmlformats.org/officeDocument/2006/relationships/image" Target="../media/image17.png"/><Relationship Id="rId9" Type="http://schemas.openxmlformats.org/officeDocument/2006/relationships/image" Target="../media/image21.png"/><Relationship Id="rId14" Type="http://schemas.openxmlformats.org/officeDocument/2006/relationships/image" Target="../media/image26.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42.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8" Type="http://schemas.openxmlformats.org/officeDocument/2006/relationships/image" Target="../media/image55.tiff"/><Relationship Id="rId3" Type="http://schemas.openxmlformats.org/officeDocument/2006/relationships/image" Target="../media/image50.tiff"/><Relationship Id="rId7" Type="http://schemas.openxmlformats.org/officeDocument/2006/relationships/image" Target="../media/image54.tiff"/><Relationship Id="rId2" Type="http://schemas.openxmlformats.org/officeDocument/2006/relationships/image" Target="../media/image49.tiff"/><Relationship Id="rId1" Type="http://schemas.openxmlformats.org/officeDocument/2006/relationships/slideLayout" Target="../slideLayouts/slideLayout2.xml"/><Relationship Id="rId6" Type="http://schemas.openxmlformats.org/officeDocument/2006/relationships/image" Target="../media/image53.tiff"/><Relationship Id="rId5" Type="http://schemas.openxmlformats.org/officeDocument/2006/relationships/image" Target="../media/image52.tiff"/><Relationship Id="rId10" Type="http://schemas.openxmlformats.org/officeDocument/2006/relationships/image" Target="../media/image57.png"/><Relationship Id="rId4" Type="http://schemas.openxmlformats.org/officeDocument/2006/relationships/image" Target="../media/image51.tiff"/><Relationship Id="rId9" Type="http://schemas.openxmlformats.org/officeDocument/2006/relationships/image" Target="../media/image56.png"/></Relationships>
</file>

<file path=ppt/slides/_rels/slide5.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image" Target="../media/image25.png"/><Relationship Id="rId3" Type="http://schemas.openxmlformats.org/officeDocument/2006/relationships/image" Target="../media/image13.png"/><Relationship Id="rId7" Type="http://schemas.openxmlformats.org/officeDocument/2006/relationships/image" Target="../media/image19.png"/><Relationship Id="rId12" Type="http://schemas.openxmlformats.org/officeDocument/2006/relationships/image" Target="../media/image24.png"/><Relationship Id="rId2" Type="http://schemas.openxmlformats.org/officeDocument/2006/relationships/notesSlide" Target="../notesSlides/notesSlide5.xml"/><Relationship Id="rId16" Type="http://schemas.openxmlformats.org/officeDocument/2006/relationships/image" Target="../media/image28.png"/><Relationship Id="rId1" Type="http://schemas.openxmlformats.org/officeDocument/2006/relationships/slideLayout" Target="../slideLayouts/slideLayout2.xml"/><Relationship Id="rId6" Type="http://schemas.openxmlformats.org/officeDocument/2006/relationships/image" Target="../media/image15.png"/><Relationship Id="rId11" Type="http://schemas.openxmlformats.org/officeDocument/2006/relationships/image" Target="../media/image23.png"/><Relationship Id="rId5" Type="http://schemas.openxmlformats.org/officeDocument/2006/relationships/image" Target="../media/image18.png"/><Relationship Id="rId15" Type="http://schemas.openxmlformats.org/officeDocument/2006/relationships/image" Target="../media/image27.png"/><Relationship Id="rId10" Type="http://schemas.openxmlformats.org/officeDocument/2006/relationships/image" Target="../media/image22.png"/><Relationship Id="rId4" Type="http://schemas.openxmlformats.org/officeDocument/2006/relationships/image" Target="../media/image17.png"/><Relationship Id="rId9" Type="http://schemas.openxmlformats.org/officeDocument/2006/relationships/image" Target="../media/image21.png"/><Relationship Id="rId14" Type="http://schemas.openxmlformats.org/officeDocument/2006/relationships/image" Target="../media/image26.png"/></Relationships>
</file>

<file path=ppt/slides/_rels/slide6.xml.rels><?xml version="1.0" encoding="UTF-8" standalone="yes"?>
<Relationships xmlns="http://schemas.openxmlformats.org/package/2006/relationships"><Relationship Id="rId8" Type="http://schemas.openxmlformats.org/officeDocument/2006/relationships/image" Target="../media/image25.png"/><Relationship Id="rId13" Type="http://schemas.openxmlformats.org/officeDocument/2006/relationships/image" Target="../media/image13.png"/><Relationship Id="rId3" Type="http://schemas.openxmlformats.org/officeDocument/2006/relationships/image" Target="../media/image17.png"/><Relationship Id="rId7" Type="http://schemas.openxmlformats.org/officeDocument/2006/relationships/image" Target="../media/image21.png"/><Relationship Id="rId12" Type="http://schemas.openxmlformats.org/officeDocument/2006/relationships/image" Target="../media/image31.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9.png"/><Relationship Id="rId11" Type="http://schemas.openxmlformats.org/officeDocument/2006/relationships/image" Target="../media/image30.png"/><Relationship Id="rId5" Type="http://schemas.openxmlformats.org/officeDocument/2006/relationships/image" Target="../media/image15.png"/><Relationship Id="rId10" Type="http://schemas.openxmlformats.org/officeDocument/2006/relationships/image" Target="../media/image29.png"/><Relationship Id="rId4" Type="http://schemas.openxmlformats.org/officeDocument/2006/relationships/image" Target="../media/image18.png"/><Relationship Id="rId9" Type="http://schemas.openxmlformats.org/officeDocument/2006/relationships/image" Target="../media/image26.png"/></Relationships>
</file>

<file path=ppt/slides/_rels/slide7.xml.rels><?xml version="1.0" encoding="UTF-8" standalone="yes"?>
<Relationships xmlns="http://schemas.openxmlformats.org/package/2006/relationships"><Relationship Id="rId8" Type="http://schemas.openxmlformats.org/officeDocument/2006/relationships/image" Target="../media/image25.png"/><Relationship Id="rId13" Type="http://schemas.openxmlformats.org/officeDocument/2006/relationships/image" Target="../media/image13.png"/><Relationship Id="rId3" Type="http://schemas.openxmlformats.org/officeDocument/2006/relationships/image" Target="../media/image17.png"/><Relationship Id="rId7" Type="http://schemas.openxmlformats.org/officeDocument/2006/relationships/image" Target="../media/image21.png"/><Relationship Id="rId12" Type="http://schemas.openxmlformats.org/officeDocument/2006/relationships/image" Target="../media/image31.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9.png"/><Relationship Id="rId11" Type="http://schemas.openxmlformats.org/officeDocument/2006/relationships/image" Target="../media/image30.png"/><Relationship Id="rId5" Type="http://schemas.openxmlformats.org/officeDocument/2006/relationships/image" Target="../media/image15.png"/><Relationship Id="rId10" Type="http://schemas.openxmlformats.org/officeDocument/2006/relationships/image" Target="../media/image29.png"/><Relationship Id="rId4" Type="http://schemas.openxmlformats.org/officeDocument/2006/relationships/image" Target="../media/image18.png"/><Relationship Id="rId9" Type="http://schemas.openxmlformats.org/officeDocument/2006/relationships/image" Target="../media/image26.png"/></Relationships>
</file>

<file path=ppt/slides/_rels/slide8.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17.png"/><Relationship Id="rId7" Type="http://schemas.openxmlformats.org/officeDocument/2006/relationships/image" Target="../media/image21.png"/><Relationship Id="rId12"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9.png"/><Relationship Id="rId11" Type="http://schemas.openxmlformats.org/officeDocument/2006/relationships/image" Target="../media/image30.png"/><Relationship Id="rId5" Type="http://schemas.openxmlformats.org/officeDocument/2006/relationships/image" Target="../media/image15.png"/><Relationship Id="rId10" Type="http://schemas.openxmlformats.org/officeDocument/2006/relationships/image" Target="../media/image29.png"/><Relationship Id="rId4" Type="http://schemas.openxmlformats.org/officeDocument/2006/relationships/image" Target="../media/image18.png"/><Relationship Id="rId9" Type="http://schemas.openxmlformats.org/officeDocument/2006/relationships/image" Target="../media/image2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6">
            <a:extLst>
              <a:ext uri="{FF2B5EF4-FFF2-40B4-BE49-F238E27FC236}">
                <a16:creationId xmlns:a16="http://schemas.microsoft.com/office/drawing/2014/main" id="{176269B2-C3DF-804F-8E5D-667A8DDCF07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73700" t="45990" r="3734" b="34010"/>
          <a:stretch>
            <a:fillRect/>
          </a:stretch>
        </p:blipFill>
        <p:spPr bwMode="auto">
          <a:xfrm>
            <a:off x="-3678238" y="-750888"/>
            <a:ext cx="10064751" cy="7710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a:extLst>
              <a:ext uri="{FF2B5EF4-FFF2-40B4-BE49-F238E27FC236}">
                <a16:creationId xmlns:a16="http://schemas.microsoft.com/office/drawing/2014/main" id="{56FC0177-D69D-D046-A8D4-C976284E1696}"/>
              </a:ext>
            </a:extLst>
          </p:cNvPr>
          <p:cNvSpPr/>
          <p:nvPr/>
        </p:nvSpPr>
        <p:spPr>
          <a:xfrm>
            <a:off x="4933950" y="1641475"/>
            <a:ext cx="6959600" cy="134937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 name="Title 1">
            <a:extLst>
              <a:ext uri="{FF2B5EF4-FFF2-40B4-BE49-F238E27FC236}">
                <a16:creationId xmlns:a16="http://schemas.microsoft.com/office/drawing/2014/main" id="{900961CD-8006-DF46-B9B1-1A93EB19C718}"/>
              </a:ext>
            </a:extLst>
          </p:cNvPr>
          <p:cNvSpPr>
            <a:spLocks noGrp="1"/>
          </p:cNvSpPr>
          <p:nvPr>
            <p:ph type="ctrTitle"/>
          </p:nvPr>
        </p:nvSpPr>
        <p:spPr>
          <a:xfrm>
            <a:off x="2695122" y="580073"/>
            <a:ext cx="9130620" cy="2848927"/>
          </a:xfrm>
        </p:spPr>
        <p:txBody>
          <a:bodyPr rtlCol="0">
            <a:normAutofit/>
          </a:bodyPr>
          <a:lstStyle/>
          <a:p>
            <a:pPr algn="r" fontAlgn="auto">
              <a:spcAft>
                <a:spcPts val="0"/>
              </a:spcAft>
              <a:defRPr/>
            </a:pPr>
            <a:r>
              <a:rPr lang="en-US" dirty="0"/>
              <a:t>Practical game theory for explainable machine learning</a:t>
            </a:r>
            <a:endParaRPr lang="en-US" dirty="0">
              <a:solidFill>
                <a:schemeClr val="tx1">
                  <a:lumMod val="65000"/>
                  <a:lumOff val="35000"/>
                </a:schemeClr>
              </a:solidFill>
            </a:endParaRPr>
          </a:p>
        </p:txBody>
      </p:sp>
      <p:sp>
        <p:nvSpPr>
          <p:cNvPr id="3" name="Subtitle 2">
            <a:extLst>
              <a:ext uri="{FF2B5EF4-FFF2-40B4-BE49-F238E27FC236}">
                <a16:creationId xmlns:a16="http://schemas.microsoft.com/office/drawing/2014/main" id="{28CE450C-9ACC-2B41-B731-5BC1CEE6D00B}"/>
              </a:ext>
            </a:extLst>
          </p:cNvPr>
          <p:cNvSpPr>
            <a:spLocks noGrp="1"/>
          </p:cNvSpPr>
          <p:nvPr>
            <p:ph type="subTitle" idx="1"/>
          </p:nvPr>
        </p:nvSpPr>
        <p:spPr>
          <a:xfrm>
            <a:off x="6386513" y="5576406"/>
            <a:ext cx="4516131" cy="705072"/>
          </a:xfrm>
        </p:spPr>
        <p:txBody>
          <a:bodyPr rtlCol="0">
            <a:normAutofit fontScale="92500" lnSpcReduction="20000"/>
          </a:bodyPr>
          <a:lstStyle/>
          <a:p>
            <a:pPr algn="r" fontAlgn="auto">
              <a:spcAft>
                <a:spcPts val="0"/>
              </a:spcAft>
              <a:defRPr/>
            </a:pPr>
            <a:r>
              <a:rPr lang="en-US" dirty="0"/>
              <a:t>Scott Lundberg</a:t>
            </a:r>
          </a:p>
          <a:p>
            <a:pPr algn="r" fontAlgn="auto">
              <a:spcAft>
                <a:spcPts val="0"/>
              </a:spcAft>
              <a:defRPr/>
            </a:pPr>
            <a:r>
              <a:rPr lang="en-US" dirty="0">
                <a:solidFill>
                  <a:schemeClr val="tx1">
                    <a:alpha val="50000"/>
                  </a:schemeClr>
                </a:solidFill>
              </a:rPr>
              <a:t>Microsoft Research</a:t>
            </a:r>
          </a:p>
          <a:p>
            <a:pPr algn="r" fontAlgn="auto">
              <a:spcAft>
                <a:spcPts val="0"/>
              </a:spcAft>
              <a:defRPr/>
            </a:pPr>
            <a:endParaRPr lang="en-US" dirty="0">
              <a:solidFill>
                <a:schemeClr val="tx1">
                  <a:alpha val="50000"/>
                </a:schemeClr>
              </a:solidFill>
            </a:endParaRPr>
          </a:p>
        </p:txBody>
      </p:sp>
      <p:pic>
        <p:nvPicPr>
          <p:cNvPr id="3079" name="Picture 6" descr="See the source image">
            <a:extLst>
              <a:ext uri="{FF2B5EF4-FFF2-40B4-BE49-F238E27FC236}">
                <a16:creationId xmlns:a16="http://schemas.microsoft.com/office/drawing/2014/main" id="{7AE3BED8-7266-CD47-8273-9260E2E7B71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r="77327"/>
          <a:stretch>
            <a:fillRect/>
          </a:stretch>
        </p:blipFill>
        <p:spPr bwMode="auto">
          <a:xfrm>
            <a:off x="10995480" y="5500687"/>
            <a:ext cx="830262" cy="781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224526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5F5595F-8B27-5A4C-A72B-07524E4FB6E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5328" b="8495"/>
          <a:stretch>
            <a:fillRect/>
          </a:stretch>
        </p:blipFill>
        <p:spPr bwMode="auto">
          <a:xfrm>
            <a:off x="3162300" y="1907617"/>
            <a:ext cx="4714875" cy="3042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a:extLst>
              <a:ext uri="{FF2B5EF4-FFF2-40B4-BE49-F238E27FC236}">
                <a16:creationId xmlns:a16="http://schemas.microsoft.com/office/drawing/2014/main" id="{BA1F27C3-4801-3A49-B411-7011B36BAB29}"/>
              </a:ext>
            </a:extLst>
          </p:cNvPr>
          <p:cNvSpPr txBox="1"/>
          <p:nvPr/>
        </p:nvSpPr>
        <p:spPr>
          <a:xfrm>
            <a:off x="2916029" y="895879"/>
            <a:ext cx="5561138" cy="369332"/>
          </a:xfrm>
          <a:prstGeom prst="rect">
            <a:avLst/>
          </a:prstGeom>
          <a:solidFill>
            <a:schemeClr val="bg1">
              <a:lumMod val="95000"/>
            </a:schemeClr>
          </a:solidFill>
        </p:spPr>
        <p:txBody>
          <a:bodyPr wrap="none">
            <a:spAutoFit/>
          </a:bodyPr>
          <a:lstStyle/>
          <a:p>
            <a:pPr algn="ctr" eaLnBrk="1" fontAlgn="auto" hangingPunct="1">
              <a:spcBef>
                <a:spcPts val="0"/>
              </a:spcBef>
              <a:spcAft>
                <a:spcPts val="0"/>
              </a:spcAft>
              <a:defRPr/>
            </a:pPr>
            <a:r>
              <a:rPr lang="en-US" dirty="0" err="1">
                <a:latin typeface="Miriam Fixed" panose="020B0509050101010101" pitchFamily="49" charset="-79"/>
                <a:cs typeface="Miriam Fixed" panose="020B0509050101010101" pitchFamily="49" charset="-79"/>
              </a:rPr>
              <a:t>sklearn.linear_model.LinearRegression</a:t>
            </a:r>
            <a:r>
              <a:rPr lang="en-US" dirty="0">
                <a:latin typeface="Miriam Fixed" panose="020B0509050101010101" pitchFamily="49" charset="-79"/>
                <a:cs typeface="Miriam Fixed" panose="020B0509050101010101" pitchFamily="49" charset="-79"/>
              </a:rPr>
              <a:t>()</a:t>
            </a:r>
          </a:p>
        </p:txBody>
      </p:sp>
      <p:sp>
        <p:nvSpPr>
          <p:cNvPr id="2" name="TextBox 1">
            <a:extLst>
              <a:ext uri="{FF2B5EF4-FFF2-40B4-BE49-F238E27FC236}">
                <a16:creationId xmlns:a16="http://schemas.microsoft.com/office/drawing/2014/main" id="{4B2C25E8-547A-5040-B961-835D2E38745B}"/>
              </a:ext>
            </a:extLst>
          </p:cNvPr>
          <p:cNvSpPr txBox="1"/>
          <p:nvPr/>
        </p:nvSpPr>
        <p:spPr>
          <a:xfrm rot="16200000">
            <a:off x="2172074" y="3244333"/>
            <a:ext cx="1487908" cy="369332"/>
          </a:xfrm>
          <a:prstGeom prst="rect">
            <a:avLst/>
          </a:prstGeom>
          <a:noFill/>
        </p:spPr>
        <p:txBody>
          <a:bodyPr wrap="none" rtlCol="0">
            <a:spAutoFit/>
          </a:bodyPr>
          <a:lstStyle/>
          <a:p>
            <a:r>
              <a:rPr lang="en-US" dirty="0"/>
              <a:t>Model output</a:t>
            </a:r>
          </a:p>
        </p:txBody>
      </p:sp>
      <p:sp>
        <p:nvSpPr>
          <p:cNvPr id="15" name="TextBox 14">
            <a:extLst>
              <a:ext uri="{FF2B5EF4-FFF2-40B4-BE49-F238E27FC236}">
                <a16:creationId xmlns:a16="http://schemas.microsoft.com/office/drawing/2014/main" id="{C988F1E3-0E2F-5342-BE3A-E4D87783D41E}"/>
              </a:ext>
            </a:extLst>
          </p:cNvPr>
          <p:cNvSpPr txBox="1"/>
          <p:nvPr/>
        </p:nvSpPr>
        <p:spPr>
          <a:xfrm>
            <a:off x="5253290" y="4928155"/>
            <a:ext cx="1713995" cy="707886"/>
          </a:xfrm>
          <a:prstGeom prst="rect">
            <a:avLst/>
          </a:prstGeom>
          <a:noFill/>
        </p:spPr>
        <p:txBody>
          <a:bodyPr wrap="none" rtlCol="0">
            <a:spAutoFit/>
          </a:bodyPr>
          <a:lstStyle/>
          <a:p>
            <a:pPr algn="ctr"/>
            <a:r>
              <a:rPr lang="en-US" sz="2000" dirty="0"/>
              <a:t>x</a:t>
            </a:r>
            <a:r>
              <a:rPr lang="en-US" sz="2000" baseline="-25000" dirty="0"/>
              <a:t>i</a:t>
            </a:r>
            <a:endParaRPr lang="en-US" sz="2000" dirty="0"/>
          </a:p>
          <a:p>
            <a:pPr algn="ctr"/>
            <a:r>
              <a:rPr lang="en-US" sz="2000" dirty="0"/>
              <a:t>(feature value)</a:t>
            </a:r>
          </a:p>
        </p:txBody>
      </p:sp>
      <p:sp>
        <p:nvSpPr>
          <p:cNvPr id="16" name="TextBox 15">
            <a:extLst>
              <a:ext uri="{FF2B5EF4-FFF2-40B4-BE49-F238E27FC236}">
                <a16:creationId xmlns:a16="http://schemas.microsoft.com/office/drawing/2014/main" id="{0AB64147-419E-3840-BB92-C5848EB7B90D}"/>
              </a:ext>
            </a:extLst>
          </p:cNvPr>
          <p:cNvSpPr txBox="1"/>
          <p:nvPr/>
        </p:nvSpPr>
        <p:spPr>
          <a:xfrm>
            <a:off x="6138864" y="3243232"/>
            <a:ext cx="1799916" cy="400110"/>
          </a:xfrm>
          <a:prstGeom prst="rect">
            <a:avLst/>
          </a:prstGeom>
          <a:noFill/>
        </p:spPr>
        <p:txBody>
          <a:bodyPr wrap="none" rtlCol="0">
            <a:spAutoFit/>
          </a:bodyPr>
          <a:lstStyle/>
          <a:p>
            <a:pPr algn="ctr"/>
            <a:r>
              <a:rPr lang="en-US" sz="2000" dirty="0" err="1"/>
              <a:t>ɸ</a:t>
            </a:r>
            <a:r>
              <a:rPr lang="en-US" sz="2000" baseline="-25000" dirty="0" err="1"/>
              <a:t>i</a:t>
            </a:r>
            <a:r>
              <a:rPr lang="en-US" sz="2000" baseline="-25000" dirty="0"/>
              <a:t>  </a:t>
            </a:r>
            <a:r>
              <a:rPr lang="en-US" sz="2000" dirty="0"/>
              <a:t>(SHAP value)</a:t>
            </a:r>
          </a:p>
        </p:txBody>
      </p:sp>
      <p:sp>
        <p:nvSpPr>
          <p:cNvPr id="17" name="TextBox 16">
            <a:extLst>
              <a:ext uri="{FF2B5EF4-FFF2-40B4-BE49-F238E27FC236}">
                <a16:creationId xmlns:a16="http://schemas.microsoft.com/office/drawing/2014/main" id="{5BE9D373-71F5-3D4B-A276-7D38571D9AFE}"/>
              </a:ext>
            </a:extLst>
          </p:cNvPr>
          <p:cNvSpPr txBox="1"/>
          <p:nvPr/>
        </p:nvSpPr>
        <p:spPr>
          <a:xfrm>
            <a:off x="4505383" y="1476915"/>
            <a:ext cx="2430345" cy="369332"/>
          </a:xfrm>
          <a:prstGeom prst="rect">
            <a:avLst/>
          </a:prstGeom>
          <a:noFill/>
        </p:spPr>
        <p:txBody>
          <a:bodyPr wrap="none" rtlCol="0">
            <a:spAutoFit/>
          </a:bodyPr>
          <a:lstStyle/>
          <a:p>
            <a:pPr algn="ctr"/>
            <a:r>
              <a:rPr lang="en-US" dirty="0"/>
              <a:t>Partial dependence plot</a:t>
            </a:r>
          </a:p>
        </p:txBody>
      </p:sp>
      <p:sp>
        <p:nvSpPr>
          <p:cNvPr id="8" name="TextBox 7">
            <a:extLst>
              <a:ext uri="{FF2B5EF4-FFF2-40B4-BE49-F238E27FC236}">
                <a16:creationId xmlns:a16="http://schemas.microsoft.com/office/drawing/2014/main" id="{1655DC04-F620-1E4C-B0EB-67D566D9012B}"/>
              </a:ext>
            </a:extLst>
          </p:cNvPr>
          <p:cNvSpPr txBox="1"/>
          <p:nvPr/>
        </p:nvSpPr>
        <p:spPr>
          <a:xfrm>
            <a:off x="7877175" y="3243232"/>
            <a:ext cx="1770035" cy="400110"/>
          </a:xfrm>
          <a:prstGeom prst="rect">
            <a:avLst/>
          </a:prstGeom>
          <a:noFill/>
        </p:spPr>
        <p:txBody>
          <a:bodyPr wrap="none" rtlCol="0">
            <a:spAutoFit/>
          </a:bodyPr>
          <a:lstStyle/>
          <a:p>
            <a:pPr algn="ctr"/>
            <a:r>
              <a:rPr lang="en-US" sz="2000" dirty="0"/>
              <a:t>= β</a:t>
            </a:r>
            <a:r>
              <a:rPr lang="en-US" sz="2000" baseline="-25000" dirty="0" err="1"/>
              <a:t>i</a:t>
            </a:r>
            <a:r>
              <a:rPr lang="en-US" sz="2000" dirty="0"/>
              <a:t> * (x</a:t>
            </a:r>
            <a:r>
              <a:rPr lang="en-US" sz="2000" baseline="-25000" dirty="0"/>
              <a:t>i</a:t>
            </a:r>
            <a:r>
              <a:rPr lang="en-US" sz="2000" dirty="0"/>
              <a:t> – E[x</a:t>
            </a:r>
            <a:r>
              <a:rPr lang="en-US" sz="2000" baseline="-25000" dirty="0"/>
              <a:t>i</a:t>
            </a:r>
            <a:r>
              <a:rPr lang="en-US" sz="2000" dirty="0"/>
              <a:t>])</a:t>
            </a:r>
          </a:p>
        </p:txBody>
      </p:sp>
    </p:spTree>
    <p:extLst>
      <p:ext uri="{BB962C8B-B14F-4D97-AF65-F5344CB8AC3E}">
        <p14:creationId xmlns:p14="http://schemas.microsoft.com/office/powerpoint/2010/main" val="35998056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63">
            <a:extLst>
              <a:ext uri="{FF2B5EF4-FFF2-40B4-BE49-F238E27FC236}">
                <a16:creationId xmlns:a16="http://schemas.microsoft.com/office/drawing/2014/main" id="{D82D38C5-C26C-0B41-AEBF-34C6138C14E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6026" b="7707"/>
          <a:stretch>
            <a:fillRect/>
          </a:stretch>
        </p:blipFill>
        <p:spPr bwMode="auto">
          <a:xfrm>
            <a:off x="3147396" y="2043663"/>
            <a:ext cx="4714875" cy="3088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a:extLst>
              <a:ext uri="{FF2B5EF4-FFF2-40B4-BE49-F238E27FC236}">
                <a16:creationId xmlns:a16="http://schemas.microsoft.com/office/drawing/2014/main" id="{BA1F27C3-4801-3A49-B411-7011B36BAB29}"/>
              </a:ext>
            </a:extLst>
          </p:cNvPr>
          <p:cNvSpPr txBox="1"/>
          <p:nvPr/>
        </p:nvSpPr>
        <p:spPr>
          <a:xfrm>
            <a:off x="3329604" y="895879"/>
            <a:ext cx="4733988" cy="369332"/>
          </a:xfrm>
          <a:prstGeom prst="rect">
            <a:avLst/>
          </a:prstGeom>
          <a:solidFill>
            <a:schemeClr val="bg1">
              <a:lumMod val="95000"/>
            </a:schemeClr>
          </a:solidFill>
        </p:spPr>
        <p:txBody>
          <a:bodyPr wrap="none">
            <a:spAutoFit/>
          </a:bodyPr>
          <a:lstStyle/>
          <a:p>
            <a:pPr algn="ctr">
              <a:defRPr/>
            </a:pPr>
            <a:r>
              <a:rPr lang="en-US" dirty="0" err="1">
                <a:latin typeface="Miriam Fixed" panose="020B0509050101010101" pitchFamily="49" charset="-79"/>
                <a:cs typeface="Miriam Fixed" panose="020B0509050101010101" pitchFamily="49" charset="-79"/>
              </a:rPr>
              <a:t>xgboost.XGBRegressor</a:t>
            </a:r>
            <a:r>
              <a:rPr lang="en-US" dirty="0">
                <a:latin typeface="Miriam Fixed" panose="020B0509050101010101" pitchFamily="49" charset="-79"/>
                <a:cs typeface="Miriam Fixed" panose="020B0509050101010101" pitchFamily="49" charset="-79"/>
              </a:rPr>
              <a:t>(</a:t>
            </a:r>
            <a:r>
              <a:rPr lang="en-US" dirty="0" err="1">
                <a:latin typeface="Miriam Fixed" panose="020B0509050101010101" pitchFamily="49" charset="-79"/>
                <a:cs typeface="Miriam Fixed" panose="020B0509050101010101" pitchFamily="49" charset="-79"/>
              </a:rPr>
              <a:t>max_depth</a:t>
            </a:r>
            <a:r>
              <a:rPr lang="en-US" dirty="0">
                <a:latin typeface="Miriam Fixed" panose="020B0509050101010101" pitchFamily="49" charset="-79"/>
                <a:cs typeface="Miriam Fixed" panose="020B0509050101010101" pitchFamily="49" charset="-79"/>
              </a:rPr>
              <a:t>=1)</a:t>
            </a:r>
          </a:p>
        </p:txBody>
      </p:sp>
      <p:sp>
        <p:nvSpPr>
          <p:cNvPr id="2" name="TextBox 1">
            <a:extLst>
              <a:ext uri="{FF2B5EF4-FFF2-40B4-BE49-F238E27FC236}">
                <a16:creationId xmlns:a16="http://schemas.microsoft.com/office/drawing/2014/main" id="{4B2C25E8-547A-5040-B961-835D2E38745B}"/>
              </a:ext>
            </a:extLst>
          </p:cNvPr>
          <p:cNvSpPr txBox="1"/>
          <p:nvPr/>
        </p:nvSpPr>
        <p:spPr>
          <a:xfrm rot="16200000">
            <a:off x="2172074" y="3244333"/>
            <a:ext cx="1487908" cy="369332"/>
          </a:xfrm>
          <a:prstGeom prst="rect">
            <a:avLst/>
          </a:prstGeom>
          <a:noFill/>
        </p:spPr>
        <p:txBody>
          <a:bodyPr wrap="none" rtlCol="0">
            <a:spAutoFit/>
          </a:bodyPr>
          <a:lstStyle/>
          <a:p>
            <a:r>
              <a:rPr lang="en-US" dirty="0"/>
              <a:t>Model output</a:t>
            </a:r>
          </a:p>
        </p:txBody>
      </p:sp>
      <p:sp>
        <p:nvSpPr>
          <p:cNvPr id="15" name="TextBox 14">
            <a:extLst>
              <a:ext uri="{FF2B5EF4-FFF2-40B4-BE49-F238E27FC236}">
                <a16:creationId xmlns:a16="http://schemas.microsoft.com/office/drawing/2014/main" id="{C988F1E3-0E2F-5342-BE3A-E4D87783D41E}"/>
              </a:ext>
            </a:extLst>
          </p:cNvPr>
          <p:cNvSpPr txBox="1"/>
          <p:nvPr/>
        </p:nvSpPr>
        <p:spPr>
          <a:xfrm>
            <a:off x="5253290" y="5028171"/>
            <a:ext cx="1713995" cy="707886"/>
          </a:xfrm>
          <a:prstGeom prst="rect">
            <a:avLst/>
          </a:prstGeom>
          <a:noFill/>
        </p:spPr>
        <p:txBody>
          <a:bodyPr wrap="none" rtlCol="0">
            <a:spAutoFit/>
          </a:bodyPr>
          <a:lstStyle/>
          <a:p>
            <a:pPr algn="ctr"/>
            <a:r>
              <a:rPr lang="en-US" sz="2000" dirty="0"/>
              <a:t>x</a:t>
            </a:r>
            <a:r>
              <a:rPr lang="en-US" sz="2000" baseline="-25000" dirty="0"/>
              <a:t>i</a:t>
            </a:r>
            <a:endParaRPr lang="en-US" sz="2000" dirty="0"/>
          </a:p>
          <a:p>
            <a:pPr algn="ctr"/>
            <a:r>
              <a:rPr lang="en-US" sz="2000" dirty="0"/>
              <a:t>(feature value)</a:t>
            </a:r>
          </a:p>
        </p:txBody>
      </p:sp>
      <p:sp>
        <p:nvSpPr>
          <p:cNvPr id="16" name="TextBox 15">
            <a:extLst>
              <a:ext uri="{FF2B5EF4-FFF2-40B4-BE49-F238E27FC236}">
                <a16:creationId xmlns:a16="http://schemas.microsoft.com/office/drawing/2014/main" id="{0AB64147-419E-3840-BB92-C5848EB7B90D}"/>
              </a:ext>
            </a:extLst>
          </p:cNvPr>
          <p:cNvSpPr txBox="1"/>
          <p:nvPr/>
        </p:nvSpPr>
        <p:spPr>
          <a:xfrm>
            <a:off x="6210300" y="2742196"/>
            <a:ext cx="1799916" cy="400110"/>
          </a:xfrm>
          <a:prstGeom prst="rect">
            <a:avLst/>
          </a:prstGeom>
          <a:noFill/>
        </p:spPr>
        <p:txBody>
          <a:bodyPr wrap="none" rtlCol="0">
            <a:spAutoFit/>
          </a:bodyPr>
          <a:lstStyle/>
          <a:p>
            <a:pPr algn="ctr"/>
            <a:r>
              <a:rPr lang="en-US" sz="2000" dirty="0" err="1"/>
              <a:t>ɸ</a:t>
            </a:r>
            <a:r>
              <a:rPr lang="en-US" sz="2000" baseline="-25000" dirty="0" err="1"/>
              <a:t>i</a:t>
            </a:r>
            <a:r>
              <a:rPr lang="en-US" sz="2000" baseline="-25000" dirty="0"/>
              <a:t>  </a:t>
            </a:r>
            <a:r>
              <a:rPr lang="en-US" sz="2000" dirty="0"/>
              <a:t>(SHAP value)</a:t>
            </a:r>
          </a:p>
        </p:txBody>
      </p:sp>
      <p:sp>
        <p:nvSpPr>
          <p:cNvPr id="17" name="TextBox 16">
            <a:extLst>
              <a:ext uri="{FF2B5EF4-FFF2-40B4-BE49-F238E27FC236}">
                <a16:creationId xmlns:a16="http://schemas.microsoft.com/office/drawing/2014/main" id="{5BE9D373-71F5-3D4B-A276-7D38571D9AFE}"/>
              </a:ext>
            </a:extLst>
          </p:cNvPr>
          <p:cNvSpPr txBox="1"/>
          <p:nvPr/>
        </p:nvSpPr>
        <p:spPr>
          <a:xfrm>
            <a:off x="4505383" y="1476915"/>
            <a:ext cx="2430345" cy="369332"/>
          </a:xfrm>
          <a:prstGeom prst="rect">
            <a:avLst/>
          </a:prstGeom>
          <a:noFill/>
        </p:spPr>
        <p:txBody>
          <a:bodyPr wrap="none" rtlCol="0">
            <a:spAutoFit/>
          </a:bodyPr>
          <a:lstStyle/>
          <a:p>
            <a:pPr algn="ctr"/>
            <a:r>
              <a:rPr lang="en-US" dirty="0"/>
              <a:t>Partial dependence plot</a:t>
            </a:r>
          </a:p>
        </p:txBody>
      </p:sp>
      <p:sp>
        <p:nvSpPr>
          <p:cNvPr id="8" name="TextBox 7">
            <a:extLst>
              <a:ext uri="{FF2B5EF4-FFF2-40B4-BE49-F238E27FC236}">
                <a16:creationId xmlns:a16="http://schemas.microsoft.com/office/drawing/2014/main" id="{A7F7D990-E96E-D94C-92D6-D30D5AF36C90}"/>
              </a:ext>
            </a:extLst>
          </p:cNvPr>
          <p:cNvSpPr txBox="1"/>
          <p:nvPr/>
        </p:nvSpPr>
        <p:spPr>
          <a:xfrm>
            <a:off x="7908972" y="2742196"/>
            <a:ext cx="1742786" cy="400110"/>
          </a:xfrm>
          <a:prstGeom prst="rect">
            <a:avLst/>
          </a:prstGeom>
          <a:noFill/>
        </p:spPr>
        <p:txBody>
          <a:bodyPr wrap="none" rtlCol="0">
            <a:spAutoFit/>
          </a:bodyPr>
          <a:lstStyle/>
          <a:p>
            <a:pPr algn="ctr"/>
            <a:r>
              <a:rPr lang="en-US" sz="2000" dirty="0"/>
              <a:t>= f</a:t>
            </a:r>
            <a:r>
              <a:rPr lang="en-US" sz="2000" baseline="-25000" dirty="0"/>
              <a:t>i</a:t>
            </a:r>
            <a:r>
              <a:rPr lang="en-US" sz="2000" dirty="0"/>
              <a:t>(x</a:t>
            </a:r>
            <a:r>
              <a:rPr lang="en-US" sz="2000" baseline="-25000" dirty="0"/>
              <a:t>i</a:t>
            </a:r>
            <a:r>
              <a:rPr lang="en-US" sz="2000" dirty="0"/>
              <a:t>) – E[f</a:t>
            </a:r>
            <a:r>
              <a:rPr lang="en-US" sz="2000" baseline="-25000" dirty="0"/>
              <a:t>i</a:t>
            </a:r>
            <a:r>
              <a:rPr lang="en-US" sz="2000" dirty="0"/>
              <a:t>(x</a:t>
            </a:r>
            <a:r>
              <a:rPr lang="en-US" sz="2000" baseline="-25000" dirty="0"/>
              <a:t>i</a:t>
            </a:r>
            <a:r>
              <a:rPr lang="en-US" sz="2000" dirty="0"/>
              <a:t>)]</a:t>
            </a:r>
          </a:p>
        </p:txBody>
      </p:sp>
    </p:spTree>
    <p:extLst>
      <p:ext uri="{BB962C8B-B14F-4D97-AF65-F5344CB8AC3E}">
        <p14:creationId xmlns:p14="http://schemas.microsoft.com/office/powerpoint/2010/main" val="37608369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57">
            <a:extLst>
              <a:ext uri="{FF2B5EF4-FFF2-40B4-BE49-F238E27FC236}">
                <a16:creationId xmlns:a16="http://schemas.microsoft.com/office/drawing/2014/main" id="{A610A16C-9FAE-794B-A2A3-0E07B43FB3B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6975" b="8186"/>
          <a:stretch>
            <a:fillRect/>
          </a:stretch>
        </p:blipFill>
        <p:spPr bwMode="auto">
          <a:xfrm>
            <a:off x="3100695" y="2043663"/>
            <a:ext cx="4793119" cy="30880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a:extLst>
              <a:ext uri="{FF2B5EF4-FFF2-40B4-BE49-F238E27FC236}">
                <a16:creationId xmlns:a16="http://schemas.microsoft.com/office/drawing/2014/main" id="{BA1F27C3-4801-3A49-B411-7011B36BAB29}"/>
              </a:ext>
            </a:extLst>
          </p:cNvPr>
          <p:cNvSpPr txBox="1"/>
          <p:nvPr/>
        </p:nvSpPr>
        <p:spPr>
          <a:xfrm>
            <a:off x="4087824" y="895879"/>
            <a:ext cx="3217547" cy="369332"/>
          </a:xfrm>
          <a:prstGeom prst="rect">
            <a:avLst/>
          </a:prstGeom>
          <a:solidFill>
            <a:schemeClr val="bg1">
              <a:lumMod val="95000"/>
            </a:schemeClr>
          </a:solidFill>
        </p:spPr>
        <p:txBody>
          <a:bodyPr wrap="none">
            <a:spAutoFit/>
          </a:bodyPr>
          <a:lstStyle/>
          <a:p>
            <a:pPr algn="ctr">
              <a:defRPr/>
            </a:pPr>
            <a:r>
              <a:rPr lang="en-US" dirty="0" err="1">
                <a:latin typeface="Miriam Fixed" panose="020B0509050101010101" pitchFamily="49" charset="-79"/>
                <a:cs typeface="Miriam Fixed" panose="020B0509050101010101" pitchFamily="49" charset="-79"/>
              </a:rPr>
              <a:t>xgboost.XGBRegressor</a:t>
            </a:r>
            <a:r>
              <a:rPr lang="en-US" dirty="0">
                <a:latin typeface="Miriam Fixed" panose="020B0509050101010101" pitchFamily="49" charset="-79"/>
                <a:cs typeface="Miriam Fixed" panose="020B0509050101010101" pitchFamily="49" charset="-79"/>
              </a:rPr>
              <a:t>()</a:t>
            </a:r>
          </a:p>
        </p:txBody>
      </p:sp>
      <p:sp>
        <p:nvSpPr>
          <p:cNvPr id="2" name="TextBox 1">
            <a:extLst>
              <a:ext uri="{FF2B5EF4-FFF2-40B4-BE49-F238E27FC236}">
                <a16:creationId xmlns:a16="http://schemas.microsoft.com/office/drawing/2014/main" id="{4B2C25E8-547A-5040-B961-835D2E38745B}"/>
              </a:ext>
            </a:extLst>
          </p:cNvPr>
          <p:cNvSpPr txBox="1"/>
          <p:nvPr/>
        </p:nvSpPr>
        <p:spPr>
          <a:xfrm rot="16200000">
            <a:off x="2033991" y="3248224"/>
            <a:ext cx="1487908" cy="369332"/>
          </a:xfrm>
          <a:prstGeom prst="rect">
            <a:avLst/>
          </a:prstGeom>
          <a:noFill/>
        </p:spPr>
        <p:txBody>
          <a:bodyPr wrap="none" rtlCol="0">
            <a:spAutoFit/>
          </a:bodyPr>
          <a:lstStyle/>
          <a:p>
            <a:r>
              <a:rPr lang="en-US" dirty="0"/>
              <a:t>Model output</a:t>
            </a:r>
          </a:p>
        </p:txBody>
      </p:sp>
      <p:sp>
        <p:nvSpPr>
          <p:cNvPr id="15" name="TextBox 14">
            <a:extLst>
              <a:ext uri="{FF2B5EF4-FFF2-40B4-BE49-F238E27FC236}">
                <a16:creationId xmlns:a16="http://schemas.microsoft.com/office/drawing/2014/main" id="{C988F1E3-0E2F-5342-BE3A-E4D87783D41E}"/>
              </a:ext>
            </a:extLst>
          </p:cNvPr>
          <p:cNvSpPr txBox="1"/>
          <p:nvPr/>
        </p:nvSpPr>
        <p:spPr>
          <a:xfrm>
            <a:off x="5253290" y="5128185"/>
            <a:ext cx="1713995" cy="707886"/>
          </a:xfrm>
          <a:prstGeom prst="rect">
            <a:avLst/>
          </a:prstGeom>
          <a:noFill/>
        </p:spPr>
        <p:txBody>
          <a:bodyPr wrap="none" rtlCol="0">
            <a:spAutoFit/>
          </a:bodyPr>
          <a:lstStyle/>
          <a:p>
            <a:pPr algn="ctr"/>
            <a:r>
              <a:rPr lang="en-US" sz="2000" dirty="0"/>
              <a:t>x</a:t>
            </a:r>
            <a:r>
              <a:rPr lang="en-US" sz="2000" baseline="-25000" dirty="0"/>
              <a:t>i</a:t>
            </a:r>
            <a:endParaRPr lang="en-US" sz="2000" dirty="0"/>
          </a:p>
          <a:p>
            <a:pPr algn="ctr"/>
            <a:r>
              <a:rPr lang="en-US" sz="2000" dirty="0"/>
              <a:t>(feature value)</a:t>
            </a:r>
          </a:p>
        </p:txBody>
      </p:sp>
      <p:sp>
        <p:nvSpPr>
          <p:cNvPr id="16" name="TextBox 15">
            <a:extLst>
              <a:ext uri="{FF2B5EF4-FFF2-40B4-BE49-F238E27FC236}">
                <a16:creationId xmlns:a16="http://schemas.microsoft.com/office/drawing/2014/main" id="{0AB64147-419E-3840-BB92-C5848EB7B90D}"/>
              </a:ext>
            </a:extLst>
          </p:cNvPr>
          <p:cNvSpPr txBox="1"/>
          <p:nvPr/>
        </p:nvSpPr>
        <p:spPr>
          <a:xfrm>
            <a:off x="6153151" y="2196013"/>
            <a:ext cx="1799916" cy="400110"/>
          </a:xfrm>
          <a:prstGeom prst="rect">
            <a:avLst/>
          </a:prstGeom>
          <a:noFill/>
        </p:spPr>
        <p:txBody>
          <a:bodyPr wrap="none" rtlCol="0">
            <a:spAutoFit/>
          </a:bodyPr>
          <a:lstStyle/>
          <a:p>
            <a:pPr algn="ctr"/>
            <a:r>
              <a:rPr lang="en-US" sz="2000" dirty="0" err="1"/>
              <a:t>ɸ</a:t>
            </a:r>
            <a:r>
              <a:rPr lang="en-US" sz="2000" baseline="-25000" dirty="0" err="1"/>
              <a:t>i</a:t>
            </a:r>
            <a:r>
              <a:rPr lang="en-US" sz="2000" baseline="-25000" dirty="0"/>
              <a:t>  </a:t>
            </a:r>
            <a:r>
              <a:rPr lang="en-US" sz="2000" dirty="0"/>
              <a:t>(SHAP value)</a:t>
            </a:r>
          </a:p>
        </p:txBody>
      </p:sp>
      <p:sp>
        <p:nvSpPr>
          <p:cNvPr id="17" name="TextBox 16">
            <a:extLst>
              <a:ext uri="{FF2B5EF4-FFF2-40B4-BE49-F238E27FC236}">
                <a16:creationId xmlns:a16="http://schemas.microsoft.com/office/drawing/2014/main" id="{5BE9D373-71F5-3D4B-A276-7D38571D9AFE}"/>
              </a:ext>
            </a:extLst>
          </p:cNvPr>
          <p:cNvSpPr txBox="1"/>
          <p:nvPr/>
        </p:nvSpPr>
        <p:spPr>
          <a:xfrm>
            <a:off x="4505383" y="1476915"/>
            <a:ext cx="2430345" cy="369332"/>
          </a:xfrm>
          <a:prstGeom prst="rect">
            <a:avLst/>
          </a:prstGeom>
          <a:noFill/>
        </p:spPr>
        <p:txBody>
          <a:bodyPr wrap="none" rtlCol="0">
            <a:spAutoFit/>
          </a:bodyPr>
          <a:lstStyle/>
          <a:p>
            <a:pPr algn="ctr"/>
            <a:r>
              <a:rPr lang="en-US" dirty="0"/>
              <a:t>Partial dependence plot</a:t>
            </a:r>
          </a:p>
        </p:txBody>
      </p:sp>
    </p:spTree>
    <p:extLst>
      <p:ext uri="{BB962C8B-B14F-4D97-AF65-F5344CB8AC3E}">
        <p14:creationId xmlns:p14="http://schemas.microsoft.com/office/powerpoint/2010/main" val="25846997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a:extLst>
              <a:ext uri="{FF2B5EF4-FFF2-40B4-BE49-F238E27FC236}">
                <a16:creationId xmlns:a16="http://schemas.microsoft.com/office/drawing/2014/main" id="{E0C034F7-6B76-4D4E-A24C-8A467632EE2C}"/>
              </a:ext>
            </a:extLst>
          </p:cNvPr>
          <p:cNvSpPr txBox="1">
            <a:spLocks noChangeArrowheads="1"/>
          </p:cNvSpPr>
          <p:nvPr/>
        </p:nvSpPr>
        <p:spPr bwMode="auto">
          <a:xfrm>
            <a:off x="3506851" y="306225"/>
            <a:ext cx="610160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2800" dirty="0"/>
              <a:t>Example from a gradient boosting model</a:t>
            </a:r>
          </a:p>
        </p:txBody>
      </p:sp>
      <p:pic>
        <p:nvPicPr>
          <p:cNvPr id="2050" name="Picture 2">
            <a:extLst>
              <a:ext uri="{FF2B5EF4-FFF2-40B4-BE49-F238E27FC236}">
                <a16:creationId xmlns:a16="http://schemas.microsoft.com/office/drawing/2014/main" id="{45649A75-8D38-C549-9417-C30D33944FE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16328" y="1103086"/>
            <a:ext cx="7792130" cy="5448689"/>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36435691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ED8B35-BE89-4A45-B4D3-DC1B31A4FD2E}"/>
              </a:ext>
            </a:extLst>
          </p:cNvPr>
          <p:cNvSpPr>
            <a:spLocks noGrp="1"/>
          </p:cNvSpPr>
          <p:nvPr>
            <p:ph type="title"/>
          </p:nvPr>
        </p:nvSpPr>
        <p:spPr/>
        <p:txBody>
          <a:bodyPr/>
          <a:lstStyle/>
          <a:p>
            <a:pPr algn="ctr"/>
            <a:r>
              <a:rPr lang="en-US" dirty="0"/>
              <a:t>Representing global model structure with local feature importance values</a:t>
            </a:r>
          </a:p>
        </p:txBody>
      </p:sp>
      <p:grpSp>
        <p:nvGrpSpPr>
          <p:cNvPr id="6" name="Group 5">
            <a:extLst>
              <a:ext uri="{FF2B5EF4-FFF2-40B4-BE49-F238E27FC236}">
                <a16:creationId xmlns:a16="http://schemas.microsoft.com/office/drawing/2014/main" id="{D4718175-4EF6-0B48-A4C9-1A1769362AA9}"/>
              </a:ext>
            </a:extLst>
          </p:cNvPr>
          <p:cNvGrpSpPr/>
          <p:nvPr/>
        </p:nvGrpSpPr>
        <p:grpSpPr>
          <a:xfrm>
            <a:off x="2943224" y="1824300"/>
            <a:ext cx="7016369" cy="4470500"/>
            <a:chOff x="2269289" y="995316"/>
            <a:chExt cx="8233230" cy="5245827"/>
          </a:xfrm>
        </p:grpSpPr>
        <p:pic>
          <p:nvPicPr>
            <p:cNvPr id="7" name="Picture 6">
              <a:extLst>
                <a:ext uri="{FF2B5EF4-FFF2-40B4-BE49-F238E27FC236}">
                  <a16:creationId xmlns:a16="http://schemas.microsoft.com/office/drawing/2014/main" id="{A00C6064-EBBF-CA44-9EE1-AE911D5CD3BC}"/>
                </a:ext>
              </a:extLst>
            </p:cNvPr>
            <p:cNvPicPr>
              <a:picLocks noChangeAspect="1"/>
            </p:cNvPicPr>
            <p:nvPr/>
          </p:nvPicPr>
          <p:blipFill rotWithShape="1">
            <a:blip r:embed="rId2"/>
            <a:srcRect b="1092"/>
            <a:stretch/>
          </p:blipFill>
          <p:spPr>
            <a:xfrm>
              <a:off x="2269289" y="1159912"/>
              <a:ext cx="6918253" cy="5081231"/>
            </a:xfrm>
            <a:prstGeom prst="rect">
              <a:avLst/>
            </a:prstGeom>
          </p:spPr>
        </p:pic>
        <p:sp>
          <p:nvSpPr>
            <p:cNvPr id="8" name="Rectangle 7">
              <a:extLst>
                <a:ext uri="{FF2B5EF4-FFF2-40B4-BE49-F238E27FC236}">
                  <a16:creationId xmlns:a16="http://schemas.microsoft.com/office/drawing/2014/main" id="{7B069858-7F56-9946-A764-24F04B2CE9C2}"/>
                </a:ext>
              </a:extLst>
            </p:cNvPr>
            <p:cNvSpPr/>
            <p:nvPr/>
          </p:nvSpPr>
          <p:spPr>
            <a:xfrm>
              <a:off x="9167204" y="995316"/>
              <a:ext cx="1335315" cy="4636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262499237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ED8B35-BE89-4A45-B4D3-DC1B31A4FD2E}"/>
              </a:ext>
            </a:extLst>
          </p:cNvPr>
          <p:cNvSpPr>
            <a:spLocks noGrp="1"/>
          </p:cNvSpPr>
          <p:nvPr>
            <p:ph type="title"/>
          </p:nvPr>
        </p:nvSpPr>
        <p:spPr>
          <a:xfrm>
            <a:off x="838200" y="2593975"/>
            <a:ext cx="10515600" cy="1325563"/>
          </a:xfrm>
        </p:spPr>
        <p:txBody>
          <a:bodyPr/>
          <a:lstStyle/>
          <a:p>
            <a:pPr algn="ctr"/>
            <a:r>
              <a:rPr lang="en-US" dirty="0"/>
              <a:t>The interpretability cost of model bias</a:t>
            </a:r>
          </a:p>
        </p:txBody>
      </p:sp>
    </p:spTree>
    <p:extLst>
      <p:ext uri="{BB962C8B-B14F-4D97-AF65-F5344CB8AC3E}">
        <p14:creationId xmlns:p14="http://schemas.microsoft.com/office/powerpoint/2010/main" val="22372865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screenshot of a cell phone&#10;&#10;Description automatically generated">
            <a:extLst>
              <a:ext uri="{FF2B5EF4-FFF2-40B4-BE49-F238E27FC236}">
                <a16:creationId xmlns:a16="http://schemas.microsoft.com/office/drawing/2014/main" id="{91A264BB-C68F-B041-BE7D-05A6E08AB276}"/>
              </a:ext>
            </a:extLst>
          </p:cNvPr>
          <p:cNvPicPr>
            <a:picLocks noChangeAspect="1"/>
          </p:cNvPicPr>
          <p:nvPr/>
        </p:nvPicPr>
        <p:blipFill>
          <a:blip r:embed="rId3"/>
          <a:stretch>
            <a:fillRect/>
          </a:stretch>
        </p:blipFill>
        <p:spPr>
          <a:xfrm>
            <a:off x="571092" y="307110"/>
            <a:ext cx="10277117" cy="6243780"/>
          </a:xfrm>
          <a:prstGeom prst="rect">
            <a:avLst/>
          </a:prstGeom>
        </p:spPr>
      </p:pic>
      <p:sp>
        <p:nvSpPr>
          <p:cNvPr id="9" name="Rectangle 8">
            <a:extLst>
              <a:ext uri="{FF2B5EF4-FFF2-40B4-BE49-F238E27FC236}">
                <a16:creationId xmlns:a16="http://schemas.microsoft.com/office/drawing/2014/main" id="{E83D9A18-BD9D-D74D-8373-F3418704850F}"/>
              </a:ext>
            </a:extLst>
          </p:cNvPr>
          <p:cNvSpPr/>
          <p:nvPr/>
        </p:nvSpPr>
        <p:spPr>
          <a:xfrm>
            <a:off x="242888" y="2043113"/>
            <a:ext cx="9815512" cy="20002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A6A5D8C3-CE0D-F045-8C90-86E53751A0C5}"/>
              </a:ext>
            </a:extLst>
          </p:cNvPr>
          <p:cNvSpPr/>
          <p:nvPr/>
        </p:nvSpPr>
        <p:spPr>
          <a:xfrm>
            <a:off x="571092" y="4043363"/>
            <a:ext cx="9815512" cy="21431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462595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ED8B35-BE89-4A45-B4D3-DC1B31A4FD2E}"/>
              </a:ext>
            </a:extLst>
          </p:cNvPr>
          <p:cNvSpPr>
            <a:spLocks noGrp="1"/>
          </p:cNvSpPr>
          <p:nvPr>
            <p:ph type="title"/>
          </p:nvPr>
        </p:nvSpPr>
        <p:spPr>
          <a:xfrm>
            <a:off x="838200" y="2593975"/>
            <a:ext cx="10515600" cy="1325563"/>
          </a:xfrm>
        </p:spPr>
        <p:txBody>
          <a:bodyPr/>
          <a:lstStyle/>
          <a:p>
            <a:pPr algn="ctr"/>
            <a:r>
              <a:rPr lang="en-US" dirty="0"/>
              <a:t>The dangers of global measures of feature importance</a:t>
            </a:r>
          </a:p>
        </p:txBody>
      </p:sp>
    </p:spTree>
    <p:extLst>
      <p:ext uri="{BB962C8B-B14F-4D97-AF65-F5344CB8AC3E}">
        <p14:creationId xmlns:p14="http://schemas.microsoft.com/office/powerpoint/2010/main" val="221342376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B4164A8-A469-A547-81D9-00FE0FE8B7EB}"/>
              </a:ext>
            </a:extLst>
          </p:cNvPr>
          <p:cNvPicPr>
            <a:picLocks noChangeAspect="1"/>
          </p:cNvPicPr>
          <p:nvPr/>
        </p:nvPicPr>
        <p:blipFill rotWithShape="1">
          <a:blip r:embed="rId3"/>
          <a:srcRect t="2999" b="59885"/>
          <a:stretch/>
        </p:blipFill>
        <p:spPr>
          <a:xfrm>
            <a:off x="-1767137" y="1534727"/>
            <a:ext cx="15943249" cy="5114105"/>
          </a:xfrm>
          <a:prstGeom prst="rect">
            <a:avLst/>
          </a:prstGeom>
        </p:spPr>
      </p:pic>
      <p:sp>
        <p:nvSpPr>
          <p:cNvPr id="8" name="Rectangle 7">
            <a:extLst>
              <a:ext uri="{FF2B5EF4-FFF2-40B4-BE49-F238E27FC236}">
                <a16:creationId xmlns:a16="http://schemas.microsoft.com/office/drawing/2014/main" id="{1AF0AD40-3B3B-2F42-9AA2-C989E87C1752}"/>
              </a:ext>
            </a:extLst>
          </p:cNvPr>
          <p:cNvSpPr/>
          <p:nvPr/>
        </p:nvSpPr>
        <p:spPr>
          <a:xfrm>
            <a:off x="428276" y="1534727"/>
            <a:ext cx="819847" cy="6632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9C46185E-1287-B84C-B67C-EB573B0617B2}"/>
              </a:ext>
            </a:extLst>
          </p:cNvPr>
          <p:cNvSpPr/>
          <p:nvPr/>
        </p:nvSpPr>
        <p:spPr>
          <a:xfrm>
            <a:off x="160653" y="1796852"/>
            <a:ext cx="10415182" cy="404600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FA86669-BF40-B349-B67C-9E46333B70EC}"/>
              </a:ext>
            </a:extLst>
          </p:cNvPr>
          <p:cNvSpPr/>
          <p:nvPr/>
        </p:nvSpPr>
        <p:spPr>
          <a:xfrm>
            <a:off x="10575835" y="1796853"/>
            <a:ext cx="905359" cy="44508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BA8A9644-4FCD-D145-9590-DCAD5237551C}"/>
              </a:ext>
            </a:extLst>
          </p:cNvPr>
          <p:cNvSpPr/>
          <p:nvPr/>
        </p:nvSpPr>
        <p:spPr>
          <a:xfrm>
            <a:off x="5935851" y="1534728"/>
            <a:ext cx="4639984" cy="5114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37C7DA-7780-8241-81B5-D3A2993C5607}"/>
              </a:ext>
            </a:extLst>
          </p:cNvPr>
          <p:cNvSpPr>
            <a:spLocks noGrp="1"/>
          </p:cNvSpPr>
          <p:nvPr>
            <p:ph type="title"/>
          </p:nvPr>
        </p:nvSpPr>
        <p:spPr/>
        <p:txBody>
          <a:bodyPr/>
          <a:lstStyle/>
          <a:p>
            <a:r>
              <a:rPr lang="en-US" dirty="0"/>
              <a:t>Mortality risk model</a:t>
            </a:r>
          </a:p>
        </p:txBody>
      </p:sp>
    </p:spTree>
    <p:extLst>
      <p:ext uri="{BB962C8B-B14F-4D97-AF65-F5344CB8AC3E}">
        <p14:creationId xmlns:p14="http://schemas.microsoft.com/office/powerpoint/2010/main" val="369846513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B4164A8-A469-A547-81D9-00FE0FE8B7EB}"/>
              </a:ext>
            </a:extLst>
          </p:cNvPr>
          <p:cNvPicPr>
            <a:picLocks noChangeAspect="1"/>
          </p:cNvPicPr>
          <p:nvPr/>
        </p:nvPicPr>
        <p:blipFill rotWithShape="1">
          <a:blip r:embed="rId3"/>
          <a:srcRect t="2999" b="59885"/>
          <a:stretch/>
        </p:blipFill>
        <p:spPr>
          <a:xfrm>
            <a:off x="-1767137" y="1534727"/>
            <a:ext cx="15943249" cy="5114105"/>
          </a:xfrm>
          <a:prstGeom prst="rect">
            <a:avLst/>
          </a:prstGeom>
        </p:spPr>
      </p:pic>
      <p:sp>
        <p:nvSpPr>
          <p:cNvPr id="8" name="Rectangle 7">
            <a:extLst>
              <a:ext uri="{FF2B5EF4-FFF2-40B4-BE49-F238E27FC236}">
                <a16:creationId xmlns:a16="http://schemas.microsoft.com/office/drawing/2014/main" id="{1AF0AD40-3B3B-2F42-9AA2-C989E87C1752}"/>
              </a:ext>
            </a:extLst>
          </p:cNvPr>
          <p:cNvSpPr/>
          <p:nvPr/>
        </p:nvSpPr>
        <p:spPr>
          <a:xfrm>
            <a:off x="428276" y="1534727"/>
            <a:ext cx="819847" cy="6632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9C46185E-1287-B84C-B67C-EB573B0617B2}"/>
              </a:ext>
            </a:extLst>
          </p:cNvPr>
          <p:cNvSpPr/>
          <p:nvPr/>
        </p:nvSpPr>
        <p:spPr>
          <a:xfrm>
            <a:off x="160653" y="2259997"/>
            <a:ext cx="10415182" cy="36138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FA86669-BF40-B349-B67C-9E46333B70EC}"/>
              </a:ext>
            </a:extLst>
          </p:cNvPr>
          <p:cNvSpPr/>
          <p:nvPr/>
        </p:nvSpPr>
        <p:spPr>
          <a:xfrm>
            <a:off x="10575835" y="1796853"/>
            <a:ext cx="905359" cy="44508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BA8A9644-4FCD-D145-9590-DCAD5237551C}"/>
              </a:ext>
            </a:extLst>
          </p:cNvPr>
          <p:cNvSpPr/>
          <p:nvPr/>
        </p:nvSpPr>
        <p:spPr>
          <a:xfrm>
            <a:off x="5935851" y="1534728"/>
            <a:ext cx="4639984" cy="5114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44DD00EE-1BCC-5D4B-AEE7-4909EDF4D3CE}"/>
              </a:ext>
            </a:extLst>
          </p:cNvPr>
          <p:cNvSpPr>
            <a:spLocks noGrp="1"/>
          </p:cNvSpPr>
          <p:nvPr>
            <p:ph type="title"/>
          </p:nvPr>
        </p:nvSpPr>
        <p:spPr/>
        <p:txBody>
          <a:bodyPr/>
          <a:lstStyle/>
          <a:p>
            <a:r>
              <a:rPr lang="en-US" dirty="0"/>
              <a:t>Mortality risk model</a:t>
            </a:r>
          </a:p>
        </p:txBody>
      </p:sp>
    </p:spTree>
    <p:extLst>
      <p:ext uri="{BB962C8B-B14F-4D97-AF65-F5344CB8AC3E}">
        <p14:creationId xmlns:p14="http://schemas.microsoft.com/office/powerpoint/2010/main" val="25465725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Oval Callout 20">
            <a:extLst>
              <a:ext uri="{FF2B5EF4-FFF2-40B4-BE49-F238E27FC236}">
                <a16:creationId xmlns:a16="http://schemas.microsoft.com/office/drawing/2014/main" id="{4E3A8A06-F5FD-7D40-8251-2DD788564AE8}"/>
              </a:ext>
            </a:extLst>
          </p:cNvPr>
          <p:cNvSpPr/>
          <p:nvPr/>
        </p:nvSpPr>
        <p:spPr>
          <a:xfrm>
            <a:off x="7542213" y="3841750"/>
            <a:ext cx="2247900" cy="1255713"/>
          </a:xfrm>
          <a:prstGeom prst="wedgeEllipseCallout">
            <a:avLst>
              <a:gd name="adj1" fmla="val 48906"/>
              <a:gd name="adj2" fmla="val 54004"/>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2400"/>
          </a:p>
        </p:txBody>
      </p:sp>
      <p:sp>
        <p:nvSpPr>
          <p:cNvPr id="4" name="Rectangle 3">
            <a:extLst>
              <a:ext uri="{FF2B5EF4-FFF2-40B4-BE49-F238E27FC236}">
                <a16:creationId xmlns:a16="http://schemas.microsoft.com/office/drawing/2014/main" id="{29FDBA95-00CF-E748-94E8-A2788EAD9FF1}"/>
              </a:ext>
            </a:extLst>
          </p:cNvPr>
          <p:cNvSpPr/>
          <p:nvPr/>
        </p:nvSpPr>
        <p:spPr>
          <a:xfrm>
            <a:off x="5702300" y="2693988"/>
            <a:ext cx="1811338" cy="9017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400" dirty="0"/>
              <a:t>model</a:t>
            </a:r>
          </a:p>
        </p:txBody>
      </p:sp>
      <p:sp>
        <p:nvSpPr>
          <p:cNvPr id="5" name="Rectangle 4">
            <a:extLst>
              <a:ext uri="{FF2B5EF4-FFF2-40B4-BE49-F238E27FC236}">
                <a16:creationId xmlns:a16="http://schemas.microsoft.com/office/drawing/2014/main" id="{B6555907-0099-6E47-9E5D-9AE4253D0B73}"/>
              </a:ext>
            </a:extLst>
          </p:cNvPr>
          <p:cNvSpPr/>
          <p:nvPr/>
        </p:nvSpPr>
        <p:spPr>
          <a:xfrm>
            <a:off x="8234363" y="2693988"/>
            <a:ext cx="1970087" cy="901700"/>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400" dirty="0">
                <a:solidFill>
                  <a:schemeClr val="tx1"/>
                </a:solidFill>
              </a:rPr>
              <a:t>22%</a:t>
            </a:r>
          </a:p>
        </p:txBody>
      </p:sp>
      <p:cxnSp>
        <p:nvCxnSpPr>
          <p:cNvPr id="6" name="Straight Connector 5">
            <a:extLst>
              <a:ext uri="{FF2B5EF4-FFF2-40B4-BE49-F238E27FC236}">
                <a16:creationId xmlns:a16="http://schemas.microsoft.com/office/drawing/2014/main" id="{79465FDF-A906-494F-98E3-44184DE026BA}"/>
              </a:ext>
            </a:extLst>
          </p:cNvPr>
          <p:cNvCxnSpPr/>
          <p:nvPr/>
        </p:nvCxnSpPr>
        <p:spPr>
          <a:xfrm>
            <a:off x="7513638" y="3144838"/>
            <a:ext cx="720725" cy="0"/>
          </a:xfrm>
          <a:prstGeom prst="line">
            <a:avLst/>
          </a:prstGeom>
          <a:ln w="508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5DBA1BE1-8F4F-A442-B213-97E698745916}"/>
              </a:ext>
            </a:extLst>
          </p:cNvPr>
          <p:cNvCxnSpPr>
            <a:endCxn id="4" idx="1"/>
          </p:cNvCxnSpPr>
          <p:nvPr/>
        </p:nvCxnSpPr>
        <p:spPr>
          <a:xfrm>
            <a:off x="4291013" y="3144838"/>
            <a:ext cx="1411287" cy="0"/>
          </a:xfrm>
          <a:prstGeom prst="line">
            <a:avLst/>
          </a:prstGeom>
          <a:ln w="508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pic>
        <p:nvPicPr>
          <p:cNvPr id="4103" name="Picture 9">
            <a:extLst>
              <a:ext uri="{FF2B5EF4-FFF2-40B4-BE49-F238E27FC236}">
                <a16:creationId xmlns:a16="http://schemas.microsoft.com/office/drawing/2014/main" id="{3B72B184-A88A-1049-B033-2E3677D4654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823450" y="4578350"/>
            <a:ext cx="1504950" cy="191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Box 12">
            <a:extLst>
              <a:ext uri="{FF2B5EF4-FFF2-40B4-BE49-F238E27FC236}">
                <a16:creationId xmlns:a16="http://schemas.microsoft.com/office/drawing/2014/main" id="{9DF4807B-1E1C-5A4A-8E71-B2E9393C4033}"/>
              </a:ext>
            </a:extLst>
          </p:cNvPr>
          <p:cNvSpPr txBox="1"/>
          <p:nvPr/>
        </p:nvSpPr>
        <p:spPr>
          <a:xfrm>
            <a:off x="7929563" y="1847850"/>
            <a:ext cx="2579687" cy="708025"/>
          </a:xfrm>
          <a:prstGeom prst="rect">
            <a:avLst/>
          </a:prstGeom>
          <a:noFill/>
        </p:spPr>
        <p:txBody>
          <a:bodyPr>
            <a:spAutoFit/>
          </a:bodyPr>
          <a:lstStyle/>
          <a:p>
            <a:pPr algn="ctr" eaLnBrk="1" fontAlgn="auto" hangingPunct="1">
              <a:spcBef>
                <a:spcPts val="0"/>
              </a:spcBef>
              <a:spcAft>
                <a:spcPts val="0"/>
              </a:spcAft>
              <a:defRPr/>
            </a:pPr>
            <a:r>
              <a:rPr lang="en-US" sz="2000" dirty="0">
                <a:solidFill>
                  <a:schemeClr val="tx1">
                    <a:lumMod val="65000"/>
                    <a:lumOff val="35000"/>
                  </a:schemeClr>
                </a:solidFill>
                <a:latin typeface="+mn-lt"/>
              </a:rPr>
              <a:t>chance John will have repayment problems</a:t>
            </a:r>
          </a:p>
        </p:txBody>
      </p:sp>
      <p:sp>
        <p:nvSpPr>
          <p:cNvPr id="14" name="TextBox 13">
            <a:extLst>
              <a:ext uri="{FF2B5EF4-FFF2-40B4-BE49-F238E27FC236}">
                <a16:creationId xmlns:a16="http://schemas.microsoft.com/office/drawing/2014/main" id="{D50AB6B8-7F27-D747-89E0-F5CE0BD1F710}"/>
              </a:ext>
            </a:extLst>
          </p:cNvPr>
          <p:cNvSpPr txBox="1">
            <a:spLocks noChangeArrowheads="1"/>
          </p:cNvSpPr>
          <p:nvPr/>
        </p:nvSpPr>
        <p:spPr bwMode="auto">
          <a:xfrm>
            <a:off x="1562100" y="4210050"/>
            <a:ext cx="298608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2400"/>
              <a:t>John, a bank customer</a:t>
            </a:r>
          </a:p>
        </p:txBody>
      </p:sp>
      <p:sp>
        <p:nvSpPr>
          <p:cNvPr id="11" name="TextBox 10">
            <a:extLst>
              <a:ext uri="{FF2B5EF4-FFF2-40B4-BE49-F238E27FC236}">
                <a16:creationId xmlns:a16="http://schemas.microsoft.com/office/drawing/2014/main" id="{41381457-B229-2944-B259-E52A22F4B4C9}"/>
              </a:ext>
            </a:extLst>
          </p:cNvPr>
          <p:cNvSpPr txBox="1">
            <a:spLocks noChangeArrowheads="1"/>
          </p:cNvSpPr>
          <p:nvPr/>
        </p:nvSpPr>
        <p:spPr bwMode="auto">
          <a:xfrm>
            <a:off x="10396538" y="3078163"/>
            <a:ext cx="14827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3200">
                <a:solidFill>
                  <a:srgbClr val="F7004B"/>
                </a:solidFill>
              </a:rPr>
              <a:t>No loan</a:t>
            </a:r>
          </a:p>
        </p:txBody>
      </p:sp>
      <p:pic>
        <p:nvPicPr>
          <p:cNvPr id="12" name="Picture 11">
            <a:extLst>
              <a:ext uri="{FF2B5EF4-FFF2-40B4-BE49-F238E27FC236}">
                <a16:creationId xmlns:a16="http://schemas.microsoft.com/office/drawing/2014/main" id="{FCEEAF06-AA5C-5045-B664-96F60D4A880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879138" y="2657475"/>
            <a:ext cx="401637" cy="42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15">
            <a:extLst>
              <a:ext uri="{FF2B5EF4-FFF2-40B4-BE49-F238E27FC236}">
                <a16:creationId xmlns:a16="http://schemas.microsoft.com/office/drawing/2014/main" id="{A1480868-F6D5-9F48-8BF7-53D7FE7F9B5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78200" y="4646613"/>
            <a:ext cx="1484313" cy="193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Oval Callout 16">
            <a:extLst>
              <a:ext uri="{FF2B5EF4-FFF2-40B4-BE49-F238E27FC236}">
                <a16:creationId xmlns:a16="http://schemas.microsoft.com/office/drawing/2014/main" id="{B6086713-856E-F946-924B-F774D2F909C6}"/>
              </a:ext>
            </a:extLst>
          </p:cNvPr>
          <p:cNvSpPr/>
          <p:nvPr/>
        </p:nvSpPr>
        <p:spPr>
          <a:xfrm>
            <a:off x="4826000" y="3841750"/>
            <a:ext cx="2390775" cy="1255713"/>
          </a:xfrm>
          <a:prstGeom prst="wedgeEllipseCallout">
            <a:avLst>
              <a:gd name="adj1" fmla="val -44941"/>
              <a:gd name="adj2" fmla="val 46722"/>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2400"/>
          </a:p>
        </p:txBody>
      </p:sp>
      <p:sp>
        <p:nvSpPr>
          <p:cNvPr id="18" name="TextBox 17">
            <a:extLst>
              <a:ext uri="{FF2B5EF4-FFF2-40B4-BE49-F238E27FC236}">
                <a16:creationId xmlns:a16="http://schemas.microsoft.com/office/drawing/2014/main" id="{10C33D24-EDB4-464F-81C1-8B85757B2D7F}"/>
              </a:ext>
            </a:extLst>
          </p:cNvPr>
          <p:cNvSpPr txBox="1">
            <a:spLocks noChangeArrowheads="1"/>
          </p:cNvSpPr>
          <p:nvPr/>
        </p:nvSpPr>
        <p:spPr bwMode="auto">
          <a:xfrm>
            <a:off x="5078413" y="4024313"/>
            <a:ext cx="1887537"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sz="2400"/>
              <a:t>What is our</a:t>
            </a:r>
          </a:p>
          <a:p>
            <a:pPr algn="ctr" eaLnBrk="1" hangingPunct="1"/>
            <a:r>
              <a:rPr lang="en-US" altLang="en-US" sz="2400"/>
              <a:t>financial risk?</a:t>
            </a:r>
          </a:p>
        </p:txBody>
      </p:sp>
      <p:pic>
        <p:nvPicPr>
          <p:cNvPr id="20" name="Picture 19">
            <a:extLst>
              <a:ext uri="{FF2B5EF4-FFF2-40B4-BE49-F238E27FC236}">
                <a16:creationId xmlns:a16="http://schemas.microsoft.com/office/drawing/2014/main" id="{62BDEA58-E8E5-AD44-ABCA-703E2EB19A45}"/>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438400" y="2011363"/>
            <a:ext cx="1538288" cy="20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TextBox 21">
            <a:extLst>
              <a:ext uri="{FF2B5EF4-FFF2-40B4-BE49-F238E27FC236}">
                <a16:creationId xmlns:a16="http://schemas.microsoft.com/office/drawing/2014/main" id="{5EC70BC4-8111-584B-A2AA-8F6564961AE1}"/>
              </a:ext>
            </a:extLst>
          </p:cNvPr>
          <p:cNvSpPr txBox="1">
            <a:spLocks noChangeArrowheads="1"/>
          </p:cNvSpPr>
          <p:nvPr/>
        </p:nvSpPr>
        <p:spPr bwMode="auto">
          <a:xfrm>
            <a:off x="8018463" y="4024313"/>
            <a:ext cx="12954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sz="2400"/>
              <a:t>How do I</a:t>
            </a:r>
          </a:p>
          <a:p>
            <a:pPr algn="ctr" eaLnBrk="1" hangingPunct="1"/>
            <a:r>
              <a:rPr lang="en-US" altLang="en-US" sz="2400"/>
              <a:t>debug?</a:t>
            </a:r>
          </a:p>
        </p:txBody>
      </p:sp>
      <p:grpSp>
        <p:nvGrpSpPr>
          <p:cNvPr id="31" name="Group 30">
            <a:extLst>
              <a:ext uri="{FF2B5EF4-FFF2-40B4-BE49-F238E27FC236}">
                <a16:creationId xmlns:a16="http://schemas.microsoft.com/office/drawing/2014/main" id="{F3748268-EF35-2B4F-9124-2D82D01E8352}"/>
              </a:ext>
            </a:extLst>
          </p:cNvPr>
          <p:cNvGrpSpPr>
            <a:grpSpLocks/>
          </p:cNvGrpSpPr>
          <p:nvPr/>
        </p:nvGrpSpPr>
        <p:grpSpPr bwMode="auto">
          <a:xfrm>
            <a:off x="5562600" y="182563"/>
            <a:ext cx="2090738" cy="2425700"/>
            <a:chOff x="5562201" y="182512"/>
            <a:chExt cx="2091875" cy="2425574"/>
          </a:xfrm>
        </p:grpSpPr>
        <p:pic>
          <p:nvPicPr>
            <p:cNvPr id="4116" name="Picture 26">
              <a:extLst>
                <a:ext uri="{FF2B5EF4-FFF2-40B4-BE49-F238E27FC236}">
                  <a16:creationId xmlns:a16="http://schemas.microsoft.com/office/drawing/2014/main" id="{D3134ED3-1FE5-A145-BDC3-9D9CF5287843}"/>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rot="7047056">
              <a:off x="6864262" y="318552"/>
              <a:ext cx="687364" cy="415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7" name="Picture 22">
              <a:extLst>
                <a:ext uri="{FF2B5EF4-FFF2-40B4-BE49-F238E27FC236}">
                  <a16:creationId xmlns:a16="http://schemas.microsoft.com/office/drawing/2014/main" id="{AC940FA6-0638-BE42-A8F8-D56228BF69FF}"/>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rot="-5400000">
              <a:off x="6043980" y="675867"/>
              <a:ext cx="1127654" cy="721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8" name="Picture 23">
              <a:extLst>
                <a:ext uri="{FF2B5EF4-FFF2-40B4-BE49-F238E27FC236}">
                  <a16:creationId xmlns:a16="http://schemas.microsoft.com/office/drawing/2014/main" id="{138AF82A-E7C5-5042-9012-77956ABF4BBC}"/>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rot="3727769">
              <a:off x="5515855" y="895848"/>
              <a:ext cx="930715" cy="498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9" name="Picture 24">
              <a:extLst>
                <a:ext uri="{FF2B5EF4-FFF2-40B4-BE49-F238E27FC236}">
                  <a16:creationId xmlns:a16="http://schemas.microsoft.com/office/drawing/2014/main" id="{9A520DDE-F478-C84D-A63E-CF1DFB29E04E}"/>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rot="6962986">
              <a:off x="6668732" y="1006472"/>
              <a:ext cx="1146583" cy="332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20" name="Picture 25">
              <a:extLst>
                <a:ext uri="{FF2B5EF4-FFF2-40B4-BE49-F238E27FC236}">
                  <a16:creationId xmlns:a16="http://schemas.microsoft.com/office/drawing/2014/main" id="{9B74A310-DCF0-4242-83CF-6FABC2DD1CA2}"/>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rot="4370331">
              <a:off x="5846032" y="456670"/>
              <a:ext cx="801850" cy="285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Graphic 2" descr="Filter">
              <a:extLst>
                <a:ext uri="{FF2B5EF4-FFF2-40B4-BE49-F238E27FC236}">
                  <a16:creationId xmlns:a16="http://schemas.microsoft.com/office/drawing/2014/main" id="{959BF57A-03D1-8347-BBF6-BB7AE1C26DE8}"/>
                </a:ext>
              </a:extLst>
            </p:cNvPr>
            <p:cNvPicPr>
              <a:picLocks noChangeAspect="1"/>
            </p:cNvPicPr>
            <p:nvPr/>
          </p:nvPicPr>
          <p:blipFill>
            <a:blip r:embed="rId13"/>
            <a:stretch>
              <a:fillRect/>
            </a:stretch>
          </p:blipFill>
          <p:spPr>
            <a:xfrm>
              <a:off x="5562201" y="1571502"/>
              <a:ext cx="2091875" cy="1036584"/>
            </a:xfrm>
            <a:prstGeom prst="rect">
              <a:avLst/>
            </a:prstGeom>
          </p:spPr>
        </p:pic>
        <p:cxnSp>
          <p:nvCxnSpPr>
            <p:cNvPr id="28" name="Straight Connector 27">
              <a:extLst>
                <a:ext uri="{FF2B5EF4-FFF2-40B4-BE49-F238E27FC236}">
                  <a16:creationId xmlns:a16="http://schemas.microsoft.com/office/drawing/2014/main" id="{9B56B5DE-5A3D-254D-8626-AD6E241C20CE}"/>
                </a:ext>
              </a:extLst>
            </p:cNvPr>
            <p:cNvCxnSpPr>
              <a:cxnSpLocks/>
            </p:cNvCxnSpPr>
            <p:nvPr/>
          </p:nvCxnSpPr>
          <p:spPr>
            <a:xfrm>
              <a:off x="6607344" y="2090588"/>
              <a:ext cx="0" cy="465113"/>
            </a:xfrm>
            <a:prstGeom prst="line">
              <a:avLst/>
            </a:prstGeom>
            <a:ln w="635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grpSp>
      <p:sp>
        <p:nvSpPr>
          <p:cNvPr id="7" name="Oval Callout 6">
            <a:extLst>
              <a:ext uri="{FF2B5EF4-FFF2-40B4-BE49-F238E27FC236}">
                <a16:creationId xmlns:a16="http://schemas.microsoft.com/office/drawing/2014/main" id="{90655C0D-1475-964B-9881-DD146FED0D63}"/>
              </a:ext>
            </a:extLst>
          </p:cNvPr>
          <p:cNvSpPr/>
          <p:nvPr/>
        </p:nvSpPr>
        <p:spPr>
          <a:xfrm>
            <a:off x="2609850" y="479425"/>
            <a:ext cx="2889250" cy="1255713"/>
          </a:xfrm>
          <a:prstGeom prst="wedgeEllipseCallou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2400"/>
          </a:p>
        </p:txBody>
      </p:sp>
      <p:sp>
        <p:nvSpPr>
          <p:cNvPr id="9" name="TextBox 8">
            <a:extLst>
              <a:ext uri="{FF2B5EF4-FFF2-40B4-BE49-F238E27FC236}">
                <a16:creationId xmlns:a16="http://schemas.microsoft.com/office/drawing/2014/main" id="{97061020-785D-8942-A919-000376AD0379}"/>
              </a:ext>
            </a:extLst>
          </p:cNvPr>
          <p:cNvSpPr txBox="1">
            <a:spLocks noChangeArrowheads="1"/>
          </p:cNvSpPr>
          <p:nvPr/>
        </p:nvSpPr>
        <p:spPr bwMode="auto">
          <a:xfrm>
            <a:off x="2790825" y="863600"/>
            <a:ext cx="252888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sz="2400"/>
              <a:t>Why was I denied?</a:t>
            </a:r>
          </a:p>
        </p:txBody>
      </p:sp>
    </p:spTree>
    <p:custDataLst>
      <p:tags r:id="rId1"/>
    </p:custDataLst>
    <p:extLst>
      <p:ext uri="{BB962C8B-B14F-4D97-AF65-F5344CB8AC3E}">
        <p14:creationId xmlns:p14="http://schemas.microsoft.com/office/powerpoint/2010/main" val="394949301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1" presetClass="entr" presetSubtype="0" fill="hold" nodeType="clickEffect">
                                  <p:stCondLst>
                                    <p:cond delay="0"/>
                                  </p:stCondLst>
                                  <p:childTnLst>
                                    <p:set>
                                      <p:cBhvr>
                                        <p:cTn id="15" dur="1" fill="hold">
                                          <p:stCondLst>
                                            <p:cond delay="0"/>
                                          </p:stCondLst>
                                        </p:cTn>
                                        <p:tgtEl>
                                          <p:spTgt spid="20"/>
                                        </p:tgtEl>
                                        <p:attrNameLst>
                                          <p:attrName>style.visibility</p:attrName>
                                        </p:attrNameLst>
                                      </p:cBhvr>
                                      <p:to>
                                        <p:strVal val="visible"/>
                                      </p:to>
                                    </p:set>
                                  </p:childTnLst>
                                </p:cTn>
                              </p:par>
                              <p:par>
                                <p:cTn id="16" presetID="1" presetClass="entr" presetSubtype="0"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childTnLst>
                                </p:cTn>
                              </p:par>
                              <p:par>
                                <p:cTn id="18" presetID="10" presetClass="entr" presetSubtype="0" fill="hold"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10" presetClass="entr" presetSubtype="0"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11"/>
                                        </p:tgtEl>
                                        <p:attrNameLst>
                                          <p:attrName>style.visibility</p:attrName>
                                        </p:attrNameLst>
                                      </p:cBhvr>
                                      <p:to>
                                        <p:strVal val="visible"/>
                                      </p:to>
                                    </p:set>
                                  </p:childTnLst>
                                </p:cTn>
                              </p:par>
                              <p:par>
                                <p:cTn id="36" presetID="1" presetClass="entr" presetSubtype="0" fill="hold" nodeType="withEffect">
                                  <p:stCondLst>
                                    <p:cond delay="0"/>
                                  </p:stCondLst>
                                  <p:childTnLst>
                                    <p:set>
                                      <p:cBhvr>
                                        <p:cTn id="37" dur="1" fill="hold">
                                          <p:stCondLst>
                                            <p:cond delay="0"/>
                                          </p:stCondLst>
                                        </p:cTn>
                                        <p:tgtEl>
                                          <p:spTgt spid="12"/>
                                        </p:tgtEl>
                                        <p:attrNameLst>
                                          <p:attrName>style.visibility</p:attrName>
                                        </p:attrNameLst>
                                      </p:cBhvr>
                                      <p:to>
                                        <p:strVal val="visible"/>
                                      </p:to>
                                    </p:set>
                                  </p:childTnLst>
                                </p:cTn>
                              </p:par>
                            </p:childTnLst>
                          </p:cTn>
                        </p:par>
                      </p:childTnLst>
                    </p:cTn>
                  </p:par>
                  <p:par>
                    <p:cTn id="38" fill="hold" nodeType="clickPar">
                      <p:stCondLst>
                        <p:cond delay="indefinite"/>
                      </p:stCondLst>
                      <p:childTnLst>
                        <p:par>
                          <p:cTn id="39" fill="hold" nodeType="withGroup">
                            <p:stCondLst>
                              <p:cond delay="0"/>
                            </p:stCondLst>
                            <p:childTnLst>
                              <p:par>
                                <p:cTn id="40" presetID="1" presetClass="entr" presetSubtype="0" fill="hold" grpId="0" nodeType="clickEffect">
                                  <p:stCondLst>
                                    <p:cond delay="0"/>
                                  </p:stCondLst>
                                  <p:childTnLst>
                                    <p:set>
                                      <p:cBhvr>
                                        <p:cTn id="41" dur="1" fill="hold">
                                          <p:stCondLst>
                                            <p:cond delay="0"/>
                                          </p:stCondLst>
                                        </p:cTn>
                                        <p:tgtEl>
                                          <p:spTgt spid="22"/>
                                        </p:tgtEl>
                                        <p:attrNameLst>
                                          <p:attrName>style.visibility</p:attrName>
                                        </p:attrNameLst>
                                      </p:cBhvr>
                                      <p:to>
                                        <p:strVal val="visible"/>
                                      </p:to>
                                    </p:set>
                                  </p:childTnLst>
                                </p:cTn>
                              </p:par>
                              <p:par>
                                <p:cTn id="42" presetID="1" presetClass="entr" presetSubtype="0" fill="hold" grpId="0" nodeType="withEffect">
                                  <p:stCondLst>
                                    <p:cond delay="0"/>
                                  </p:stCondLst>
                                  <p:childTnLst>
                                    <p:set>
                                      <p:cBhvr>
                                        <p:cTn id="43" dur="1" fill="hold">
                                          <p:stCondLst>
                                            <p:cond delay="0"/>
                                          </p:stCondLst>
                                        </p:cTn>
                                        <p:tgtEl>
                                          <p:spTgt spid="21"/>
                                        </p:tgtEl>
                                        <p:attrNameLst>
                                          <p:attrName>style.visibility</p:attrName>
                                        </p:attrNameLst>
                                      </p:cBhvr>
                                      <p:to>
                                        <p:strVal val="visible"/>
                                      </p:to>
                                    </p:set>
                                  </p:childTnLst>
                                </p:cTn>
                              </p:par>
                            </p:childTnLst>
                          </p:cTn>
                        </p:par>
                      </p:childTnLst>
                    </p:cTn>
                  </p:par>
                  <p:par>
                    <p:cTn id="44" fill="hold" nodeType="clickPar">
                      <p:stCondLst>
                        <p:cond delay="indefinite"/>
                      </p:stCondLst>
                      <p:childTnLst>
                        <p:par>
                          <p:cTn id="45" fill="hold" nodeType="withGroup">
                            <p:stCondLst>
                              <p:cond delay="0"/>
                            </p:stCondLst>
                            <p:childTnLst>
                              <p:par>
                                <p:cTn id="46" presetID="1" presetClass="entr" presetSubtype="0" fill="hold" grpId="0" nodeType="clickEffect">
                                  <p:stCondLst>
                                    <p:cond delay="0"/>
                                  </p:stCondLst>
                                  <p:childTnLst>
                                    <p:set>
                                      <p:cBhvr>
                                        <p:cTn id="47" dur="1" fill="hold">
                                          <p:stCondLst>
                                            <p:cond delay="0"/>
                                          </p:stCondLst>
                                        </p:cTn>
                                        <p:tgtEl>
                                          <p:spTgt spid="7"/>
                                        </p:tgtEl>
                                        <p:attrNameLst>
                                          <p:attrName>style.visibility</p:attrName>
                                        </p:attrNameLst>
                                      </p:cBhvr>
                                      <p:to>
                                        <p:strVal val="visible"/>
                                      </p:to>
                                    </p:set>
                                  </p:childTnLst>
                                </p:cTn>
                              </p:par>
                              <p:par>
                                <p:cTn id="48" presetID="1" presetClass="entr" presetSubtype="0" fill="hold" grpId="0" nodeType="withEffect">
                                  <p:stCondLst>
                                    <p:cond delay="0"/>
                                  </p:stCondLst>
                                  <p:childTnLst>
                                    <p:set>
                                      <p:cBhvr>
                                        <p:cTn id="49" dur="1" fill="hold">
                                          <p:stCondLst>
                                            <p:cond delay="0"/>
                                          </p:stCondLst>
                                        </p:cTn>
                                        <p:tgtEl>
                                          <p:spTgt spid="9"/>
                                        </p:tgtEl>
                                        <p:attrNameLst>
                                          <p:attrName>style.visibility</p:attrName>
                                        </p:attrNameLst>
                                      </p:cBhvr>
                                      <p:to>
                                        <p:strVal val="visible"/>
                                      </p:to>
                                    </p:set>
                                  </p:childTnLst>
                                </p:cTn>
                              </p:par>
                            </p:childTnLst>
                          </p:cTn>
                        </p:par>
                      </p:childTnLst>
                    </p:cTn>
                  </p:par>
                  <p:par>
                    <p:cTn id="50" fill="hold" nodeType="clickPar">
                      <p:stCondLst>
                        <p:cond delay="indefinite"/>
                      </p:stCondLst>
                      <p:childTnLst>
                        <p:par>
                          <p:cTn id="51" fill="hold" nodeType="withGroup">
                            <p:stCondLst>
                              <p:cond delay="0"/>
                            </p:stCondLst>
                            <p:childTnLst>
                              <p:par>
                                <p:cTn id="52" presetID="1" presetClass="entr" presetSubtype="0" fill="hold" nodeType="clickEffect">
                                  <p:stCondLst>
                                    <p:cond delay="0"/>
                                  </p:stCondLst>
                                  <p:childTnLst>
                                    <p:set>
                                      <p:cBhvr>
                                        <p:cTn id="53" dur="1" fill="hold">
                                          <p:stCondLst>
                                            <p:cond delay="0"/>
                                          </p:stCondLst>
                                        </p:cTn>
                                        <p:tgtEl>
                                          <p:spTgt spid="16"/>
                                        </p:tgtEl>
                                        <p:attrNameLst>
                                          <p:attrName>style.visibility</p:attrName>
                                        </p:attrNameLst>
                                      </p:cBhvr>
                                      <p:to>
                                        <p:strVal val="visible"/>
                                      </p:to>
                                    </p:set>
                                  </p:childTnLst>
                                </p:cTn>
                              </p:par>
                              <p:par>
                                <p:cTn id="54" presetID="1" presetClass="entr" presetSubtype="0" fill="hold" grpId="0" nodeType="withEffect">
                                  <p:stCondLst>
                                    <p:cond delay="0"/>
                                  </p:stCondLst>
                                  <p:childTnLst>
                                    <p:set>
                                      <p:cBhvr>
                                        <p:cTn id="55" dur="1" fill="hold">
                                          <p:stCondLst>
                                            <p:cond delay="0"/>
                                          </p:stCondLst>
                                        </p:cTn>
                                        <p:tgtEl>
                                          <p:spTgt spid="18"/>
                                        </p:tgtEl>
                                        <p:attrNameLst>
                                          <p:attrName>style.visibility</p:attrName>
                                        </p:attrNameLst>
                                      </p:cBhvr>
                                      <p:to>
                                        <p:strVal val="visible"/>
                                      </p:to>
                                    </p:set>
                                  </p:childTnLst>
                                </p:cTn>
                              </p:par>
                              <p:par>
                                <p:cTn id="56" presetID="1" presetClass="entr" presetSubtype="0" fill="hold" grpId="0" nodeType="withEffect">
                                  <p:stCondLst>
                                    <p:cond delay="0"/>
                                  </p:stCondLst>
                                  <p:childTnLst>
                                    <p:set>
                                      <p:cBhvr>
                                        <p:cTn id="57"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4" grpId="0" animBg="1"/>
      <p:bldP spid="5" grpId="0" animBg="1"/>
      <p:bldP spid="13" grpId="0"/>
      <p:bldP spid="14" grpId="0"/>
      <p:bldP spid="11" grpId="0"/>
      <p:bldP spid="17" grpId="0" animBg="1"/>
      <p:bldP spid="18" grpId="0"/>
      <p:bldP spid="22" grpId="0"/>
      <p:bldP spid="7" grpId="0" animBg="1"/>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B4164A8-A469-A547-81D9-00FE0FE8B7EB}"/>
              </a:ext>
            </a:extLst>
          </p:cNvPr>
          <p:cNvPicPr>
            <a:picLocks noChangeAspect="1"/>
          </p:cNvPicPr>
          <p:nvPr/>
        </p:nvPicPr>
        <p:blipFill rotWithShape="1">
          <a:blip r:embed="rId3"/>
          <a:srcRect t="2999" b="59885"/>
          <a:stretch/>
        </p:blipFill>
        <p:spPr>
          <a:xfrm>
            <a:off x="-1767137" y="1534727"/>
            <a:ext cx="15943249" cy="5114105"/>
          </a:xfrm>
          <a:prstGeom prst="rect">
            <a:avLst/>
          </a:prstGeom>
        </p:spPr>
      </p:pic>
      <p:sp>
        <p:nvSpPr>
          <p:cNvPr id="8" name="Rectangle 7">
            <a:extLst>
              <a:ext uri="{FF2B5EF4-FFF2-40B4-BE49-F238E27FC236}">
                <a16:creationId xmlns:a16="http://schemas.microsoft.com/office/drawing/2014/main" id="{1AF0AD40-3B3B-2F42-9AA2-C989E87C1752}"/>
              </a:ext>
            </a:extLst>
          </p:cNvPr>
          <p:cNvSpPr/>
          <p:nvPr/>
        </p:nvSpPr>
        <p:spPr>
          <a:xfrm>
            <a:off x="428276" y="1534727"/>
            <a:ext cx="819847" cy="6632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9C46185E-1287-B84C-B67C-EB573B0617B2}"/>
              </a:ext>
            </a:extLst>
          </p:cNvPr>
          <p:cNvSpPr/>
          <p:nvPr/>
        </p:nvSpPr>
        <p:spPr>
          <a:xfrm>
            <a:off x="160653" y="2460129"/>
            <a:ext cx="10415182" cy="34447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FA86669-BF40-B349-B67C-9E46333B70EC}"/>
              </a:ext>
            </a:extLst>
          </p:cNvPr>
          <p:cNvSpPr/>
          <p:nvPr/>
        </p:nvSpPr>
        <p:spPr>
          <a:xfrm>
            <a:off x="10575835" y="1796853"/>
            <a:ext cx="905359" cy="44508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BA8A9644-4FCD-D145-9590-DCAD5237551C}"/>
              </a:ext>
            </a:extLst>
          </p:cNvPr>
          <p:cNvSpPr/>
          <p:nvPr/>
        </p:nvSpPr>
        <p:spPr>
          <a:xfrm>
            <a:off x="5935851" y="1534728"/>
            <a:ext cx="4639984" cy="5114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44DD00EE-1BCC-5D4B-AEE7-4909EDF4D3CE}"/>
              </a:ext>
            </a:extLst>
          </p:cNvPr>
          <p:cNvSpPr>
            <a:spLocks noGrp="1"/>
          </p:cNvSpPr>
          <p:nvPr>
            <p:ph type="title"/>
          </p:nvPr>
        </p:nvSpPr>
        <p:spPr/>
        <p:txBody>
          <a:bodyPr/>
          <a:lstStyle/>
          <a:p>
            <a:r>
              <a:rPr lang="en-US" dirty="0"/>
              <a:t>Mortality risk model</a:t>
            </a:r>
          </a:p>
        </p:txBody>
      </p:sp>
    </p:spTree>
    <p:extLst>
      <p:ext uri="{BB962C8B-B14F-4D97-AF65-F5344CB8AC3E}">
        <p14:creationId xmlns:p14="http://schemas.microsoft.com/office/powerpoint/2010/main" val="166921340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B4164A8-A469-A547-81D9-00FE0FE8B7EB}"/>
              </a:ext>
            </a:extLst>
          </p:cNvPr>
          <p:cNvPicPr>
            <a:picLocks noChangeAspect="1"/>
          </p:cNvPicPr>
          <p:nvPr/>
        </p:nvPicPr>
        <p:blipFill rotWithShape="1">
          <a:blip r:embed="rId3"/>
          <a:srcRect t="2999" b="59885"/>
          <a:stretch/>
        </p:blipFill>
        <p:spPr>
          <a:xfrm>
            <a:off x="-1767137" y="1534727"/>
            <a:ext cx="15943249" cy="5114105"/>
          </a:xfrm>
          <a:prstGeom prst="rect">
            <a:avLst/>
          </a:prstGeom>
        </p:spPr>
      </p:pic>
      <p:sp>
        <p:nvSpPr>
          <p:cNvPr id="8" name="Rectangle 7">
            <a:extLst>
              <a:ext uri="{FF2B5EF4-FFF2-40B4-BE49-F238E27FC236}">
                <a16:creationId xmlns:a16="http://schemas.microsoft.com/office/drawing/2014/main" id="{1AF0AD40-3B3B-2F42-9AA2-C989E87C1752}"/>
              </a:ext>
            </a:extLst>
          </p:cNvPr>
          <p:cNvSpPr/>
          <p:nvPr/>
        </p:nvSpPr>
        <p:spPr>
          <a:xfrm>
            <a:off x="428276" y="1534727"/>
            <a:ext cx="819847" cy="6632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9C46185E-1287-B84C-B67C-EB573B0617B2}"/>
              </a:ext>
            </a:extLst>
          </p:cNvPr>
          <p:cNvSpPr/>
          <p:nvPr/>
        </p:nvSpPr>
        <p:spPr>
          <a:xfrm>
            <a:off x="160653" y="2774195"/>
            <a:ext cx="10415182" cy="313065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FA86669-BF40-B349-B67C-9E46333B70EC}"/>
              </a:ext>
            </a:extLst>
          </p:cNvPr>
          <p:cNvSpPr/>
          <p:nvPr/>
        </p:nvSpPr>
        <p:spPr>
          <a:xfrm>
            <a:off x="10575835" y="1796853"/>
            <a:ext cx="905359" cy="44508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BA8A9644-4FCD-D145-9590-DCAD5237551C}"/>
              </a:ext>
            </a:extLst>
          </p:cNvPr>
          <p:cNvSpPr/>
          <p:nvPr/>
        </p:nvSpPr>
        <p:spPr>
          <a:xfrm>
            <a:off x="5935851" y="1534728"/>
            <a:ext cx="4639984" cy="5114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348C48AD-D87F-274C-81BE-5C3135CE0E3A}"/>
              </a:ext>
            </a:extLst>
          </p:cNvPr>
          <p:cNvSpPr>
            <a:spLocks noGrp="1"/>
          </p:cNvSpPr>
          <p:nvPr>
            <p:ph type="title"/>
          </p:nvPr>
        </p:nvSpPr>
        <p:spPr/>
        <p:txBody>
          <a:bodyPr/>
          <a:lstStyle/>
          <a:p>
            <a:r>
              <a:rPr lang="en-US" dirty="0"/>
              <a:t>Mortality risk model</a:t>
            </a:r>
          </a:p>
        </p:txBody>
      </p:sp>
    </p:spTree>
    <p:extLst>
      <p:ext uri="{BB962C8B-B14F-4D97-AF65-F5344CB8AC3E}">
        <p14:creationId xmlns:p14="http://schemas.microsoft.com/office/powerpoint/2010/main" val="63294602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B4164A8-A469-A547-81D9-00FE0FE8B7EB}"/>
              </a:ext>
            </a:extLst>
          </p:cNvPr>
          <p:cNvPicPr>
            <a:picLocks noChangeAspect="1"/>
          </p:cNvPicPr>
          <p:nvPr/>
        </p:nvPicPr>
        <p:blipFill rotWithShape="1">
          <a:blip r:embed="rId3"/>
          <a:srcRect t="2999" b="59885"/>
          <a:stretch/>
        </p:blipFill>
        <p:spPr>
          <a:xfrm>
            <a:off x="-1767137" y="1534727"/>
            <a:ext cx="15943249" cy="5114105"/>
          </a:xfrm>
          <a:prstGeom prst="rect">
            <a:avLst/>
          </a:prstGeom>
        </p:spPr>
      </p:pic>
      <p:sp>
        <p:nvSpPr>
          <p:cNvPr id="8" name="Rectangle 7">
            <a:extLst>
              <a:ext uri="{FF2B5EF4-FFF2-40B4-BE49-F238E27FC236}">
                <a16:creationId xmlns:a16="http://schemas.microsoft.com/office/drawing/2014/main" id="{1AF0AD40-3B3B-2F42-9AA2-C989E87C1752}"/>
              </a:ext>
            </a:extLst>
          </p:cNvPr>
          <p:cNvSpPr/>
          <p:nvPr/>
        </p:nvSpPr>
        <p:spPr>
          <a:xfrm>
            <a:off x="428276" y="1534727"/>
            <a:ext cx="819847" cy="6632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9C46185E-1287-B84C-B67C-EB573B0617B2}"/>
              </a:ext>
            </a:extLst>
          </p:cNvPr>
          <p:cNvSpPr/>
          <p:nvPr/>
        </p:nvSpPr>
        <p:spPr>
          <a:xfrm>
            <a:off x="160653" y="3022169"/>
            <a:ext cx="10415182" cy="28826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FA86669-BF40-B349-B67C-9E46333B70EC}"/>
              </a:ext>
            </a:extLst>
          </p:cNvPr>
          <p:cNvSpPr/>
          <p:nvPr/>
        </p:nvSpPr>
        <p:spPr>
          <a:xfrm>
            <a:off x="10575835" y="1796853"/>
            <a:ext cx="905359" cy="44508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BA8A9644-4FCD-D145-9590-DCAD5237551C}"/>
              </a:ext>
            </a:extLst>
          </p:cNvPr>
          <p:cNvSpPr/>
          <p:nvPr/>
        </p:nvSpPr>
        <p:spPr>
          <a:xfrm>
            <a:off x="5935851" y="1534728"/>
            <a:ext cx="4639984" cy="5114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F04506A9-2D04-384C-8B99-959214CA3FD2}"/>
              </a:ext>
            </a:extLst>
          </p:cNvPr>
          <p:cNvSpPr>
            <a:spLocks noGrp="1"/>
          </p:cNvSpPr>
          <p:nvPr>
            <p:ph type="title"/>
          </p:nvPr>
        </p:nvSpPr>
        <p:spPr/>
        <p:txBody>
          <a:bodyPr/>
          <a:lstStyle/>
          <a:p>
            <a:r>
              <a:rPr lang="en-US" dirty="0"/>
              <a:t>Mortality risk model</a:t>
            </a:r>
          </a:p>
        </p:txBody>
      </p:sp>
    </p:spTree>
    <p:extLst>
      <p:ext uri="{BB962C8B-B14F-4D97-AF65-F5344CB8AC3E}">
        <p14:creationId xmlns:p14="http://schemas.microsoft.com/office/powerpoint/2010/main" val="377398267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B4164A8-A469-A547-81D9-00FE0FE8B7EB}"/>
              </a:ext>
            </a:extLst>
          </p:cNvPr>
          <p:cNvPicPr>
            <a:picLocks noChangeAspect="1"/>
          </p:cNvPicPr>
          <p:nvPr/>
        </p:nvPicPr>
        <p:blipFill rotWithShape="1">
          <a:blip r:embed="rId3"/>
          <a:srcRect t="2999" b="59885"/>
          <a:stretch/>
        </p:blipFill>
        <p:spPr>
          <a:xfrm>
            <a:off x="-1767137" y="1534727"/>
            <a:ext cx="15943249" cy="5114105"/>
          </a:xfrm>
          <a:prstGeom prst="rect">
            <a:avLst/>
          </a:prstGeom>
        </p:spPr>
      </p:pic>
      <p:sp>
        <p:nvSpPr>
          <p:cNvPr id="8" name="Rectangle 7">
            <a:extLst>
              <a:ext uri="{FF2B5EF4-FFF2-40B4-BE49-F238E27FC236}">
                <a16:creationId xmlns:a16="http://schemas.microsoft.com/office/drawing/2014/main" id="{1AF0AD40-3B3B-2F42-9AA2-C989E87C1752}"/>
              </a:ext>
            </a:extLst>
          </p:cNvPr>
          <p:cNvSpPr/>
          <p:nvPr/>
        </p:nvSpPr>
        <p:spPr>
          <a:xfrm>
            <a:off x="428276" y="1534727"/>
            <a:ext cx="819847" cy="6632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9C46185E-1287-B84C-B67C-EB573B0617B2}"/>
              </a:ext>
            </a:extLst>
          </p:cNvPr>
          <p:cNvSpPr/>
          <p:nvPr/>
        </p:nvSpPr>
        <p:spPr>
          <a:xfrm>
            <a:off x="160653" y="3254643"/>
            <a:ext cx="10415182" cy="265020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FA86669-BF40-B349-B67C-9E46333B70EC}"/>
              </a:ext>
            </a:extLst>
          </p:cNvPr>
          <p:cNvSpPr/>
          <p:nvPr/>
        </p:nvSpPr>
        <p:spPr>
          <a:xfrm>
            <a:off x="10575835" y="1796853"/>
            <a:ext cx="905359" cy="44508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BA8A9644-4FCD-D145-9590-DCAD5237551C}"/>
              </a:ext>
            </a:extLst>
          </p:cNvPr>
          <p:cNvSpPr/>
          <p:nvPr/>
        </p:nvSpPr>
        <p:spPr>
          <a:xfrm>
            <a:off x="5935851" y="1534728"/>
            <a:ext cx="4639984" cy="5114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BBEBD1B6-D719-9F42-ACF6-E58CD8BFCDF4}"/>
              </a:ext>
            </a:extLst>
          </p:cNvPr>
          <p:cNvSpPr>
            <a:spLocks noGrp="1"/>
          </p:cNvSpPr>
          <p:nvPr>
            <p:ph type="title"/>
          </p:nvPr>
        </p:nvSpPr>
        <p:spPr/>
        <p:txBody>
          <a:bodyPr/>
          <a:lstStyle/>
          <a:p>
            <a:r>
              <a:rPr lang="en-US" dirty="0"/>
              <a:t>Mortality risk model</a:t>
            </a:r>
          </a:p>
        </p:txBody>
      </p:sp>
    </p:spTree>
    <p:extLst>
      <p:ext uri="{BB962C8B-B14F-4D97-AF65-F5344CB8AC3E}">
        <p14:creationId xmlns:p14="http://schemas.microsoft.com/office/powerpoint/2010/main" val="2387345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085766C7-1DA1-C44B-9B88-BE5B92EFEBB2}"/>
              </a:ext>
            </a:extLst>
          </p:cNvPr>
          <p:cNvSpPr>
            <a:spLocks noGrp="1"/>
          </p:cNvSpPr>
          <p:nvPr>
            <p:ph type="title"/>
          </p:nvPr>
        </p:nvSpPr>
        <p:spPr>
          <a:xfrm>
            <a:off x="838200" y="209166"/>
            <a:ext cx="9275681" cy="1325563"/>
          </a:xfrm>
        </p:spPr>
        <p:txBody>
          <a:bodyPr>
            <a:normAutofit/>
          </a:bodyPr>
          <a:lstStyle/>
          <a:p>
            <a:r>
              <a:rPr lang="en-US" sz="4000" dirty="0"/>
              <a:t>Reveal rare high-magnitude mortality effects</a:t>
            </a:r>
          </a:p>
        </p:txBody>
      </p:sp>
      <p:pic>
        <p:nvPicPr>
          <p:cNvPr id="5" name="Picture 4">
            <a:extLst>
              <a:ext uri="{FF2B5EF4-FFF2-40B4-BE49-F238E27FC236}">
                <a16:creationId xmlns:a16="http://schemas.microsoft.com/office/drawing/2014/main" id="{1B4164A8-A469-A547-81D9-00FE0FE8B7EB}"/>
              </a:ext>
            </a:extLst>
          </p:cNvPr>
          <p:cNvPicPr>
            <a:picLocks noChangeAspect="1"/>
          </p:cNvPicPr>
          <p:nvPr/>
        </p:nvPicPr>
        <p:blipFill rotWithShape="1">
          <a:blip r:embed="rId3"/>
          <a:srcRect t="2999" b="59885"/>
          <a:stretch/>
        </p:blipFill>
        <p:spPr>
          <a:xfrm>
            <a:off x="-1767137" y="1534727"/>
            <a:ext cx="15943249" cy="5114105"/>
          </a:xfrm>
          <a:prstGeom prst="rect">
            <a:avLst/>
          </a:prstGeom>
        </p:spPr>
      </p:pic>
      <p:sp>
        <p:nvSpPr>
          <p:cNvPr id="8" name="Rectangle 7">
            <a:extLst>
              <a:ext uri="{FF2B5EF4-FFF2-40B4-BE49-F238E27FC236}">
                <a16:creationId xmlns:a16="http://schemas.microsoft.com/office/drawing/2014/main" id="{1AF0AD40-3B3B-2F42-9AA2-C989E87C1752}"/>
              </a:ext>
            </a:extLst>
          </p:cNvPr>
          <p:cNvSpPr/>
          <p:nvPr/>
        </p:nvSpPr>
        <p:spPr>
          <a:xfrm>
            <a:off x="428276" y="1534727"/>
            <a:ext cx="819847" cy="6632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3FA86669-BF40-B349-B67C-9E46333B70EC}"/>
              </a:ext>
            </a:extLst>
          </p:cNvPr>
          <p:cNvSpPr/>
          <p:nvPr/>
        </p:nvSpPr>
        <p:spPr>
          <a:xfrm>
            <a:off x="10575835" y="1796853"/>
            <a:ext cx="905359" cy="44508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BA8A9644-4FCD-D145-9590-DCAD5237551C}"/>
              </a:ext>
            </a:extLst>
          </p:cNvPr>
          <p:cNvSpPr/>
          <p:nvPr/>
        </p:nvSpPr>
        <p:spPr>
          <a:xfrm>
            <a:off x="5935851" y="1534728"/>
            <a:ext cx="4639984" cy="5114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FDAEB0BC-7954-6246-9168-71A5AC613A21}"/>
              </a:ext>
            </a:extLst>
          </p:cNvPr>
          <p:cNvSpPr txBox="1"/>
          <p:nvPr/>
        </p:nvSpPr>
        <p:spPr>
          <a:xfrm>
            <a:off x="7389976" y="2699265"/>
            <a:ext cx="3514552" cy="1815882"/>
          </a:xfrm>
          <a:prstGeom prst="rect">
            <a:avLst/>
          </a:prstGeom>
          <a:noFill/>
        </p:spPr>
        <p:txBody>
          <a:bodyPr wrap="none" rtlCol="0">
            <a:spAutoFit/>
          </a:bodyPr>
          <a:lstStyle/>
          <a:p>
            <a:pPr algn="ctr"/>
            <a:r>
              <a:rPr lang="en-US" sz="2800" dirty="0"/>
              <a:t>Conflates the</a:t>
            </a:r>
          </a:p>
          <a:p>
            <a:pPr algn="ctr"/>
            <a:r>
              <a:rPr lang="en-US" sz="2800" dirty="0">
                <a:solidFill>
                  <a:srgbClr val="0089FA"/>
                </a:solidFill>
              </a:rPr>
              <a:t>prevalence</a:t>
            </a:r>
            <a:r>
              <a:rPr lang="en-US" sz="2800" dirty="0"/>
              <a:t> of an effect</a:t>
            </a:r>
          </a:p>
          <a:p>
            <a:pPr algn="ctr"/>
            <a:r>
              <a:rPr lang="en-US" sz="2800" dirty="0"/>
              <a:t>with the</a:t>
            </a:r>
          </a:p>
          <a:p>
            <a:pPr algn="ctr"/>
            <a:r>
              <a:rPr lang="en-US" sz="2800" dirty="0">
                <a:solidFill>
                  <a:srgbClr val="0089FA"/>
                </a:solidFill>
              </a:rPr>
              <a:t>magnitude</a:t>
            </a:r>
            <a:r>
              <a:rPr lang="en-US" sz="2800" dirty="0"/>
              <a:t> of an effect</a:t>
            </a:r>
          </a:p>
        </p:txBody>
      </p:sp>
      <p:sp>
        <p:nvSpPr>
          <p:cNvPr id="17" name="Title 2">
            <a:extLst>
              <a:ext uri="{FF2B5EF4-FFF2-40B4-BE49-F238E27FC236}">
                <a16:creationId xmlns:a16="http://schemas.microsoft.com/office/drawing/2014/main" id="{67937F11-79D3-CE4B-818D-6E81C55A8944}"/>
              </a:ext>
            </a:extLst>
          </p:cNvPr>
          <p:cNvSpPr txBox="1">
            <a:spLocks/>
          </p:cNvSpPr>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t>Mortality risk model</a:t>
            </a:r>
            <a:endParaRPr lang="en-US" dirty="0"/>
          </a:p>
        </p:txBody>
      </p:sp>
    </p:spTree>
    <p:extLst>
      <p:ext uri="{BB962C8B-B14F-4D97-AF65-F5344CB8AC3E}">
        <p14:creationId xmlns:p14="http://schemas.microsoft.com/office/powerpoint/2010/main" val="21882461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hidden"/>
                                      </p:to>
                                    </p:set>
                                  </p:childTnLst>
                                </p:cTn>
                              </p:par>
                              <p:par>
                                <p:cTn id="11" presetID="1"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085766C7-1DA1-C44B-9B88-BE5B92EFEBB2}"/>
              </a:ext>
            </a:extLst>
          </p:cNvPr>
          <p:cNvSpPr>
            <a:spLocks noGrp="1"/>
          </p:cNvSpPr>
          <p:nvPr>
            <p:ph type="title"/>
          </p:nvPr>
        </p:nvSpPr>
        <p:spPr>
          <a:xfrm>
            <a:off x="838200" y="209166"/>
            <a:ext cx="9275681" cy="1325563"/>
          </a:xfrm>
        </p:spPr>
        <p:txBody>
          <a:bodyPr>
            <a:normAutofit/>
          </a:bodyPr>
          <a:lstStyle/>
          <a:p>
            <a:r>
              <a:rPr lang="en-US" sz="4000" dirty="0"/>
              <a:t>Reveal rare high-magnitude mortality effects</a:t>
            </a:r>
          </a:p>
        </p:txBody>
      </p:sp>
      <p:pic>
        <p:nvPicPr>
          <p:cNvPr id="5" name="Picture 4">
            <a:extLst>
              <a:ext uri="{FF2B5EF4-FFF2-40B4-BE49-F238E27FC236}">
                <a16:creationId xmlns:a16="http://schemas.microsoft.com/office/drawing/2014/main" id="{1B4164A8-A469-A547-81D9-00FE0FE8B7EB}"/>
              </a:ext>
            </a:extLst>
          </p:cNvPr>
          <p:cNvPicPr>
            <a:picLocks noChangeAspect="1"/>
          </p:cNvPicPr>
          <p:nvPr/>
        </p:nvPicPr>
        <p:blipFill rotWithShape="1">
          <a:blip r:embed="rId3"/>
          <a:srcRect t="2999" b="59885"/>
          <a:stretch/>
        </p:blipFill>
        <p:spPr>
          <a:xfrm>
            <a:off x="-1767137" y="1534727"/>
            <a:ext cx="15943249" cy="5114105"/>
          </a:xfrm>
          <a:prstGeom prst="rect">
            <a:avLst/>
          </a:prstGeom>
        </p:spPr>
      </p:pic>
      <p:sp>
        <p:nvSpPr>
          <p:cNvPr id="8" name="Rectangle 7">
            <a:extLst>
              <a:ext uri="{FF2B5EF4-FFF2-40B4-BE49-F238E27FC236}">
                <a16:creationId xmlns:a16="http://schemas.microsoft.com/office/drawing/2014/main" id="{1AF0AD40-3B3B-2F42-9AA2-C989E87C1752}"/>
              </a:ext>
            </a:extLst>
          </p:cNvPr>
          <p:cNvSpPr/>
          <p:nvPr/>
        </p:nvSpPr>
        <p:spPr>
          <a:xfrm>
            <a:off x="428276" y="1534727"/>
            <a:ext cx="819847" cy="6632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3FA86669-BF40-B349-B67C-9E46333B70EC}"/>
              </a:ext>
            </a:extLst>
          </p:cNvPr>
          <p:cNvSpPr/>
          <p:nvPr/>
        </p:nvSpPr>
        <p:spPr>
          <a:xfrm>
            <a:off x="10575835" y="1796853"/>
            <a:ext cx="905359" cy="44508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BA8A9644-4FCD-D145-9590-DCAD5237551C}"/>
              </a:ext>
            </a:extLst>
          </p:cNvPr>
          <p:cNvSpPr/>
          <p:nvPr/>
        </p:nvSpPr>
        <p:spPr>
          <a:xfrm>
            <a:off x="5868676" y="1827848"/>
            <a:ext cx="4918143" cy="40770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806253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085766C7-1DA1-C44B-9B88-BE5B92EFEBB2}"/>
              </a:ext>
            </a:extLst>
          </p:cNvPr>
          <p:cNvSpPr>
            <a:spLocks noGrp="1"/>
          </p:cNvSpPr>
          <p:nvPr>
            <p:ph type="title"/>
          </p:nvPr>
        </p:nvSpPr>
        <p:spPr>
          <a:xfrm>
            <a:off x="838200" y="209166"/>
            <a:ext cx="9275681" cy="1325563"/>
          </a:xfrm>
        </p:spPr>
        <p:txBody>
          <a:bodyPr>
            <a:normAutofit/>
          </a:bodyPr>
          <a:lstStyle/>
          <a:p>
            <a:r>
              <a:rPr lang="en-US" sz="4000" dirty="0"/>
              <a:t>Reveal rare high-magnitude mortality effects</a:t>
            </a:r>
          </a:p>
        </p:txBody>
      </p:sp>
      <p:pic>
        <p:nvPicPr>
          <p:cNvPr id="5" name="Picture 4">
            <a:extLst>
              <a:ext uri="{FF2B5EF4-FFF2-40B4-BE49-F238E27FC236}">
                <a16:creationId xmlns:a16="http://schemas.microsoft.com/office/drawing/2014/main" id="{1B4164A8-A469-A547-81D9-00FE0FE8B7EB}"/>
              </a:ext>
            </a:extLst>
          </p:cNvPr>
          <p:cNvPicPr>
            <a:picLocks noChangeAspect="1"/>
          </p:cNvPicPr>
          <p:nvPr/>
        </p:nvPicPr>
        <p:blipFill rotWithShape="1">
          <a:blip r:embed="rId3"/>
          <a:srcRect t="2999" b="59885"/>
          <a:stretch/>
        </p:blipFill>
        <p:spPr>
          <a:xfrm>
            <a:off x="-1767137" y="1534727"/>
            <a:ext cx="15943249" cy="5114105"/>
          </a:xfrm>
          <a:prstGeom prst="rect">
            <a:avLst/>
          </a:prstGeom>
        </p:spPr>
      </p:pic>
      <p:sp>
        <p:nvSpPr>
          <p:cNvPr id="8" name="Rectangle 7">
            <a:extLst>
              <a:ext uri="{FF2B5EF4-FFF2-40B4-BE49-F238E27FC236}">
                <a16:creationId xmlns:a16="http://schemas.microsoft.com/office/drawing/2014/main" id="{1AF0AD40-3B3B-2F42-9AA2-C989E87C1752}"/>
              </a:ext>
            </a:extLst>
          </p:cNvPr>
          <p:cNvSpPr/>
          <p:nvPr/>
        </p:nvSpPr>
        <p:spPr>
          <a:xfrm>
            <a:off x="428276" y="1534727"/>
            <a:ext cx="819847" cy="6632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BA8A9644-4FCD-D145-9590-DCAD5237551C}"/>
              </a:ext>
            </a:extLst>
          </p:cNvPr>
          <p:cNvSpPr/>
          <p:nvPr/>
        </p:nvSpPr>
        <p:spPr>
          <a:xfrm>
            <a:off x="5868676" y="1859796"/>
            <a:ext cx="4918143" cy="371959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16B2F479-C14A-5D4A-BAF1-ED28F91B002F}"/>
              </a:ext>
            </a:extLst>
          </p:cNvPr>
          <p:cNvSpPr/>
          <p:nvPr/>
        </p:nvSpPr>
        <p:spPr>
          <a:xfrm>
            <a:off x="8458200" y="5562600"/>
            <a:ext cx="1110343" cy="283028"/>
          </a:xfrm>
          <a:prstGeom prst="rect">
            <a:avLst/>
          </a:prstGeom>
          <a:noFill/>
          <a:ln w="38100">
            <a:solidFill>
              <a:srgbClr val="0089F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8AE1CC4A-541F-DA47-A290-3929CC882ACC}"/>
              </a:ext>
            </a:extLst>
          </p:cNvPr>
          <p:cNvSpPr txBox="1"/>
          <p:nvPr/>
        </p:nvSpPr>
        <p:spPr>
          <a:xfrm>
            <a:off x="5334948" y="5519448"/>
            <a:ext cx="2866234" cy="369332"/>
          </a:xfrm>
          <a:prstGeom prst="rect">
            <a:avLst/>
          </a:prstGeom>
          <a:noFill/>
        </p:spPr>
        <p:txBody>
          <a:bodyPr wrap="none" rtlCol="0">
            <a:spAutoFit/>
          </a:bodyPr>
          <a:lstStyle/>
          <a:p>
            <a:r>
              <a:rPr lang="en-US" b="1" dirty="0">
                <a:solidFill>
                  <a:srgbClr val="0089FA"/>
                </a:solidFill>
              </a:rPr>
              <a:t>Rare high magnitude effects</a:t>
            </a:r>
          </a:p>
        </p:txBody>
      </p:sp>
    </p:spTree>
    <p:extLst>
      <p:ext uri="{BB962C8B-B14F-4D97-AF65-F5344CB8AC3E}">
        <p14:creationId xmlns:p14="http://schemas.microsoft.com/office/powerpoint/2010/main" val="14450471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085766C7-1DA1-C44B-9B88-BE5B92EFEBB2}"/>
              </a:ext>
            </a:extLst>
          </p:cNvPr>
          <p:cNvSpPr>
            <a:spLocks noGrp="1"/>
          </p:cNvSpPr>
          <p:nvPr>
            <p:ph type="title"/>
          </p:nvPr>
        </p:nvSpPr>
        <p:spPr>
          <a:xfrm>
            <a:off x="838200" y="209166"/>
            <a:ext cx="9275681" cy="1325563"/>
          </a:xfrm>
        </p:spPr>
        <p:txBody>
          <a:bodyPr>
            <a:normAutofit/>
          </a:bodyPr>
          <a:lstStyle/>
          <a:p>
            <a:r>
              <a:rPr lang="en-US" sz="4000" dirty="0"/>
              <a:t>Reveal rare high-magnitude mortality effects</a:t>
            </a:r>
          </a:p>
        </p:txBody>
      </p:sp>
      <p:pic>
        <p:nvPicPr>
          <p:cNvPr id="5" name="Picture 4">
            <a:extLst>
              <a:ext uri="{FF2B5EF4-FFF2-40B4-BE49-F238E27FC236}">
                <a16:creationId xmlns:a16="http://schemas.microsoft.com/office/drawing/2014/main" id="{1B4164A8-A469-A547-81D9-00FE0FE8B7EB}"/>
              </a:ext>
            </a:extLst>
          </p:cNvPr>
          <p:cNvPicPr>
            <a:picLocks noChangeAspect="1"/>
          </p:cNvPicPr>
          <p:nvPr/>
        </p:nvPicPr>
        <p:blipFill rotWithShape="1">
          <a:blip r:embed="rId3"/>
          <a:srcRect t="2999" b="59885"/>
          <a:stretch/>
        </p:blipFill>
        <p:spPr>
          <a:xfrm>
            <a:off x="-1767137" y="1534727"/>
            <a:ext cx="15943249" cy="5114105"/>
          </a:xfrm>
          <a:prstGeom prst="rect">
            <a:avLst/>
          </a:prstGeom>
        </p:spPr>
      </p:pic>
      <p:sp>
        <p:nvSpPr>
          <p:cNvPr id="8" name="Rectangle 7">
            <a:extLst>
              <a:ext uri="{FF2B5EF4-FFF2-40B4-BE49-F238E27FC236}">
                <a16:creationId xmlns:a16="http://schemas.microsoft.com/office/drawing/2014/main" id="{1AF0AD40-3B3B-2F42-9AA2-C989E87C1752}"/>
              </a:ext>
            </a:extLst>
          </p:cNvPr>
          <p:cNvSpPr/>
          <p:nvPr/>
        </p:nvSpPr>
        <p:spPr>
          <a:xfrm>
            <a:off x="428276" y="1534727"/>
            <a:ext cx="819847" cy="6632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15E4DDBC-597A-C842-862C-FF25E8E56EFF}"/>
              </a:ext>
            </a:extLst>
          </p:cNvPr>
          <p:cNvSpPr/>
          <p:nvPr/>
        </p:nvSpPr>
        <p:spPr>
          <a:xfrm>
            <a:off x="8458201" y="2198004"/>
            <a:ext cx="1241854" cy="3800024"/>
          </a:xfrm>
          <a:prstGeom prst="rect">
            <a:avLst/>
          </a:prstGeom>
          <a:noFill/>
          <a:ln w="38100">
            <a:solidFill>
              <a:srgbClr val="0089F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FD4E16DD-C098-B845-B789-C313F167DEF4}"/>
              </a:ext>
            </a:extLst>
          </p:cNvPr>
          <p:cNvSpPr/>
          <p:nvPr/>
        </p:nvSpPr>
        <p:spPr>
          <a:xfrm>
            <a:off x="7088954" y="2198004"/>
            <a:ext cx="1241854" cy="3800024"/>
          </a:xfrm>
          <a:prstGeom prst="rect">
            <a:avLst/>
          </a:prstGeom>
          <a:noFill/>
          <a:ln w="38100">
            <a:solidFill>
              <a:srgbClr val="0089F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E974A714-0D55-5C42-8F3C-BFCAA412E16A}"/>
              </a:ext>
            </a:extLst>
          </p:cNvPr>
          <p:cNvSpPr txBox="1"/>
          <p:nvPr/>
        </p:nvSpPr>
        <p:spPr>
          <a:xfrm>
            <a:off x="5334948" y="3722448"/>
            <a:ext cx="2781467" cy="369332"/>
          </a:xfrm>
          <a:prstGeom prst="rect">
            <a:avLst/>
          </a:prstGeom>
          <a:noFill/>
        </p:spPr>
        <p:txBody>
          <a:bodyPr wrap="none" rtlCol="0">
            <a:spAutoFit/>
          </a:bodyPr>
          <a:lstStyle/>
          <a:p>
            <a:r>
              <a:rPr lang="en-US" b="1" dirty="0">
                <a:solidFill>
                  <a:srgbClr val="0089FA"/>
                </a:solidFill>
              </a:rPr>
              <a:t>Lots of ways to die young…</a:t>
            </a:r>
          </a:p>
        </p:txBody>
      </p:sp>
      <p:sp>
        <p:nvSpPr>
          <p:cNvPr id="14" name="TextBox 13">
            <a:extLst>
              <a:ext uri="{FF2B5EF4-FFF2-40B4-BE49-F238E27FC236}">
                <a16:creationId xmlns:a16="http://schemas.microsoft.com/office/drawing/2014/main" id="{7A624E2C-7B95-3646-B7BC-86B3E041B50A}"/>
              </a:ext>
            </a:extLst>
          </p:cNvPr>
          <p:cNvSpPr txBox="1"/>
          <p:nvPr/>
        </p:nvSpPr>
        <p:spPr>
          <a:xfrm>
            <a:off x="3908058" y="3722448"/>
            <a:ext cx="3117200" cy="369332"/>
          </a:xfrm>
          <a:prstGeom prst="rect">
            <a:avLst/>
          </a:prstGeom>
          <a:noFill/>
        </p:spPr>
        <p:txBody>
          <a:bodyPr wrap="none" rtlCol="0">
            <a:spAutoFit/>
          </a:bodyPr>
          <a:lstStyle/>
          <a:p>
            <a:r>
              <a:rPr lang="en-US" b="1" dirty="0">
                <a:solidFill>
                  <a:srgbClr val="0089FA"/>
                </a:solidFill>
              </a:rPr>
              <a:t>Not many ways to live longer…</a:t>
            </a:r>
          </a:p>
        </p:txBody>
      </p:sp>
      <p:sp>
        <p:nvSpPr>
          <p:cNvPr id="15" name="Rectangle 14">
            <a:extLst>
              <a:ext uri="{FF2B5EF4-FFF2-40B4-BE49-F238E27FC236}">
                <a16:creationId xmlns:a16="http://schemas.microsoft.com/office/drawing/2014/main" id="{B50562AB-83E6-6249-9841-AF7A22591027}"/>
              </a:ext>
            </a:extLst>
          </p:cNvPr>
          <p:cNvSpPr/>
          <p:nvPr/>
        </p:nvSpPr>
        <p:spPr>
          <a:xfrm>
            <a:off x="534745" y="2444464"/>
            <a:ext cx="9275681" cy="369332"/>
          </a:xfrm>
          <a:prstGeom prst="rect">
            <a:avLst/>
          </a:prstGeom>
          <a:noFill/>
          <a:ln w="38100">
            <a:solidFill>
              <a:srgbClr val="0089F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775031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xit" presetSubtype="0" fill="hold" grpId="1" nodeType="withEffect">
                                  <p:stCondLst>
                                    <p:cond delay="0"/>
                                  </p:stCondLst>
                                  <p:childTnLst>
                                    <p:set>
                                      <p:cBhvr>
                                        <p:cTn id="14" dur="1" fill="hold">
                                          <p:stCondLst>
                                            <p:cond delay="0"/>
                                          </p:stCondLst>
                                        </p:cTn>
                                        <p:tgtEl>
                                          <p:spTgt spid="11"/>
                                        </p:tgtEl>
                                        <p:attrNameLst>
                                          <p:attrName>style.visibility</p:attrName>
                                        </p:attrNameLst>
                                      </p:cBhvr>
                                      <p:to>
                                        <p:strVal val="hidden"/>
                                      </p:to>
                                    </p:set>
                                  </p:childTnLst>
                                </p:cTn>
                              </p:par>
                              <p:par>
                                <p:cTn id="15" presetID="1" presetClass="exit" presetSubtype="0" fill="hold" grpId="1" nodeType="withEffect">
                                  <p:stCondLst>
                                    <p:cond delay="0"/>
                                  </p:stCondLst>
                                  <p:childTnLst>
                                    <p:set>
                                      <p:cBhvr>
                                        <p:cTn id="16" dur="1" fill="hold">
                                          <p:stCondLst>
                                            <p:cond delay="0"/>
                                          </p:stCondLst>
                                        </p:cTn>
                                        <p:tgtEl>
                                          <p:spTgt spid="13"/>
                                        </p:tgtEl>
                                        <p:attrNameLst>
                                          <p:attrName>style.visibility</p:attrName>
                                        </p:attrNameLst>
                                      </p:cBhvr>
                                      <p:to>
                                        <p:strVal val="hidden"/>
                                      </p:to>
                                    </p:set>
                                  </p:childTnLst>
                                </p:cTn>
                              </p:par>
                              <p:par>
                                <p:cTn id="17" presetID="1" presetClass="entr"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1" nodeType="clickEffect">
                                  <p:stCondLst>
                                    <p:cond delay="0"/>
                                  </p:stCondLst>
                                  <p:childTnLst>
                                    <p:set>
                                      <p:cBhvr>
                                        <p:cTn id="22" dur="1" fill="hold">
                                          <p:stCondLst>
                                            <p:cond delay="0"/>
                                          </p:stCondLst>
                                        </p:cTn>
                                        <p:tgtEl>
                                          <p:spTgt spid="12"/>
                                        </p:tgtEl>
                                        <p:attrNameLst>
                                          <p:attrName>style.visibility</p:attrName>
                                        </p:attrNameLst>
                                      </p:cBhvr>
                                      <p:to>
                                        <p:strVal val="hidden"/>
                                      </p:to>
                                    </p:set>
                                  </p:childTnLst>
                                </p:cTn>
                              </p:par>
                              <p:par>
                                <p:cTn id="23" presetID="1" presetClass="exit" presetSubtype="0" fill="hold" grpId="1" nodeType="withEffect">
                                  <p:stCondLst>
                                    <p:cond delay="0"/>
                                  </p:stCondLst>
                                  <p:childTnLst>
                                    <p:set>
                                      <p:cBhvr>
                                        <p:cTn id="24" dur="1" fill="hold">
                                          <p:stCondLst>
                                            <p:cond delay="0"/>
                                          </p:stCondLst>
                                        </p:cTn>
                                        <p:tgtEl>
                                          <p:spTgt spid="14"/>
                                        </p:tgtEl>
                                        <p:attrNameLst>
                                          <p:attrName>style.visibility</p:attrName>
                                        </p:attrNameLst>
                                      </p:cBhvr>
                                      <p:to>
                                        <p:strVal val="hidden"/>
                                      </p:to>
                                    </p:set>
                                  </p:childTnLst>
                                </p:cTn>
                              </p:par>
                              <p:par>
                                <p:cTn id="25" presetID="1" presetClass="entr" presetSubtype="0"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1" grpId="1" animBg="1"/>
      <p:bldP spid="12" grpId="0" animBg="1"/>
      <p:bldP spid="12" grpId="1" animBg="1"/>
      <p:bldP spid="13" grpId="0"/>
      <p:bldP spid="13" grpId="1"/>
      <p:bldP spid="14" grpId="0"/>
      <p:bldP spid="14" grpId="1"/>
      <p:bldP spid="15"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085766C7-1DA1-C44B-9B88-BE5B92EFEBB2}"/>
              </a:ext>
            </a:extLst>
          </p:cNvPr>
          <p:cNvSpPr>
            <a:spLocks noGrp="1"/>
          </p:cNvSpPr>
          <p:nvPr>
            <p:ph type="title"/>
          </p:nvPr>
        </p:nvSpPr>
        <p:spPr>
          <a:xfrm>
            <a:off x="838200" y="209166"/>
            <a:ext cx="9275681" cy="1325563"/>
          </a:xfrm>
        </p:spPr>
        <p:txBody>
          <a:bodyPr>
            <a:normAutofit/>
          </a:bodyPr>
          <a:lstStyle/>
          <a:p>
            <a:r>
              <a:rPr lang="en-US" sz="4000" dirty="0"/>
              <a:t>Dependence plots reveal the increased danger of early onset high blood pressure</a:t>
            </a:r>
          </a:p>
        </p:txBody>
      </p:sp>
      <p:pic>
        <p:nvPicPr>
          <p:cNvPr id="5" name="Picture 4">
            <a:extLst>
              <a:ext uri="{FF2B5EF4-FFF2-40B4-BE49-F238E27FC236}">
                <a16:creationId xmlns:a16="http://schemas.microsoft.com/office/drawing/2014/main" id="{1B4164A8-A469-A547-81D9-00FE0FE8B7EB}"/>
              </a:ext>
            </a:extLst>
          </p:cNvPr>
          <p:cNvPicPr>
            <a:picLocks noChangeAspect="1"/>
          </p:cNvPicPr>
          <p:nvPr/>
        </p:nvPicPr>
        <p:blipFill rotWithShape="1">
          <a:blip r:embed="rId3"/>
          <a:srcRect l="-906" t="45245" r="67071" b="28706"/>
          <a:stretch/>
        </p:blipFill>
        <p:spPr>
          <a:xfrm>
            <a:off x="2078119" y="1534729"/>
            <a:ext cx="7374310" cy="4906503"/>
          </a:xfrm>
          <a:prstGeom prst="rect">
            <a:avLst/>
          </a:prstGeom>
        </p:spPr>
      </p:pic>
      <p:cxnSp>
        <p:nvCxnSpPr>
          <p:cNvPr id="3" name="Straight Arrow Connector 2">
            <a:extLst>
              <a:ext uri="{FF2B5EF4-FFF2-40B4-BE49-F238E27FC236}">
                <a16:creationId xmlns:a16="http://schemas.microsoft.com/office/drawing/2014/main" id="{E3A00E3E-2C1A-9448-A212-EFF9F58354CC}"/>
              </a:ext>
            </a:extLst>
          </p:cNvPr>
          <p:cNvCxnSpPr/>
          <p:nvPr/>
        </p:nvCxnSpPr>
        <p:spPr>
          <a:xfrm>
            <a:off x="6524368" y="2669059"/>
            <a:ext cx="0" cy="1470455"/>
          </a:xfrm>
          <a:prstGeom prst="straightConnector1">
            <a:avLst/>
          </a:prstGeom>
          <a:ln w="50800">
            <a:solidFill>
              <a:schemeClr val="tx1">
                <a:lumMod val="95000"/>
                <a:lumOff val="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51AE88A2-BB64-5E4B-B15A-57086C53BED0}"/>
              </a:ext>
            </a:extLst>
          </p:cNvPr>
          <p:cNvSpPr txBox="1"/>
          <p:nvPr/>
        </p:nvSpPr>
        <p:spPr>
          <a:xfrm>
            <a:off x="5667633" y="4320876"/>
            <a:ext cx="2808398" cy="646331"/>
          </a:xfrm>
          <a:prstGeom prst="rect">
            <a:avLst/>
          </a:prstGeom>
          <a:noFill/>
        </p:spPr>
        <p:txBody>
          <a:bodyPr wrap="none" rtlCol="0">
            <a:spAutoFit/>
          </a:bodyPr>
          <a:lstStyle/>
          <a:p>
            <a:pPr algn="ctr"/>
            <a:r>
              <a:rPr lang="en-US" dirty="0"/>
              <a:t>Vertical dispersion is</a:t>
            </a:r>
          </a:p>
          <a:p>
            <a:pPr algn="ctr"/>
            <a:r>
              <a:rPr lang="en-US" dirty="0"/>
              <a:t>driven by interaction effects</a:t>
            </a:r>
          </a:p>
        </p:txBody>
      </p:sp>
      <p:sp>
        <p:nvSpPr>
          <p:cNvPr id="8" name="Slide Number Placeholder 23">
            <a:extLst>
              <a:ext uri="{FF2B5EF4-FFF2-40B4-BE49-F238E27FC236}">
                <a16:creationId xmlns:a16="http://schemas.microsoft.com/office/drawing/2014/main" id="{35D867A7-A7EC-4A4B-BDBA-BD104E390C8B}"/>
              </a:ext>
            </a:extLst>
          </p:cNvPr>
          <p:cNvSpPr>
            <a:spLocks noGrp="1"/>
          </p:cNvSpPr>
          <p:nvPr>
            <p:ph type="sldNum" sz="quarter" idx="12"/>
          </p:nvPr>
        </p:nvSpPr>
        <p:spPr>
          <a:xfrm>
            <a:off x="8610600" y="6356350"/>
            <a:ext cx="2743200" cy="365125"/>
          </a:xfrm>
        </p:spPr>
        <p:txBody>
          <a:bodyPr/>
          <a:lstStyle/>
          <a:p>
            <a:fld id="{364FD863-39F2-0244-B8C2-644E5D96AAF3}" type="slidenum">
              <a:rPr lang="en-US" smtClean="0"/>
              <a:t>28</a:t>
            </a:fld>
            <a:endParaRPr lang="en-US" dirty="0"/>
          </a:p>
        </p:txBody>
      </p:sp>
      <p:sp>
        <p:nvSpPr>
          <p:cNvPr id="9" name="Rectangle 8">
            <a:extLst>
              <a:ext uri="{FF2B5EF4-FFF2-40B4-BE49-F238E27FC236}">
                <a16:creationId xmlns:a16="http://schemas.microsoft.com/office/drawing/2014/main" id="{A68E4ECE-82C0-1D47-B2CA-B97427EBCA97}"/>
              </a:ext>
            </a:extLst>
          </p:cNvPr>
          <p:cNvSpPr/>
          <p:nvPr/>
        </p:nvSpPr>
        <p:spPr>
          <a:xfrm>
            <a:off x="3583459" y="1534728"/>
            <a:ext cx="4892572" cy="39269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AD903CF7-F4C5-6443-AEA5-DBBB21B4C325}"/>
              </a:ext>
            </a:extLst>
          </p:cNvPr>
          <p:cNvSpPr/>
          <p:nvPr/>
        </p:nvSpPr>
        <p:spPr>
          <a:xfrm>
            <a:off x="1827671" y="1633584"/>
            <a:ext cx="1694003" cy="39269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B169EF4F-7097-1C4C-9602-037180539271}"/>
              </a:ext>
            </a:extLst>
          </p:cNvPr>
          <p:cNvSpPr/>
          <p:nvPr/>
        </p:nvSpPr>
        <p:spPr>
          <a:xfrm>
            <a:off x="8419223" y="1534728"/>
            <a:ext cx="1694003" cy="41123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82168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p:bldP spid="9" grpId="0" animBg="1"/>
      <p:bldP spid="10" grpId="0" animBg="1"/>
      <p:bldP spid="11"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B9B4D83-268C-FD48-9AE3-31A4CD53475E}"/>
              </a:ext>
            </a:extLst>
          </p:cNvPr>
          <p:cNvSpPr/>
          <p:nvPr/>
        </p:nvSpPr>
        <p:spPr>
          <a:xfrm>
            <a:off x="2837793" y="898634"/>
            <a:ext cx="2175641" cy="9774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A0762152-624C-184C-A4A1-BF6D4A8C010F}"/>
              </a:ext>
            </a:extLst>
          </p:cNvPr>
          <p:cNvPicPr>
            <a:picLocks noChangeAspect="1"/>
          </p:cNvPicPr>
          <p:nvPr/>
        </p:nvPicPr>
        <p:blipFill>
          <a:blip r:embed="rId3"/>
          <a:stretch>
            <a:fillRect/>
          </a:stretch>
        </p:blipFill>
        <p:spPr>
          <a:xfrm>
            <a:off x="2521967" y="1523717"/>
            <a:ext cx="7383768" cy="4827270"/>
          </a:xfrm>
          <a:prstGeom prst="rect">
            <a:avLst/>
          </a:prstGeom>
        </p:spPr>
      </p:pic>
      <p:sp>
        <p:nvSpPr>
          <p:cNvPr id="4" name="Title 1">
            <a:extLst>
              <a:ext uri="{FF2B5EF4-FFF2-40B4-BE49-F238E27FC236}">
                <a16:creationId xmlns:a16="http://schemas.microsoft.com/office/drawing/2014/main" id="{343034F5-0D59-BD49-9337-1B35831B09F6}"/>
              </a:ext>
            </a:extLst>
          </p:cNvPr>
          <p:cNvSpPr>
            <a:spLocks noGrp="1"/>
          </p:cNvSpPr>
          <p:nvPr>
            <p:ph type="title"/>
          </p:nvPr>
        </p:nvSpPr>
        <p:spPr>
          <a:xfrm>
            <a:off x="379562" y="198154"/>
            <a:ext cx="9026798" cy="1325563"/>
          </a:xfrm>
        </p:spPr>
        <p:txBody>
          <a:bodyPr>
            <a:normAutofit/>
          </a:bodyPr>
          <a:lstStyle/>
          <a:p>
            <a:r>
              <a:rPr lang="en-US" dirty="0">
                <a:solidFill>
                  <a:schemeClr val="tx1">
                    <a:lumMod val="65000"/>
                    <a:lumOff val="35000"/>
                  </a:schemeClr>
                </a:solidFill>
              </a:rPr>
              <a:t>Uncovering subtle interaction effects</a:t>
            </a:r>
          </a:p>
        </p:txBody>
      </p:sp>
    </p:spTree>
    <p:extLst>
      <p:ext uri="{BB962C8B-B14F-4D97-AF65-F5344CB8AC3E}">
        <p14:creationId xmlns:p14="http://schemas.microsoft.com/office/powerpoint/2010/main" val="27241270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9">
            <a:extLst>
              <a:ext uri="{FF2B5EF4-FFF2-40B4-BE49-F238E27FC236}">
                <a16:creationId xmlns:a16="http://schemas.microsoft.com/office/drawing/2014/main" id="{2E31030C-D70A-614B-BCD5-A403E2EDF192}"/>
              </a:ext>
            </a:extLst>
          </p:cNvPr>
          <p:cNvSpPr>
            <a:spLocks noGrp="1"/>
          </p:cNvSpPr>
          <p:nvPr>
            <p:ph type="sldNum" sz="quarter" idx="12"/>
          </p:nvPr>
        </p:nvSpPr>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9B8B3F4A-CC6E-E244-A63F-BBC79830AB12}" type="slidenum">
              <a:rPr lang="en-US" altLang="en-US">
                <a:solidFill>
                  <a:srgbClr val="898989"/>
                </a:solidFill>
              </a:rPr>
              <a:pPr/>
              <a:t>3</a:t>
            </a:fld>
            <a:endParaRPr lang="en-US" altLang="en-US">
              <a:solidFill>
                <a:srgbClr val="898989"/>
              </a:solidFill>
            </a:endParaRPr>
          </a:p>
        </p:txBody>
      </p:sp>
      <p:sp>
        <p:nvSpPr>
          <p:cNvPr id="18" name="Rectangle 17">
            <a:extLst>
              <a:ext uri="{FF2B5EF4-FFF2-40B4-BE49-F238E27FC236}">
                <a16:creationId xmlns:a16="http://schemas.microsoft.com/office/drawing/2014/main" id="{49F23136-915A-FB48-973D-92E28456F36E}"/>
              </a:ext>
            </a:extLst>
          </p:cNvPr>
          <p:cNvSpPr/>
          <p:nvPr/>
        </p:nvSpPr>
        <p:spPr>
          <a:xfrm>
            <a:off x="8259763" y="5197475"/>
            <a:ext cx="701675" cy="3841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351"/>
          </a:p>
        </p:txBody>
      </p:sp>
      <p:cxnSp>
        <p:nvCxnSpPr>
          <p:cNvPr id="13" name="Straight Arrow Connector 12">
            <a:extLst>
              <a:ext uri="{FF2B5EF4-FFF2-40B4-BE49-F238E27FC236}">
                <a16:creationId xmlns:a16="http://schemas.microsoft.com/office/drawing/2014/main" id="{92D402C2-BF2D-FE49-8904-5170274422C0}"/>
              </a:ext>
            </a:extLst>
          </p:cNvPr>
          <p:cNvCxnSpPr>
            <a:cxnSpLocks/>
          </p:cNvCxnSpPr>
          <p:nvPr/>
        </p:nvCxnSpPr>
        <p:spPr>
          <a:xfrm>
            <a:off x="2633663" y="4708525"/>
            <a:ext cx="5241925" cy="0"/>
          </a:xfrm>
          <a:prstGeom prst="straightConnector1">
            <a:avLst/>
          </a:prstGeom>
          <a:ln w="44450">
            <a:solidFill>
              <a:srgbClr val="F7004B"/>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EDD7A239-D4B4-634D-B568-1ACE418F5567}"/>
              </a:ext>
            </a:extLst>
          </p:cNvPr>
          <p:cNvCxnSpPr/>
          <p:nvPr/>
        </p:nvCxnSpPr>
        <p:spPr>
          <a:xfrm>
            <a:off x="0" y="4479925"/>
            <a:ext cx="12192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1E5BB327-3A16-D740-AEA7-CC9C248C26E8}"/>
              </a:ext>
            </a:extLst>
          </p:cNvPr>
          <p:cNvCxnSpPr/>
          <p:nvPr/>
        </p:nvCxnSpPr>
        <p:spPr>
          <a:xfrm>
            <a:off x="685800" y="4160838"/>
            <a:ext cx="0" cy="319087"/>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2C627E88-7C85-FC45-A74E-341020B38B0D}"/>
              </a:ext>
            </a:extLst>
          </p:cNvPr>
          <p:cNvCxnSpPr/>
          <p:nvPr/>
        </p:nvCxnSpPr>
        <p:spPr>
          <a:xfrm>
            <a:off x="7861300" y="4160838"/>
            <a:ext cx="0" cy="319087"/>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77" name="TextBox 76">
            <a:extLst>
              <a:ext uri="{FF2B5EF4-FFF2-40B4-BE49-F238E27FC236}">
                <a16:creationId xmlns:a16="http://schemas.microsoft.com/office/drawing/2014/main" id="{1C8E032A-0D36-4D40-8A7B-F1A37C3DBC20}"/>
              </a:ext>
            </a:extLst>
          </p:cNvPr>
          <p:cNvSpPr txBox="1">
            <a:spLocks noChangeArrowheads="1"/>
          </p:cNvSpPr>
          <p:nvPr/>
        </p:nvSpPr>
        <p:spPr bwMode="auto">
          <a:xfrm>
            <a:off x="3798888" y="4800600"/>
            <a:ext cx="29114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2400">
                <a:solidFill>
                  <a:srgbClr val="F7004B"/>
                </a:solidFill>
              </a:rPr>
              <a:t>How did we get here?</a:t>
            </a:r>
          </a:p>
        </p:txBody>
      </p:sp>
      <p:sp>
        <p:nvSpPr>
          <p:cNvPr id="78" name="TextBox 77">
            <a:extLst>
              <a:ext uri="{FF2B5EF4-FFF2-40B4-BE49-F238E27FC236}">
                <a16:creationId xmlns:a16="http://schemas.microsoft.com/office/drawing/2014/main" id="{11A211D8-00D3-3442-B2D7-BFE2D5977C14}"/>
              </a:ext>
            </a:extLst>
          </p:cNvPr>
          <p:cNvSpPr txBox="1"/>
          <p:nvPr/>
        </p:nvSpPr>
        <p:spPr>
          <a:xfrm>
            <a:off x="1900238" y="2592388"/>
            <a:ext cx="1466850" cy="503237"/>
          </a:xfrm>
          <a:prstGeom prst="rect">
            <a:avLst/>
          </a:prstGeom>
          <a:noFill/>
        </p:spPr>
        <p:txBody>
          <a:bodyPr wrap="none">
            <a:spAutoFit/>
          </a:bodyPr>
          <a:lstStyle/>
          <a:p>
            <a:pPr eaLnBrk="1" fontAlgn="auto" hangingPunct="1">
              <a:spcBef>
                <a:spcPts val="0"/>
              </a:spcBef>
              <a:spcAft>
                <a:spcPts val="0"/>
              </a:spcAft>
              <a:defRPr/>
            </a:pPr>
            <a:r>
              <a:rPr lang="en-US" sz="2667" dirty="0">
                <a:latin typeface="+mn-lt"/>
              </a:rPr>
              <a:t>Base rate</a:t>
            </a:r>
          </a:p>
        </p:txBody>
      </p:sp>
      <p:sp>
        <p:nvSpPr>
          <p:cNvPr id="79" name="TextBox 78">
            <a:extLst>
              <a:ext uri="{FF2B5EF4-FFF2-40B4-BE49-F238E27FC236}">
                <a16:creationId xmlns:a16="http://schemas.microsoft.com/office/drawing/2014/main" id="{B2D6062B-406D-7047-8551-AFFB570D7C3F}"/>
              </a:ext>
            </a:extLst>
          </p:cNvPr>
          <p:cNvSpPr txBox="1"/>
          <p:nvPr/>
        </p:nvSpPr>
        <p:spPr>
          <a:xfrm>
            <a:off x="6459538" y="2627313"/>
            <a:ext cx="2800350" cy="501650"/>
          </a:xfrm>
          <a:prstGeom prst="rect">
            <a:avLst/>
          </a:prstGeom>
          <a:noFill/>
        </p:spPr>
        <p:txBody>
          <a:bodyPr wrap="none">
            <a:spAutoFit/>
          </a:bodyPr>
          <a:lstStyle/>
          <a:p>
            <a:pPr algn="ctr" eaLnBrk="1" fontAlgn="auto" hangingPunct="1">
              <a:spcBef>
                <a:spcPts val="0"/>
              </a:spcBef>
              <a:spcAft>
                <a:spcPts val="0"/>
              </a:spcAft>
              <a:defRPr/>
            </a:pPr>
            <a:r>
              <a:rPr lang="en-US" sz="2667">
                <a:latin typeface="+mn-lt"/>
              </a:rPr>
              <a:t>Prediction for John</a:t>
            </a:r>
            <a:endParaRPr lang="en-US" sz="2667" dirty="0">
              <a:latin typeface="+mn-lt"/>
            </a:endParaRPr>
          </a:p>
        </p:txBody>
      </p:sp>
      <p:sp>
        <p:nvSpPr>
          <p:cNvPr id="20" name="TextBox 19">
            <a:extLst>
              <a:ext uri="{FF2B5EF4-FFF2-40B4-BE49-F238E27FC236}">
                <a16:creationId xmlns:a16="http://schemas.microsoft.com/office/drawing/2014/main" id="{B074A376-0E39-9D4A-BBC4-7ECC6686C791}"/>
              </a:ext>
            </a:extLst>
          </p:cNvPr>
          <p:cNvSpPr txBox="1"/>
          <p:nvPr/>
        </p:nvSpPr>
        <p:spPr>
          <a:xfrm>
            <a:off x="7488238" y="3160713"/>
            <a:ext cx="776287" cy="501650"/>
          </a:xfrm>
          <a:prstGeom prst="rect">
            <a:avLst/>
          </a:prstGeom>
          <a:noFill/>
        </p:spPr>
        <p:txBody>
          <a:bodyPr wrap="none">
            <a:spAutoFit/>
          </a:bodyPr>
          <a:lstStyle/>
          <a:p>
            <a:pPr eaLnBrk="1" fontAlgn="auto" hangingPunct="1">
              <a:spcBef>
                <a:spcPts val="0"/>
              </a:spcBef>
              <a:spcAft>
                <a:spcPts val="0"/>
              </a:spcAft>
              <a:defRPr/>
            </a:pPr>
            <a:r>
              <a:rPr lang="en-US" sz="2667" dirty="0">
                <a:latin typeface="+mn-lt"/>
              </a:rPr>
              <a:t>22%</a:t>
            </a:r>
          </a:p>
        </p:txBody>
      </p:sp>
      <p:pic>
        <p:nvPicPr>
          <p:cNvPr id="6156" name="Picture 20">
            <a:extLst>
              <a:ext uri="{FF2B5EF4-FFF2-40B4-BE49-F238E27FC236}">
                <a16:creationId xmlns:a16="http://schemas.microsoft.com/office/drawing/2014/main" id="{B633ADD7-FC70-C747-BD02-0E9E7D261F5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1513" y="1949450"/>
            <a:ext cx="768350" cy="101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TextBox 22">
            <a:extLst>
              <a:ext uri="{FF2B5EF4-FFF2-40B4-BE49-F238E27FC236}">
                <a16:creationId xmlns:a16="http://schemas.microsoft.com/office/drawing/2014/main" id="{CC8EEBB7-85CC-C94B-8379-3F6147C9C6DE}"/>
              </a:ext>
            </a:extLst>
          </p:cNvPr>
          <p:cNvSpPr txBox="1">
            <a:spLocks noRot="1" noChangeAspect="1" noMove="1" noResize="1" noEditPoints="1" noAdjustHandles="1" noChangeArrowheads="1" noChangeShapeType="1" noTextEdit="1"/>
          </p:cNvSpPr>
          <p:nvPr/>
        </p:nvSpPr>
        <p:spPr>
          <a:xfrm>
            <a:off x="7549824" y="3712674"/>
            <a:ext cx="621260" cy="338554"/>
          </a:xfrm>
          <a:prstGeom prst="rect">
            <a:avLst/>
          </a:prstGeom>
          <a:blipFill>
            <a:blip r:embed="rId4"/>
            <a:stretch>
              <a:fillRect l="-14706" b="-33929"/>
            </a:stretch>
          </a:blipFill>
        </p:spPr>
        <p:txBody>
          <a:bodyPr/>
          <a:lstStyle/>
          <a:p>
            <a:r>
              <a:rPr lang="en-US">
                <a:noFill/>
              </a:rPr>
              <a:t> </a:t>
            </a:r>
          </a:p>
        </p:txBody>
      </p:sp>
      <p:sp>
        <p:nvSpPr>
          <p:cNvPr id="24" name="TextBox 23">
            <a:extLst>
              <a:ext uri="{FF2B5EF4-FFF2-40B4-BE49-F238E27FC236}">
                <a16:creationId xmlns:a16="http://schemas.microsoft.com/office/drawing/2014/main" id="{D215ECAC-15B4-6846-A0A7-63BAFECAB628}"/>
              </a:ext>
            </a:extLst>
          </p:cNvPr>
          <p:cNvSpPr txBox="1">
            <a:spLocks noRot="1" noChangeAspect="1" noMove="1" noResize="1" noEditPoints="1" noAdjustHandles="1" noChangeArrowheads="1" noChangeShapeType="1" noTextEdit="1"/>
          </p:cNvSpPr>
          <p:nvPr/>
        </p:nvSpPr>
        <p:spPr>
          <a:xfrm>
            <a:off x="575994" y="3778522"/>
            <a:ext cx="219612" cy="338554"/>
          </a:xfrm>
          <a:prstGeom prst="rect">
            <a:avLst/>
          </a:prstGeom>
          <a:blipFill>
            <a:blip r:embed="rId5"/>
            <a:stretch>
              <a:fillRect l="-29730" r="-24324" b="-7273"/>
            </a:stretch>
          </a:blipFill>
        </p:spPr>
        <p:txBody>
          <a:bodyPr/>
          <a:lstStyle/>
          <a:p>
            <a:r>
              <a:rPr lang="en-US">
                <a:noFill/>
              </a:rPr>
              <a:t> </a:t>
            </a:r>
          </a:p>
        </p:txBody>
      </p:sp>
      <p:grpSp>
        <p:nvGrpSpPr>
          <p:cNvPr id="6159" name="Group 7">
            <a:extLst>
              <a:ext uri="{FF2B5EF4-FFF2-40B4-BE49-F238E27FC236}">
                <a16:creationId xmlns:a16="http://schemas.microsoft.com/office/drawing/2014/main" id="{7B14687D-5F43-8B4C-ABC1-911BDDD21A13}"/>
              </a:ext>
            </a:extLst>
          </p:cNvPr>
          <p:cNvGrpSpPr>
            <a:grpSpLocks/>
          </p:cNvGrpSpPr>
          <p:nvPr/>
        </p:nvGrpSpPr>
        <p:grpSpPr bwMode="auto">
          <a:xfrm>
            <a:off x="1035050" y="4416425"/>
            <a:ext cx="171450" cy="115888"/>
            <a:chOff x="1109887" y="4408120"/>
            <a:chExt cx="172528" cy="115020"/>
          </a:xfrm>
        </p:grpSpPr>
        <p:cxnSp>
          <p:nvCxnSpPr>
            <p:cNvPr id="26" name="Straight Connector 25">
              <a:extLst>
                <a:ext uri="{FF2B5EF4-FFF2-40B4-BE49-F238E27FC236}">
                  <a16:creationId xmlns:a16="http://schemas.microsoft.com/office/drawing/2014/main" id="{D9799171-BAB2-0440-A61E-A15EF019C000}"/>
                </a:ext>
              </a:extLst>
            </p:cNvPr>
            <p:cNvCxnSpPr/>
            <p:nvPr/>
          </p:nvCxnSpPr>
          <p:spPr>
            <a:xfrm flipH="1">
              <a:off x="1138642" y="4408120"/>
              <a:ext cx="115019" cy="11502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70CCC6F9-E352-234A-82C8-10F9628B13CC}"/>
                </a:ext>
              </a:extLst>
            </p:cNvPr>
            <p:cNvCxnSpPr/>
            <p:nvPr/>
          </p:nvCxnSpPr>
          <p:spPr>
            <a:xfrm flipH="1">
              <a:off x="1109887" y="4408120"/>
              <a:ext cx="115019" cy="11502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DEAA9C6-BEF3-9C42-89C2-1C9B4223CF04}"/>
                </a:ext>
              </a:extLst>
            </p:cNvPr>
            <p:cNvCxnSpPr/>
            <p:nvPr/>
          </p:nvCxnSpPr>
          <p:spPr>
            <a:xfrm flipH="1">
              <a:off x="1167396" y="4408120"/>
              <a:ext cx="115019" cy="11502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29" name="Straight Arrow Connector 28">
            <a:extLst>
              <a:ext uri="{FF2B5EF4-FFF2-40B4-BE49-F238E27FC236}">
                <a16:creationId xmlns:a16="http://schemas.microsoft.com/office/drawing/2014/main" id="{3F78C61C-7151-8940-9509-E7DE4BDBD9B6}"/>
              </a:ext>
            </a:extLst>
          </p:cNvPr>
          <p:cNvCxnSpPr/>
          <p:nvPr/>
        </p:nvCxnSpPr>
        <p:spPr>
          <a:xfrm>
            <a:off x="2633663" y="4160838"/>
            <a:ext cx="0" cy="319087"/>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BBD30455-DEA4-C14E-8C99-14F9F1785383}"/>
              </a:ext>
            </a:extLst>
          </p:cNvPr>
          <p:cNvSpPr txBox="1"/>
          <p:nvPr/>
        </p:nvSpPr>
        <p:spPr>
          <a:xfrm>
            <a:off x="2314575" y="3182938"/>
            <a:ext cx="774700" cy="501650"/>
          </a:xfrm>
          <a:prstGeom prst="rect">
            <a:avLst/>
          </a:prstGeom>
          <a:noFill/>
        </p:spPr>
        <p:txBody>
          <a:bodyPr wrap="none">
            <a:spAutoFit/>
          </a:bodyPr>
          <a:lstStyle/>
          <a:p>
            <a:pPr eaLnBrk="1" fontAlgn="auto" hangingPunct="1">
              <a:spcBef>
                <a:spcPts val="0"/>
              </a:spcBef>
              <a:spcAft>
                <a:spcPts val="0"/>
              </a:spcAft>
              <a:defRPr/>
            </a:pPr>
            <a:r>
              <a:rPr lang="en-US" sz="2667" dirty="0">
                <a:latin typeface="+mn-lt"/>
              </a:rPr>
              <a:t>16%</a:t>
            </a:r>
          </a:p>
        </p:txBody>
      </p:sp>
      <p:sp>
        <p:nvSpPr>
          <p:cNvPr id="31" name="TextBox 30">
            <a:extLst>
              <a:ext uri="{FF2B5EF4-FFF2-40B4-BE49-F238E27FC236}">
                <a16:creationId xmlns:a16="http://schemas.microsoft.com/office/drawing/2014/main" id="{53CDE105-952E-1746-BB3E-A67FF6D42A74}"/>
              </a:ext>
            </a:extLst>
          </p:cNvPr>
          <p:cNvSpPr txBox="1">
            <a:spLocks noRot="1" noChangeAspect="1" noMove="1" noResize="1" noEditPoints="1" noAdjustHandles="1" noChangeArrowheads="1" noChangeShapeType="1" noTextEdit="1"/>
          </p:cNvSpPr>
          <p:nvPr/>
        </p:nvSpPr>
        <p:spPr>
          <a:xfrm>
            <a:off x="2075905" y="3685325"/>
            <a:ext cx="1037785" cy="338554"/>
          </a:xfrm>
          <a:prstGeom prst="rect">
            <a:avLst/>
          </a:prstGeom>
          <a:blipFill>
            <a:blip r:embed="rId6"/>
            <a:stretch>
              <a:fillRect l="-5882" t="-3636" r="-9412" b="-36364"/>
            </a:stretch>
          </a:blipFill>
        </p:spPr>
        <p:txBody>
          <a:bodyPr/>
          <a:lstStyle/>
          <a:p>
            <a:r>
              <a:rPr lang="en-US">
                <a:noFill/>
              </a:rPr>
              <a:t> </a:t>
            </a:r>
          </a:p>
        </p:txBody>
      </p:sp>
    </p:spTree>
    <p:extLst>
      <p:ext uri="{BB962C8B-B14F-4D97-AF65-F5344CB8AC3E}">
        <p14:creationId xmlns:p14="http://schemas.microsoft.com/office/powerpoint/2010/main" val="68562022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1"/>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nodeType="clickEffect">
                                  <p:stCondLst>
                                    <p:cond delay="0"/>
                                  </p:stCondLst>
                                  <p:childTnLst>
                                    <p:set>
                                      <p:cBhvr>
                                        <p:cTn id="16" dur="1" fill="hold">
                                          <p:stCondLst>
                                            <p:cond delay="0"/>
                                          </p:stCondLst>
                                        </p:cTn>
                                        <p:tgtEl>
                                          <p:spTgt spid="2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79"/>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7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78" grpId="0"/>
      <p:bldP spid="79" grpId="0"/>
      <p:bldP spid="20" grpId="0"/>
      <p:bldP spid="3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085766C7-1DA1-C44B-9B88-BE5B92EFEBB2}"/>
              </a:ext>
            </a:extLst>
          </p:cNvPr>
          <p:cNvSpPr>
            <a:spLocks noGrp="1"/>
          </p:cNvSpPr>
          <p:nvPr>
            <p:ph type="title"/>
          </p:nvPr>
        </p:nvSpPr>
        <p:spPr>
          <a:xfrm>
            <a:off x="838200" y="209166"/>
            <a:ext cx="9275681" cy="1325563"/>
          </a:xfrm>
        </p:spPr>
        <p:txBody>
          <a:bodyPr>
            <a:normAutofit/>
          </a:bodyPr>
          <a:lstStyle/>
          <a:p>
            <a:r>
              <a:rPr lang="en-US" sz="4000" dirty="0"/>
              <a:t>The varying risk of sex over a lifetime</a:t>
            </a:r>
          </a:p>
        </p:txBody>
      </p:sp>
      <p:pic>
        <p:nvPicPr>
          <p:cNvPr id="3" name="Picture 2">
            <a:extLst>
              <a:ext uri="{FF2B5EF4-FFF2-40B4-BE49-F238E27FC236}">
                <a16:creationId xmlns:a16="http://schemas.microsoft.com/office/drawing/2014/main" id="{A5120693-228D-074F-B137-6B804E092F55}"/>
              </a:ext>
            </a:extLst>
          </p:cNvPr>
          <p:cNvPicPr>
            <a:picLocks noChangeAspect="1"/>
          </p:cNvPicPr>
          <p:nvPr/>
        </p:nvPicPr>
        <p:blipFill>
          <a:blip r:embed="rId3"/>
          <a:stretch>
            <a:fillRect/>
          </a:stretch>
        </p:blipFill>
        <p:spPr>
          <a:xfrm>
            <a:off x="2540000" y="1534729"/>
            <a:ext cx="7112000" cy="4737100"/>
          </a:xfrm>
          <a:prstGeom prst="rect">
            <a:avLst/>
          </a:prstGeom>
        </p:spPr>
      </p:pic>
      <p:sp>
        <p:nvSpPr>
          <p:cNvPr id="5" name="Slide Number Placeholder 23">
            <a:extLst>
              <a:ext uri="{FF2B5EF4-FFF2-40B4-BE49-F238E27FC236}">
                <a16:creationId xmlns:a16="http://schemas.microsoft.com/office/drawing/2014/main" id="{D7A0D95B-3A2D-EA4A-B663-AB165C13479D}"/>
              </a:ext>
            </a:extLst>
          </p:cNvPr>
          <p:cNvSpPr>
            <a:spLocks noGrp="1"/>
          </p:cNvSpPr>
          <p:nvPr>
            <p:ph type="sldNum" sz="quarter" idx="12"/>
          </p:nvPr>
        </p:nvSpPr>
        <p:spPr>
          <a:xfrm>
            <a:off x="8610600" y="6356350"/>
            <a:ext cx="2743200" cy="365125"/>
          </a:xfrm>
        </p:spPr>
        <p:txBody>
          <a:bodyPr/>
          <a:lstStyle/>
          <a:p>
            <a:fld id="{364FD863-39F2-0244-B8C2-644E5D96AAF3}" type="slidenum">
              <a:rPr lang="en-US" smtClean="0"/>
              <a:t>30</a:t>
            </a:fld>
            <a:endParaRPr lang="en-US" dirty="0"/>
          </a:p>
        </p:txBody>
      </p:sp>
      <p:sp>
        <p:nvSpPr>
          <p:cNvPr id="6" name="Rectangle 5">
            <a:extLst>
              <a:ext uri="{FF2B5EF4-FFF2-40B4-BE49-F238E27FC236}">
                <a16:creationId xmlns:a16="http://schemas.microsoft.com/office/drawing/2014/main" id="{9EDD1D6C-C0F6-8F4A-BBED-9F8F0D258A44}"/>
              </a:ext>
            </a:extLst>
          </p:cNvPr>
          <p:cNvSpPr/>
          <p:nvPr/>
        </p:nvSpPr>
        <p:spPr>
          <a:xfrm>
            <a:off x="3893425" y="1609927"/>
            <a:ext cx="4892572" cy="39269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A736F72A-38AD-2C47-BF10-A03D62424335}"/>
              </a:ext>
            </a:extLst>
          </p:cNvPr>
          <p:cNvSpPr/>
          <p:nvPr/>
        </p:nvSpPr>
        <p:spPr>
          <a:xfrm>
            <a:off x="1827671" y="1534730"/>
            <a:ext cx="2065754" cy="42151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D58934AF-65D8-6E4F-B40D-029B2560EDA3}"/>
              </a:ext>
            </a:extLst>
          </p:cNvPr>
          <p:cNvSpPr/>
          <p:nvPr/>
        </p:nvSpPr>
        <p:spPr>
          <a:xfrm>
            <a:off x="9035939" y="1534728"/>
            <a:ext cx="1694003" cy="42151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965923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hidden"/>
                                      </p:to>
                                    </p:set>
                                  </p:childTnLst>
                                </p:cTn>
                              </p:par>
                              <p:par>
                                <p:cTn id="11" presetID="1" presetClass="exit"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881622" y="1739636"/>
            <a:ext cx="355675" cy="6750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8" name="Rectangle 17"/>
          <p:cNvSpPr/>
          <p:nvPr/>
        </p:nvSpPr>
        <p:spPr>
          <a:xfrm>
            <a:off x="4459886" y="1646756"/>
            <a:ext cx="5864761" cy="6763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itle 1">
            <a:extLst>
              <a:ext uri="{FF2B5EF4-FFF2-40B4-BE49-F238E27FC236}">
                <a16:creationId xmlns:a16="http://schemas.microsoft.com/office/drawing/2014/main" id="{4DBB0051-3923-6541-8643-2C25A6AC563A}"/>
              </a:ext>
            </a:extLst>
          </p:cNvPr>
          <p:cNvSpPr txBox="1">
            <a:spLocks/>
          </p:cNvSpPr>
          <p:nvPr/>
        </p:nvSpPr>
        <p:spPr>
          <a:xfrm>
            <a:off x="838200" y="365125"/>
            <a:ext cx="10515600" cy="1325563"/>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a:solidFill>
                  <a:schemeClr val="tx1">
                    <a:lumMod val="65000"/>
                    <a:lumOff val="35000"/>
                  </a:schemeClr>
                </a:solidFill>
              </a:rPr>
              <a:t>Using SHAP values as building blocks for interpretable ML: Supervised clustering</a:t>
            </a:r>
          </a:p>
        </p:txBody>
      </p:sp>
      <p:pic>
        <p:nvPicPr>
          <p:cNvPr id="5" name="Picture 4">
            <a:extLst>
              <a:ext uri="{FF2B5EF4-FFF2-40B4-BE49-F238E27FC236}">
                <a16:creationId xmlns:a16="http://schemas.microsoft.com/office/drawing/2014/main" id="{448677F0-EE56-504C-83CC-A59D34E9B0BA}"/>
              </a:ext>
            </a:extLst>
          </p:cNvPr>
          <p:cNvPicPr>
            <a:picLocks noChangeAspect="1"/>
          </p:cNvPicPr>
          <p:nvPr/>
        </p:nvPicPr>
        <p:blipFill>
          <a:blip r:embed="rId3"/>
          <a:stretch>
            <a:fillRect/>
          </a:stretch>
        </p:blipFill>
        <p:spPr>
          <a:xfrm>
            <a:off x="866434" y="1940524"/>
            <a:ext cx="10487366" cy="4130076"/>
          </a:xfrm>
          <a:prstGeom prst="rect">
            <a:avLst/>
          </a:prstGeom>
        </p:spPr>
      </p:pic>
    </p:spTree>
    <p:extLst>
      <p:ext uri="{BB962C8B-B14F-4D97-AF65-F5344CB8AC3E}">
        <p14:creationId xmlns:p14="http://schemas.microsoft.com/office/powerpoint/2010/main" val="269909490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ED8B35-BE89-4A45-B4D3-DC1B31A4FD2E}"/>
              </a:ext>
            </a:extLst>
          </p:cNvPr>
          <p:cNvSpPr>
            <a:spLocks noGrp="1"/>
          </p:cNvSpPr>
          <p:nvPr>
            <p:ph type="title"/>
          </p:nvPr>
        </p:nvSpPr>
        <p:spPr>
          <a:xfrm>
            <a:off x="838200" y="2593975"/>
            <a:ext cx="10515600" cy="1325563"/>
          </a:xfrm>
        </p:spPr>
        <p:txBody>
          <a:bodyPr/>
          <a:lstStyle/>
          <a:p>
            <a:pPr algn="ctr"/>
            <a:r>
              <a:rPr lang="en-US" dirty="0"/>
              <a:t>The value of explaining a model’s loss</a:t>
            </a:r>
            <a:br>
              <a:rPr lang="en-US" dirty="0"/>
            </a:br>
            <a:r>
              <a:rPr lang="en-US" dirty="0"/>
              <a:t>(not just the output)</a:t>
            </a:r>
          </a:p>
        </p:txBody>
      </p:sp>
    </p:spTree>
    <p:extLst>
      <p:ext uri="{BB962C8B-B14F-4D97-AF65-F5344CB8AC3E}">
        <p14:creationId xmlns:p14="http://schemas.microsoft.com/office/powerpoint/2010/main" val="81120110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085766C7-1DA1-C44B-9B88-BE5B92EFEBB2}"/>
              </a:ext>
            </a:extLst>
          </p:cNvPr>
          <p:cNvSpPr>
            <a:spLocks noGrp="1"/>
          </p:cNvSpPr>
          <p:nvPr>
            <p:ph type="title"/>
          </p:nvPr>
        </p:nvSpPr>
        <p:spPr>
          <a:xfrm>
            <a:off x="838200" y="209166"/>
            <a:ext cx="9275681" cy="1325563"/>
          </a:xfrm>
        </p:spPr>
        <p:txBody>
          <a:bodyPr>
            <a:normAutofit/>
          </a:bodyPr>
          <a:lstStyle/>
          <a:p>
            <a:r>
              <a:rPr lang="en-US" sz="4000" dirty="0"/>
              <a:t>Model monitoring</a:t>
            </a:r>
          </a:p>
        </p:txBody>
      </p:sp>
      <p:pic>
        <p:nvPicPr>
          <p:cNvPr id="2" name="Picture 1">
            <a:extLst>
              <a:ext uri="{FF2B5EF4-FFF2-40B4-BE49-F238E27FC236}">
                <a16:creationId xmlns:a16="http://schemas.microsoft.com/office/drawing/2014/main" id="{2E1173C1-A40A-5144-93FA-B9644AA66746}"/>
              </a:ext>
            </a:extLst>
          </p:cNvPr>
          <p:cNvPicPr>
            <a:picLocks noChangeAspect="1"/>
          </p:cNvPicPr>
          <p:nvPr/>
        </p:nvPicPr>
        <p:blipFill>
          <a:blip r:embed="rId3"/>
          <a:stretch>
            <a:fillRect/>
          </a:stretch>
        </p:blipFill>
        <p:spPr>
          <a:xfrm>
            <a:off x="1014612" y="1103086"/>
            <a:ext cx="10339188" cy="8280400"/>
          </a:xfrm>
          <a:prstGeom prst="rect">
            <a:avLst/>
          </a:prstGeom>
        </p:spPr>
      </p:pic>
      <p:sp>
        <p:nvSpPr>
          <p:cNvPr id="6" name="Rectangle 5">
            <a:extLst>
              <a:ext uri="{FF2B5EF4-FFF2-40B4-BE49-F238E27FC236}">
                <a16:creationId xmlns:a16="http://schemas.microsoft.com/office/drawing/2014/main" id="{AFBA850D-82E0-CC42-AC30-6DB9329EDCF0}"/>
              </a:ext>
            </a:extLst>
          </p:cNvPr>
          <p:cNvSpPr/>
          <p:nvPr/>
        </p:nvSpPr>
        <p:spPr>
          <a:xfrm>
            <a:off x="682171" y="3471571"/>
            <a:ext cx="10671629" cy="48563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a:extLst>
              <a:ext uri="{FF2B5EF4-FFF2-40B4-BE49-F238E27FC236}">
                <a16:creationId xmlns:a16="http://schemas.microsoft.com/office/drawing/2014/main" id="{D22FDB43-27F1-D64B-82AD-DAD039B3F6F4}"/>
              </a:ext>
            </a:extLst>
          </p:cNvPr>
          <p:cNvSpPr txBox="1"/>
          <p:nvPr/>
        </p:nvSpPr>
        <p:spPr>
          <a:xfrm>
            <a:off x="4685000" y="3580512"/>
            <a:ext cx="805029" cy="461665"/>
          </a:xfrm>
          <a:prstGeom prst="rect">
            <a:avLst/>
          </a:prstGeom>
          <a:noFill/>
        </p:spPr>
        <p:txBody>
          <a:bodyPr wrap="none" rtlCol="0">
            <a:spAutoFit/>
          </a:bodyPr>
          <a:lstStyle/>
          <a:p>
            <a:r>
              <a:rPr lang="en-US" sz="2400" dirty="0"/>
              <a:t>Time</a:t>
            </a:r>
          </a:p>
        </p:txBody>
      </p:sp>
      <p:cxnSp>
        <p:nvCxnSpPr>
          <p:cNvPr id="9" name="Straight Arrow Connector 8">
            <a:extLst>
              <a:ext uri="{FF2B5EF4-FFF2-40B4-BE49-F238E27FC236}">
                <a16:creationId xmlns:a16="http://schemas.microsoft.com/office/drawing/2014/main" id="{0FC8956F-A96F-EF4D-A86E-105D798CD41E}"/>
              </a:ext>
            </a:extLst>
          </p:cNvPr>
          <p:cNvCxnSpPr/>
          <p:nvPr/>
        </p:nvCxnSpPr>
        <p:spPr>
          <a:xfrm>
            <a:off x="5646058" y="3852615"/>
            <a:ext cx="3846285"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0" name="Rectangle 9">
            <a:extLst>
              <a:ext uri="{FF2B5EF4-FFF2-40B4-BE49-F238E27FC236}">
                <a16:creationId xmlns:a16="http://schemas.microsoft.com/office/drawing/2014/main" id="{2A7E03F8-6940-504E-9A84-F22A46D5AAA9}"/>
              </a:ext>
            </a:extLst>
          </p:cNvPr>
          <p:cNvSpPr/>
          <p:nvPr/>
        </p:nvSpPr>
        <p:spPr>
          <a:xfrm>
            <a:off x="2699657" y="1541986"/>
            <a:ext cx="1698172" cy="2717957"/>
          </a:xfrm>
          <a:prstGeom prst="rect">
            <a:avLst/>
          </a:prstGeom>
          <a:noFill/>
          <a:ln w="38100">
            <a:solidFill>
              <a:srgbClr val="0089F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C64E6195-46EB-534E-B259-668C73526B27}"/>
              </a:ext>
            </a:extLst>
          </p:cNvPr>
          <p:cNvSpPr txBox="1"/>
          <p:nvPr/>
        </p:nvSpPr>
        <p:spPr>
          <a:xfrm>
            <a:off x="2339566" y="4327783"/>
            <a:ext cx="2418354" cy="400110"/>
          </a:xfrm>
          <a:prstGeom prst="rect">
            <a:avLst/>
          </a:prstGeom>
          <a:noFill/>
        </p:spPr>
        <p:txBody>
          <a:bodyPr wrap="none" rtlCol="0">
            <a:spAutoFit/>
          </a:bodyPr>
          <a:lstStyle/>
          <a:p>
            <a:pPr algn="ctr"/>
            <a:r>
              <a:rPr lang="en-US" sz="2000" dirty="0">
                <a:solidFill>
                  <a:srgbClr val="0089FA"/>
                </a:solidFill>
              </a:rPr>
              <a:t>Training performance</a:t>
            </a:r>
          </a:p>
        </p:txBody>
      </p:sp>
      <p:sp>
        <p:nvSpPr>
          <p:cNvPr id="12" name="Rectangle 11">
            <a:extLst>
              <a:ext uri="{FF2B5EF4-FFF2-40B4-BE49-F238E27FC236}">
                <a16:creationId xmlns:a16="http://schemas.microsoft.com/office/drawing/2014/main" id="{B10707CA-576D-2F4A-A159-D93ED0E4FE7F}"/>
              </a:ext>
            </a:extLst>
          </p:cNvPr>
          <p:cNvSpPr/>
          <p:nvPr/>
        </p:nvSpPr>
        <p:spPr>
          <a:xfrm>
            <a:off x="4397829" y="1541986"/>
            <a:ext cx="6516914" cy="2717957"/>
          </a:xfrm>
          <a:prstGeom prst="rect">
            <a:avLst/>
          </a:prstGeom>
          <a:noFill/>
          <a:ln w="38100">
            <a:solidFill>
              <a:srgbClr val="0089F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DE344C02-B0B7-6746-A9E4-6B29566AA5F8}"/>
              </a:ext>
            </a:extLst>
          </p:cNvPr>
          <p:cNvSpPr txBox="1"/>
          <p:nvPr/>
        </p:nvSpPr>
        <p:spPr>
          <a:xfrm>
            <a:off x="6565047" y="4327783"/>
            <a:ext cx="2008307" cy="400110"/>
          </a:xfrm>
          <a:prstGeom prst="rect">
            <a:avLst/>
          </a:prstGeom>
          <a:noFill/>
        </p:spPr>
        <p:txBody>
          <a:bodyPr wrap="none" rtlCol="0">
            <a:spAutoFit/>
          </a:bodyPr>
          <a:lstStyle/>
          <a:p>
            <a:pPr algn="ctr"/>
            <a:r>
              <a:rPr lang="en-US" sz="2000" dirty="0">
                <a:solidFill>
                  <a:srgbClr val="0089FA"/>
                </a:solidFill>
              </a:rPr>
              <a:t>Test performance</a:t>
            </a:r>
          </a:p>
        </p:txBody>
      </p:sp>
      <p:sp>
        <p:nvSpPr>
          <p:cNvPr id="14" name="TextBox 13">
            <a:extLst>
              <a:ext uri="{FF2B5EF4-FFF2-40B4-BE49-F238E27FC236}">
                <a16:creationId xmlns:a16="http://schemas.microsoft.com/office/drawing/2014/main" id="{E0281EFE-F71B-644D-A0CA-BC81F4F3F42A}"/>
              </a:ext>
            </a:extLst>
          </p:cNvPr>
          <p:cNvSpPr txBox="1"/>
          <p:nvPr/>
        </p:nvSpPr>
        <p:spPr>
          <a:xfrm>
            <a:off x="3961639" y="5233085"/>
            <a:ext cx="5646097" cy="461665"/>
          </a:xfrm>
          <a:prstGeom prst="rect">
            <a:avLst/>
          </a:prstGeom>
          <a:noFill/>
        </p:spPr>
        <p:txBody>
          <a:bodyPr wrap="none" rtlCol="0">
            <a:spAutoFit/>
          </a:bodyPr>
          <a:lstStyle/>
          <a:p>
            <a:pPr algn="ctr"/>
            <a:r>
              <a:rPr lang="en-US" sz="2400" dirty="0">
                <a:solidFill>
                  <a:srgbClr val="0089FA"/>
                </a:solidFill>
              </a:rPr>
              <a:t>Can you find where we introduced the bug?</a:t>
            </a:r>
          </a:p>
        </p:txBody>
      </p:sp>
      <p:sp>
        <p:nvSpPr>
          <p:cNvPr id="20" name="Slide Number Placeholder 23">
            <a:extLst>
              <a:ext uri="{FF2B5EF4-FFF2-40B4-BE49-F238E27FC236}">
                <a16:creationId xmlns:a16="http://schemas.microsoft.com/office/drawing/2014/main" id="{F3D545A8-A421-2A43-94CF-CAE7ADDF13F6}"/>
              </a:ext>
            </a:extLst>
          </p:cNvPr>
          <p:cNvSpPr>
            <a:spLocks noGrp="1"/>
          </p:cNvSpPr>
          <p:nvPr>
            <p:ph type="sldNum" sz="quarter" idx="12"/>
          </p:nvPr>
        </p:nvSpPr>
        <p:spPr>
          <a:xfrm>
            <a:off x="8610600" y="6356350"/>
            <a:ext cx="2743200" cy="365125"/>
          </a:xfrm>
        </p:spPr>
        <p:txBody>
          <a:bodyPr/>
          <a:lstStyle/>
          <a:p>
            <a:fld id="{364FD863-39F2-0244-B8C2-644E5D96AAF3}" type="slidenum">
              <a:rPr lang="en-US" smtClean="0"/>
              <a:t>33</a:t>
            </a:fld>
            <a:endParaRPr lang="en-US" dirty="0"/>
          </a:p>
        </p:txBody>
      </p:sp>
      <p:sp>
        <p:nvSpPr>
          <p:cNvPr id="16" name="Rectangle 15">
            <a:extLst>
              <a:ext uri="{FF2B5EF4-FFF2-40B4-BE49-F238E27FC236}">
                <a16:creationId xmlns:a16="http://schemas.microsoft.com/office/drawing/2014/main" id="{5B101934-4FAB-0440-84EE-BD22CD4B848E}"/>
              </a:ext>
            </a:extLst>
          </p:cNvPr>
          <p:cNvSpPr/>
          <p:nvPr/>
        </p:nvSpPr>
        <p:spPr>
          <a:xfrm>
            <a:off x="7520962" y="749524"/>
            <a:ext cx="3393781" cy="7071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665477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xit" presetSubtype="0" fill="hold" grpId="1" nodeType="clickEffect">
                                  <p:stCondLst>
                                    <p:cond delay="0"/>
                                  </p:stCondLst>
                                  <p:childTnLst>
                                    <p:set>
                                      <p:cBhvr>
                                        <p:cTn id="12" dur="1" fill="hold">
                                          <p:stCondLst>
                                            <p:cond delay="0"/>
                                          </p:stCondLst>
                                        </p:cTn>
                                        <p:tgtEl>
                                          <p:spTgt spid="10"/>
                                        </p:tgtEl>
                                        <p:attrNameLst>
                                          <p:attrName>style.visibility</p:attrName>
                                        </p:attrNameLst>
                                      </p:cBhvr>
                                      <p:to>
                                        <p:strVal val="hidden"/>
                                      </p:to>
                                    </p:set>
                                  </p:childTnLst>
                                </p:cTn>
                              </p:par>
                              <p:par>
                                <p:cTn id="13" presetID="1" presetClass="exit" presetSubtype="0" fill="hold" grpId="1" nodeType="withEffect">
                                  <p:stCondLst>
                                    <p:cond delay="0"/>
                                  </p:stCondLst>
                                  <p:childTnLst>
                                    <p:set>
                                      <p:cBhvr>
                                        <p:cTn id="14" dur="1" fill="hold">
                                          <p:stCondLst>
                                            <p:cond delay="0"/>
                                          </p:stCondLst>
                                        </p:cTn>
                                        <p:tgtEl>
                                          <p:spTgt spid="11"/>
                                        </p:tgtEl>
                                        <p:attrNameLst>
                                          <p:attrName>style.visibility</p:attrName>
                                        </p:attrNameLst>
                                      </p:cBhvr>
                                      <p:to>
                                        <p:strVal val="hidden"/>
                                      </p:to>
                                    </p:set>
                                  </p:childTnLst>
                                </p:cTn>
                              </p:par>
                              <p:par>
                                <p:cTn id="15" presetID="1"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1" nodeType="clickEffect">
                                  <p:stCondLst>
                                    <p:cond delay="0"/>
                                  </p:stCondLst>
                                  <p:childTnLst>
                                    <p:set>
                                      <p:cBhvr>
                                        <p:cTn id="22" dur="1" fill="hold">
                                          <p:stCondLst>
                                            <p:cond delay="0"/>
                                          </p:stCondLst>
                                        </p:cTn>
                                        <p:tgtEl>
                                          <p:spTgt spid="12"/>
                                        </p:tgtEl>
                                        <p:attrNameLst>
                                          <p:attrName>style.visibility</p:attrName>
                                        </p:attrNameLst>
                                      </p:cBhvr>
                                      <p:to>
                                        <p:strVal val="hidden"/>
                                      </p:to>
                                    </p:set>
                                  </p:childTnLst>
                                </p:cTn>
                              </p:par>
                              <p:par>
                                <p:cTn id="23" presetID="1" presetClass="exit" presetSubtype="0" fill="hold" grpId="1" nodeType="withEffect">
                                  <p:stCondLst>
                                    <p:cond delay="0"/>
                                  </p:stCondLst>
                                  <p:childTnLst>
                                    <p:set>
                                      <p:cBhvr>
                                        <p:cTn id="24" dur="1" fill="hold">
                                          <p:stCondLst>
                                            <p:cond delay="0"/>
                                          </p:stCondLst>
                                        </p:cTn>
                                        <p:tgtEl>
                                          <p:spTgt spid="13"/>
                                        </p:tgtEl>
                                        <p:attrNameLst>
                                          <p:attrName>style.visibility</p:attrName>
                                        </p:attrNameLst>
                                      </p:cBhvr>
                                      <p:to>
                                        <p:strVal val="hidden"/>
                                      </p:to>
                                    </p:set>
                                  </p:childTnLst>
                                </p:cTn>
                              </p:par>
                              <p:par>
                                <p:cTn id="25" presetID="1" presetClass="entr" presetSubtype="0"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 grpId="1" animBg="1"/>
      <p:bldP spid="11" grpId="0"/>
      <p:bldP spid="11" grpId="1"/>
      <p:bldP spid="12" grpId="0" animBg="1"/>
      <p:bldP spid="12" grpId="1" animBg="1"/>
      <p:bldP spid="13" grpId="0"/>
      <p:bldP spid="13" grpId="1"/>
      <p:bldP spid="1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085766C7-1DA1-C44B-9B88-BE5B92EFEBB2}"/>
              </a:ext>
            </a:extLst>
          </p:cNvPr>
          <p:cNvSpPr>
            <a:spLocks noGrp="1"/>
          </p:cNvSpPr>
          <p:nvPr>
            <p:ph type="title"/>
          </p:nvPr>
        </p:nvSpPr>
        <p:spPr>
          <a:xfrm>
            <a:off x="838200" y="209166"/>
            <a:ext cx="9275681" cy="1325563"/>
          </a:xfrm>
        </p:spPr>
        <p:txBody>
          <a:bodyPr>
            <a:normAutofit/>
          </a:bodyPr>
          <a:lstStyle/>
          <a:p>
            <a:r>
              <a:rPr lang="en-US" sz="4000" dirty="0"/>
              <a:t>Model monitoring</a:t>
            </a:r>
          </a:p>
        </p:txBody>
      </p:sp>
      <p:pic>
        <p:nvPicPr>
          <p:cNvPr id="2" name="Picture 1">
            <a:extLst>
              <a:ext uri="{FF2B5EF4-FFF2-40B4-BE49-F238E27FC236}">
                <a16:creationId xmlns:a16="http://schemas.microsoft.com/office/drawing/2014/main" id="{2E1173C1-A40A-5144-93FA-B9644AA66746}"/>
              </a:ext>
            </a:extLst>
          </p:cNvPr>
          <p:cNvPicPr>
            <a:picLocks noChangeAspect="1"/>
          </p:cNvPicPr>
          <p:nvPr/>
        </p:nvPicPr>
        <p:blipFill>
          <a:blip r:embed="rId3"/>
          <a:stretch>
            <a:fillRect/>
          </a:stretch>
        </p:blipFill>
        <p:spPr>
          <a:xfrm>
            <a:off x="1014612" y="1103086"/>
            <a:ext cx="10339188" cy="8280400"/>
          </a:xfrm>
          <a:prstGeom prst="rect">
            <a:avLst/>
          </a:prstGeom>
        </p:spPr>
      </p:pic>
      <p:sp>
        <p:nvSpPr>
          <p:cNvPr id="6" name="Rectangle 5">
            <a:extLst>
              <a:ext uri="{FF2B5EF4-FFF2-40B4-BE49-F238E27FC236}">
                <a16:creationId xmlns:a16="http://schemas.microsoft.com/office/drawing/2014/main" id="{AFBA850D-82E0-CC42-AC30-6DB9329EDCF0}"/>
              </a:ext>
            </a:extLst>
          </p:cNvPr>
          <p:cNvSpPr/>
          <p:nvPr/>
        </p:nvSpPr>
        <p:spPr>
          <a:xfrm>
            <a:off x="838200" y="5370285"/>
            <a:ext cx="10671629" cy="30418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extBox 11">
            <a:extLst>
              <a:ext uri="{FF2B5EF4-FFF2-40B4-BE49-F238E27FC236}">
                <a16:creationId xmlns:a16="http://schemas.microsoft.com/office/drawing/2014/main" id="{BA5B1AB0-0BC3-1142-B47C-2D9BCD950F19}"/>
              </a:ext>
            </a:extLst>
          </p:cNvPr>
          <p:cNvSpPr txBox="1"/>
          <p:nvPr/>
        </p:nvSpPr>
        <p:spPr>
          <a:xfrm>
            <a:off x="3407865" y="5934494"/>
            <a:ext cx="6258958" cy="461665"/>
          </a:xfrm>
          <a:prstGeom prst="rect">
            <a:avLst/>
          </a:prstGeom>
          <a:noFill/>
        </p:spPr>
        <p:txBody>
          <a:bodyPr wrap="none" rtlCol="0">
            <a:spAutoFit/>
          </a:bodyPr>
          <a:lstStyle/>
          <a:p>
            <a:pPr algn="ctr"/>
            <a:r>
              <a:rPr lang="en-US" sz="2400" dirty="0">
                <a:solidFill>
                  <a:srgbClr val="0089FA"/>
                </a:solidFill>
              </a:rPr>
              <a:t>Now can you find where we introduced the bug?</a:t>
            </a:r>
          </a:p>
        </p:txBody>
      </p:sp>
      <p:sp>
        <p:nvSpPr>
          <p:cNvPr id="13" name="Slide Number Placeholder 23">
            <a:extLst>
              <a:ext uri="{FF2B5EF4-FFF2-40B4-BE49-F238E27FC236}">
                <a16:creationId xmlns:a16="http://schemas.microsoft.com/office/drawing/2014/main" id="{454FD38B-409F-0E40-B401-412BB7744F95}"/>
              </a:ext>
            </a:extLst>
          </p:cNvPr>
          <p:cNvSpPr>
            <a:spLocks noGrp="1"/>
          </p:cNvSpPr>
          <p:nvPr>
            <p:ph type="sldNum" sz="quarter" idx="12"/>
          </p:nvPr>
        </p:nvSpPr>
        <p:spPr>
          <a:xfrm>
            <a:off x="8610600" y="6356350"/>
            <a:ext cx="2743200" cy="365125"/>
          </a:xfrm>
        </p:spPr>
        <p:txBody>
          <a:bodyPr/>
          <a:lstStyle/>
          <a:p>
            <a:fld id="{364FD863-39F2-0244-B8C2-644E5D96AAF3}" type="slidenum">
              <a:rPr lang="en-US" smtClean="0"/>
              <a:t>34</a:t>
            </a:fld>
            <a:endParaRPr lang="en-US" dirty="0"/>
          </a:p>
        </p:txBody>
      </p:sp>
      <p:sp>
        <p:nvSpPr>
          <p:cNvPr id="8" name="Rectangle 7">
            <a:extLst>
              <a:ext uri="{FF2B5EF4-FFF2-40B4-BE49-F238E27FC236}">
                <a16:creationId xmlns:a16="http://schemas.microsoft.com/office/drawing/2014/main" id="{EBAD48E9-532C-854C-93BA-7DEA4266B80E}"/>
              </a:ext>
            </a:extLst>
          </p:cNvPr>
          <p:cNvSpPr/>
          <p:nvPr/>
        </p:nvSpPr>
        <p:spPr>
          <a:xfrm>
            <a:off x="9417633" y="1161841"/>
            <a:ext cx="483112" cy="3413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E340D16B-6B9B-C347-978B-99F3DC686135}"/>
              </a:ext>
            </a:extLst>
          </p:cNvPr>
          <p:cNvSpPr/>
          <p:nvPr/>
        </p:nvSpPr>
        <p:spPr>
          <a:xfrm>
            <a:off x="10250728" y="1161841"/>
            <a:ext cx="483112" cy="3413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id="{E73FFEA5-BB3C-7D43-BC44-29498BBB3A7E}"/>
              </a:ext>
            </a:extLst>
          </p:cNvPr>
          <p:cNvSpPr txBox="1"/>
          <p:nvPr/>
        </p:nvSpPr>
        <p:spPr>
          <a:xfrm>
            <a:off x="9320066" y="1149631"/>
            <a:ext cx="600742" cy="338554"/>
          </a:xfrm>
          <a:prstGeom prst="rect">
            <a:avLst/>
          </a:prstGeom>
          <a:noFill/>
        </p:spPr>
        <p:txBody>
          <a:bodyPr wrap="none" rtlCol="0">
            <a:spAutoFit/>
          </a:bodyPr>
          <a:lstStyle/>
          <a:p>
            <a:r>
              <a:rPr lang="en-US" sz="1600" dirty="0"/>
              <a:t>False</a:t>
            </a:r>
          </a:p>
        </p:txBody>
      </p:sp>
      <p:sp>
        <p:nvSpPr>
          <p:cNvPr id="10" name="TextBox 9">
            <a:extLst>
              <a:ext uri="{FF2B5EF4-FFF2-40B4-BE49-F238E27FC236}">
                <a16:creationId xmlns:a16="http://schemas.microsoft.com/office/drawing/2014/main" id="{5BF2CB60-32FE-354A-8E0A-CDBE0C761FC7}"/>
              </a:ext>
            </a:extLst>
          </p:cNvPr>
          <p:cNvSpPr txBox="1"/>
          <p:nvPr/>
        </p:nvSpPr>
        <p:spPr>
          <a:xfrm>
            <a:off x="10238433" y="1146075"/>
            <a:ext cx="553485" cy="338554"/>
          </a:xfrm>
          <a:prstGeom prst="rect">
            <a:avLst/>
          </a:prstGeom>
          <a:noFill/>
        </p:spPr>
        <p:txBody>
          <a:bodyPr wrap="none" rtlCol="0">
            <a:spAutoFit/>
          </a:bodyPr>
          <a:lstStyle/>
          <a:p>
            <a:r>
              <a:rPr lang="en-US" sz="1600" dirty="0"/>
              <a:t>True</a:t>
            </a:r>
          </a:p>
        </p:txBody>
      </p:sp>
    </p:spTree>
    <p:extLst>
      <p:ext uri="{BB962C8B-B14F-4D97-AF65-F5344CB8AC3E}">
        <p14:creationId xmlns:p14="http://schemas.microsoft.com/office/powerpoint/2010/main" val="13302373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085766C7-1DA1-C44B-9B88-BE5B92EFEBB2}"/>
              </a:ext>
            </a:extLst>
          </p:cNvPr>
          <p:cNvSpPr>
            <a:spLocks noGrp="1"/>
          </p:cNvSpPr>
          <p:nvPr>
            <p:ph type="title"/>
          </p:nvPr>
        </p:nvSpPr>
        <p:spPr>
          <a:xfrm>
            <a:off x="838200" y="209166"/>
            <a:ext cx="9275681" cy="1325563"/>
          </a:xfrm>
        </p:spPr>
        <p:txBody>
          <a:bodyPr>
            <a:normAutofit/>
          </a:bodyPr>
          <a:lstStyle/>
          <a:p>
            <a:r>
              <a:rPr lang="en-US" sz="4000" dirty="0"/>
              <a:t>Model monitoring</a:t>
            </a:r>
          </a:p>
        </p:txBody>
      </p:sp>
      <p:pic>
        <p:nvPicPr>
          <p:cNvPr id="2" name="Picture 1">
            <a:extLst>
              <a:ext uri="{FF2B5EF4-FFF2-40B4-BE49-F238E27FC236}">
                <a16:creationId xmlns:a16="http://schemas.microsoft.com/office/drawing/2014/main" id="{2E1173C1-A40A-5144-93FA-B9644AA66746}"/>
              </a:ext>
            </a:extLst>
          </p:cNvPr>
          <p:cNvPicPr>
            <a:picLocks noChangeAspect="1"/>
          </p:cNvPicPr>
          <p:nvPr/>
        </p:nvPicPr>
        <p:blipFill rotWithShape="1">
          <a:blip r:embed="rId3"/>
          <a:srcRect l="15034" t="-7389" b="91380"/>
          <a:stretch/>
        </p:blipFill>
        <p:spPr>
          <a:xfrm>
            <a:off x="2569028" y="491272"/>
            <a:ext cx="8784771" cy="1325562"/>
          </a:xfrm>
          <a:prstGeom prst="rect">
            <a:avLst/>
          </a:prstGeom>
        </p:spPr>
      </p:pic>
      <p:sp>
        <p:nvSpPr>
          <p:cNvPr id="4" name="TextBox 3">
            <a:extLst>
              <a:ext uri="{FF2B5EF4-FFF2-40B4-BE49-F238E27FC236}">
                <a16:creationId xmlns:a16="http://schemas.microsoft.com/office/drawing/2014/main" id="{D22FDB43-27F1-D64B-82AD-DAD039B3F6F4}"/>
              </a:ext>
            </a:extLst>
          </p:cNvPr>
          <p:cNvSpPr txBox="1"/>
          <p:nvPr/>
        </p:nvSpPr>
        <p:spPr>
          <a:xfrm>
            <a:off x="4685000" y="5380286"/>
            <a:ext cx="805029" cy="461665"/>
          </a:xfrm>
          <a:prstGeom prst="rect">
            <a:avLst/>
          </a:prstGeom>
          <a:noFill/>
        </p:spPr>
        <p:txBody>
          <a:bodyPr wrap="none" rtlCol="0">
            <a:spAutoFit/>
          </a:bodyPr>
          <a:lstStyle/>
          <a:p>
            <a:r>
              <a:rPr lang="en-US" sz="2400" dirty="0"/>
              <a:t>Time</a:t>
            </a:r>
          </a:p>
        </p:txBody>
      </p:sp>
      <p:cxnSp>
        <p:nvCxnSpPr>
          <p:cNvPr id="9" name="Straight Arrow Connector 8">
            <a:extLst>
              <a:ext uri="{FF2B5EF4-FFF2-40B4-BE49-F238E27FC236}">
                <a16:creationId xmlns:a16="http://schemas.microsoft.com/office/drawing/2014/main" id="{0FC8956F-A96F-EF4D-A86E-105D798CD41E}"/>
              </a:ext>
            </a:extLst>
          </p:cNvPr>
          <p:cNvCxnSpPr/>
          <p:nvPr/>
        </p:nvCxnSpPr>
        <p:spPr>
          <a:xfrm>
            <a:off x="5646058" y="5652389"/>
            <a:ext cx="3846285"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A6F788B4-F422-654C-A67D-F7352C05AD97}"/>
              </a:ext>
            </a:extLst>
          </p:cNvPr>
          <p:cNvPicPr>
            <a:picLocks noChangeAspect="1"/>
          </p:cNvPicPr>
          <p:nvPr/>
        </p:nvPicPr>
        <p:blipFill rotWithShape="1">
          <a:blip r:embed="rId3"/>
          <a:srcRect t="51534"/>
          <a:stretch/>
        </p:blipFill>
        <p:spPr>
          <a:xfrm>
            <a:off x="1014612" y="1857829"/>
            <a:ext cx="10339188" cy="4013201"/>
          </a:xfrm>
          <a:prstGeom prst="rect">
            <a:avLst/>
          </a:prstGeom>
        </p:spPr>
      </p:pic>
      <p:sp>
        <p:nvSpPr>
          <p:cNvPr id="6" name="Rectangle 5">
            <a:extLst>
              <a:ext uri="{FF2B5EF4-FFF2-40B4-BE49-F238E27FC236}">
                <a16:creationId xmlns:a16="http://schemas.microsoft.com/office/drawing/2014/main" id="{AFBA850D-82E0-CC42-AC30-6DB9329EDCF0}"/>
              </a:ext>
            </a:extLst>
          </p:cNvPr>
          <p:cNvSpPr/>
          <p:nvPr/>
        </p:nvSpPr>
        <p:spPr>
          <a:xfrm>
            <a:off x="1014612" y="3606957"/>
            <a:ext cx="10671629" cy="30418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extBox 11">
            <a:extLst>
              <a:ext uri="{FF2B5EF4-FFF2-40B4-BE49-F238E27FC236}">
                <a16:creationId xmlns:a16="http://schemas.microsoft.com/office/drawing/2014/main" id="{BA5B1AB0-0BC3-1142-B47C-2D9BCD950F19}"/>
              </a:ext>
            </a:extLst>
          </p:cNvPr>
          <p:cNvSpPr txBox="1"/>
          <p:nvPr/>
        </p:nvSpPr>
        <p:spPr>
          <a:xfrm>
            <a:off x="2513162" y="4085328"/>
            <a:ext cx="4565545" cy="461665"/>
          </a:xfrm>
          <a:prstGeom prst="rect">
            <a:avLst/>
          </a:prstGeom>
          <a:noFill/>
        </p:spPr>
        <p:txBody>
          <a:bodyPr wrap="none" rtlCol="0">
            <a:spAutoFit/>
          </a:bodyPr>
          <a:lstStyle/>
          <a:p>
            <a:pPr algn="ctr"/>
            <a:r>
              <a:rPr lang="en-US" sz="2400" dirty="0">
                <a:solidFill>
                  <a:srgbClr val="0089FA"/>
                </a:solidFill>
              </a:rPr>
              <a:t>Transient electronic medical record</a:t>
            </a:r>
          </a:p>
        </p:txBody>
      </p:sp>
      <p:sp>
        <p:nvSpPr>
          <p:cNvPr id="10" name="Rectangle 9">
            <a:extLst>
              <a:ext uri="{FF2B5EF4-FFF2-40B4-BE49-F238E27FC236}">
                <a16:creationId xmlns:a16="http://schemas.microsoft.com/office/drawing/2014/main" id="{AC472303-82A1-5549-80D7-C07C65EBEAA8}"/>
              </a:ext>
            </a:extLst>
          </p:cNvPr>
          <p:cNvSpPr/>
          <p:nvPr/>
        </p:nvSpPr>
        <p:spPr>
          <a:xfrm>
            <a:off x="4565168" y="1338292"/>
            <a:ext cx="543861" cy="2717957"/>
          </a:xfrm>
          <a:prstGeom prst="rect">
            <a:avLst/>
          </a:prstGeom>
          <a:noFill/>
          <a:ln w="38100">
            <a:solidFill>
              <a:srgbClr val="0089F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EDF05D03-A9FE-6144-9E51-1461E47A0F0D}"/>
              </a:ext>
            </a:extLst>
          </p:cNvPr>
          <p:cNvSpPr txBox="1"/>
          <p:nvPr/>
        </p:nvSpPr>
        <p:spPr>
          <a:xfrm>
            <a:off x="4837400" y="3587775"/>
            <a:ext cx="805029" cy="461665"/>
          </a:xfrm>
          <a:prstGeom prst="rect">
            <a:avLst/>
          </a:prstGeom>
          <a:noFill/>
        </p:spPr>
        <p:txBody>
          <a:bodyPr wrap="none" rtlCol="0">
            <a:spAutoFit/>
          </a:bodyPr>
          <a:lstStyle/>
          <a:p>
            <a:r>
              <a:rPr lang="en-US" sz="2400" dirty="0"/>
              <a:t>Time</a:t>
            </a:r>
          </a:p>
        </p:txBody>
      </p:sp>
      <p:cxnSp>
        <p:nvCxnSpPr>
          <p:cNvPr id="13" name="Straight Arrow Connector 12">
            <a:extLst>
              <a:ext uri="{FF2B5EF4-FFF2-40B4-BE49-F238E27FC236}">
                <a16:creationId xmlns:a16="http://schemas.microsoft.com/office/drawing/2014/main" id="{E2A6D300-4A33-EA4F-AC07-0DE450003EFD}"/>
              </a:ext>
            </a:extLst>
          </p:cNvPr>
          <p:cNvCxnSpPr/>
          <p:nvPr/>
        </p:nvCxnSpPr>
        <p:spPr>
          <a:xfrm>
            <a:off x="5798458" y="3859878"/>
            <a:ext cx="3846285"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4" name="Slide Number Placeholder 23">
            <a:extLst>
              <a:ext uri="{FF2B5EF4-FFF2-40B4-BE49-F238E27FC236}">
                <a16:creationId xmlns:a16="http://schemas.microsoft.com/office/drawing/2014/main" id="{EAFC9A32-9AB3-EA4F-82D5-B926F35775BD}"/>
              </a:ext>
            </a:extLst>
          </p:cNvPr>
          <p:cNvSpPr>
            <a:spLocks noGrp="1"/>
          </p:cNvSpPr>
          <p:nvPr>
            <p:ph type="sldNum" sz="quarter" idx="12"/>
          </p:nvPr>
        </p:nvSpPr>
        <p:spPr>
          <a:xfrm>
            <a:off x="8610600" y="6356350"/>
            <a:ext cx="2743200" cy="365125"/>
          </a:xfrm>
        </p:spPr>
        <p:txBody>
          <a:bodyPr/>
          <a:lstStyle/>
          <a:p>
            <a:fld id="{364FD863-39F2-0244-B8C2-644E5D96AAF3}" type="slidenum">
              <a:rPr lang="en-US" smtClean="0"/>
              <a:t>35</a:t>
            </a:fld>
            <a:endParaRPr lang="en-US" dirty="0"/>
          </a:p>
        </p:txBody>
      </p:sp>
      <p:sp>
        <p:nvSpPr>
          <p:cNvPr id="15" name="Rectangle 14">
            <a:extLst>
              <a:ext uri="{FF2B5EF4-FFF2-40B4-BE49-F238E27FC236}">
                <a16:creationId xmlns:a16="http://schemas.microsoft.com/office/drawing/2014/main" id="{84B6E255-DF06-1A4E-B554-8CFD334EBAB8}"/>
              </a:ext>
            </a:extLst>
          </p:cNvPr>
          <p:cNvSpPr/>
          <p:nvPr/>
        </p:nvSpPr>
        <p:spPr>
          <a:xfrm>
            <a:off x="9417633" y="1161841"/>
            <a:ext cx="483112" cy="3413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4779A93A-C80A-A64F-A9FF-C5591E2C3D58}"/>
              </a:ext>
            </a:extLst>
          </p:cNvPr>
          <p:cNvSpPr/>
          <p:nvPr/>
        </p:nvSpPr>
        <p:spPr>
          <a:xfrm>
            <a:off x="10250728" y="1161841"/>
            <a:ext cx="483112" cy="3413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a:extLst>
              <a:ext uri="{FF2B5EF4-FFF2-40B4-BE49-F238E27FC236}">
                <a16:creationId xmlns:a16="http://schemas.microsoft.com/office/drawing/2014/main" id="{C98CAA56-52E7-724A-AAAF-646B83CC87E7}"/>
              </a:ext>
            </a:extLst>
          </p:cNvPr>
          <p:cNvSpPr txBox="1"/>
          <p:nvPr/>
        </p:nvSpPr>
        <p:spPr>
          <a:xfrm>
            <a:off x="9320066" y="1149631"/>
            <a:ext cx="600742" cy="338554"/>
          </a:xfrm>
          <a:prstGeom prst="rect">
            <a:avLst/>
          </a:prstGeom>
          <a:noFill/>
        </p:spPr>
        <p:txBody>
          <a:bodyPr wrap="none" rtlCol="0">
            <a:spAutoFit/>
          </a:bodyPr>
          <a:lstStyle/>
          <a:p>
            <a:r>
              <a:rPr lang="en-US" sz="1600" dirty="0"/>
              <a:t>False</a:t>
            </a:r>
          </a:p>
        </p:txBody>
      </p:sp>
      <p:sp>
        <p:nvSpPr>
          <p:cNvPr id="18" name="TextBox 17">
            <a:extLst>
              <a:ext uri="{FF2B5EF4-FFF2-40B4-BE49-F238E27FC236}">
                <a16:creationId xmlns:a16="http://schemas.microsoft.com/office/drawing/2014/main" id="{9ED5B560-4093-724F-94C3-470ADC67D32E}"/>
              </a:ext>
            </a:extLst>
          </p:cNvPr>
          <p:cNvSpPr txBox="1"/>
          <p:nvPr/>
        </p:nvSpPr>
        <p:spPr>
          <a:xfrm>
            <a:off x="10238433" y="1146075"/>
            <a:ext cx="553485" cy="338554"/>
          </a:xfrm>
          <a:prstGeom prst="rect">
            <a:avLst/>
          </a:prstGeom>
          <a:noFill/>
        </p:spPr>
        <p:txBody>
          <a:bodyPr wrap="none" rtlCol="0">
            <a:spAutoFit/>
          </a:bodyPr>
          <a:lstStyle/>
          <a:p>
            <a:r>
              <a:rPr lang="en-US" sz="1600" dirty="0"/>
              <a:t>True</a:t>
            </a:r>
          </a:p>
        </p:txBody>
      </p:sp>
    </p:spTree>
    <p:extLst>
      <p:ext uri="{BB962C8B-B14F-4D97-AF65-F5344CB8AC3E}">
        <p14:creationId xmlns:p14="http://schemas.microsoft.com/office/powerpoint/2010/main" val="22247080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0"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085766C7-1DA1-C44B-9B88-BE5B92EFEBB2}"/>
              </a:ext>
            </a:extLst>
          </p:cNvPr>
          <p:cNvSpPr>
            <a:spLocks noGrp="1"/>
          </p:cNvSpPr>
          <p:nvPr>
            <p:ph type="title"/>
          </p:nvPr>
        </p:nvSpPr>
        <p:spPr>
          <a:xfrm>
            <a:off x="838200" y="209166"/>
            <a:ext cx="9275681" cy="1325563"/>
          </a:xfrm>
        </p:spPr>
        <p:txBody>
          <a:bodyPr>
            <a:normAutofit/>
          </a:bodyPr>
          <a:lstStyle/>
          <a:p>
            <a:r>
              <a:rPr lang="en-US" sz="4000" dirty="0"/>
              <a:t>Model monitoring</a:t>
            </a:r>
          </a:p>
        </p:txBody>
      </p:sp>
      <p:pic>
        <p:nvPicPr>
          <p:cNvPr id="2" name="Picture 1">
            <a:extLst>
              <a:ext uri="{FF2B5EF4-FFF2-40B4-BE49-F238E27FC236}">
                <a16:creationId xmlns:a16="http://schemas.microsoft.com/office/drawing/2014/main" id="{2E1173C1-A40A-5144-93FA-B9644AA66746}"/>
              </a:ext>
            </a:extLst>
          </p:cNvPr>
          <p:cNvPicPr>
            <a:picLocks noChangeAspect="1"/>
          </p:cNvPicPr>
          <p:nvPr/>
        </p:nvPicPr>
        <p:blipFill rotWithShape="1">
          <a:blip r:embed="rId3"/>
          <a:srcRect l="15034" t="-7389" b="91380"/>
          <a:stretch/>
        </p:blipFill>
        <p:spPr>
          <a:xfrm>
            <a:off x="2569028" y="491272"/>
            <a:ext cx="8784771" cy="1325562"/>
          </a:xfrm>
          <a:prstGeom prst="rect">
            <a:avLst/>
          </a:prstGeom>
        </p:spPr>
      </p:pic>
      <p:sp>
        <p:nvSpPr>
          <p:cNvPr id="4" name="TextBox 3">
            <a:extLst>
              <a:ext uri="{FF2B5EF4-FFF2-40B4-BE49-F238E27FC236}">
                <a16:creationId xmlns:a16="http://schemas.microsoft.com/office/drawing/2014/main" id="{D22FDB43-27F1-D64B-82AD-DAD039B3F6F4}"/>
              </a:ext>
            </a:extLst>
          </p:cNvPr>
          <p:cNvSpPr txBox="1"/>
          <p:nvPr/>
        </p:nvSpPr>
        <p:spPr>
          <a:xfrm>
            <a:off x="4685000" y="5380286"/>
            <a:ext cx="805029" cy="461665"/>
          </a:xfrm>
          <a:prstGeom prst="rect">
            <a:avLst/>
          </a:prstGeom>
          <a:noFill/>
        </p:spPr>
        <p:txBody>
          <a:bodyPr wrap="none" rtlCol="0">
            <a:spAutoFit/>
          </a:bodyPr>
          <a:lstStyle/>
          <a:p>
            <a:r>
              <a:rPr lang="en-US" sz="2400" dirty="0"/>
              <a:t>Time</a:t>
            </a:r>
          </a:p>
        </p:txBody>
      </p:sp>
      <p:cxnSp>
        <p:nvCxnSpPr>
          <p:cNvPr id="9" name="Straight Arrow Connector 8">
            <a:extLst>
              <a:ext uri="{FF2B5EF4-FFF2-40B4-BE49-F238E27FC236}">
                <a16:creationId xmlns:a16="http://schemas.microsoft.com/office/drawing/2014/main" id="{0FC8956F-A96F-EF4D-A86E-105D798CD41E}"/>
              </a:ext>
            </a:extLst>
          </p:cNvPr>
          <p:cNvCxnSpPr/>
          <p:nvPr/>
        </p:nvCxnSpPr>
        <p:spPr>
          <a:xfrm>
            <a:off x="5646058" y="5652389"/>
            <a:ext cx="3846285"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A6F788B4-F422-654C-A67D-F7352C05AD97}"/>
              </a:ext>
            </a:extLst>
          </p:cNvPr>
          <p:cNvPicPr>
            <a:picLocks noChangeAspect="1"/>
          </p:cNvPicPr>
          <p:nvPr/>
        </p:nvPicPr>
        <p:blipFill rotWithShape="1">
          <a:blip r:embed="rId3"/>
          <a:srcRect t="51534"/>
          <a:stretch/>
        </p:blipFill>
        <p:spPr>
          <a:xfrm>
            <a:off x="1014612" y="1857829"/>
            <a:ext cx="10339188" cy="4013201"/>
          </a:xfrm>
          <a:prstGeom prst="rect">
            <a:avLst/>
          </a:prstGeom>
        </p:spPr>
      </p:pic>
      <p:sp>
        <p:nvSpPr>
          <p:cNvPr id="6" name="Rectangle 5">
            <a:extLst>
              <a:ext uri="{FF2B5EF4-FFF2-40B4-BE49-F238E27FC236}">
                <a16:creationId xmlns:a16="http://schemas.microsoft.com/office/drawing/2014/main" id="{AFBA850D-82E0-CC42-AC30-6DB9329EDCF0}"/>
              </a:ext>
            </a:extLst>
          </p:cNvPr>
          <p:cNvSpPr/>
          <p:nvPr/>
        </p:nvSpPr>
        <p:spPr>
          <a:xfrm>
            <a:off x="1014612" y="5380286"/>
            <a:ext cx="10671629" cy="12685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extBox 11">
            <a:extLst>
              <a:ext uri="{FF2B5EF4-FFF2-40B4-BE49-F238E27FC236}">
                <a16:creationId xmlns:a16="http://schemas.microsoft.com/office/drawing/2014/main" id="{BA5B1AB0-0BC3-1142-B47C-2D9BCD950F19}"/>
              </a:ext>
            </a:extLst>
          </p:cNvPr>
          <p:cNvSpPr txBox="1"/>
          <p:nvPr/>
        </p:nvSpPr>
        <p:spPr>
          <a:xfrm>
            <a:off x="316754" y="5652389"/>
            <a:ext cx="4504566" cy="830997"/>
          </a:xfrm>
          <a:prstGeom prst="rect">
            <a:avLst/>
          </a:prstGeom>
          <a:noFill/>
        </p:spPr>
        <p:txBody>
          <a:bodyPr wrap="none" rtlCol="0">
            <a:spAutoFit/>
          </a:bodyPr>
          <a:lstStyle/>
          <a:p>
            <a:pPr algn="ctr"/>
            <a:r>
              <a:rPr lang="en-US" sz="2400" dirty="0">
                <a:solidFill>
                  <a:srgbClr val="0089FA"/>
                </a:solidFill>
              </a:rPr>
              <a:t>Gradual change in atrial fibrillation</a:t>
            </a:r>
          </a:p>
          <a:p>
            <a:pPr algn="ctr"/>
            <a:r>
              <a:rPr lang="en-US" sz="2400" dirty="0">
                <a:solidFill>
                  <a:srgbClr val="0089FA"/>
                </a:solidFill>
              </a:rPr>
              <a:t>ablation procedure durations</a:t>
            </a:r>
          </a:p>
        </p:txBody>
      </p:sp>
      <p:sp>
        <p:nvSpPr>
          <p:cNvPr id="11" name="TextBox 10">
            <a:extLst>
              <a:ext uri="{FF2B5EF4-FFF2-40B4-BE49-F238E27FC236}">
                <a16:creationId xmlns:a16="http://schemas.microsoft.com/office/drawing/2014/main" id="{92E6D429-7734-2444-97B4-8112808AD687}"/>
              </a:ext>
            </a:extLst>
          </p:cNvPr>
          <p:cNvSpPr txBox="1"/>
          <p:nvPr/>
        </p:nvSpPr>
        <p:spPr>
          <a:xfrm>
            <a:off x="4837400" y="5532686"/>
            <a:ext cx="805029" cy="461665"/>
          </a:xfrm>
          <a:prstGeom prst="rect">
            <a:avLst/>
          </a:prstGeom>
          <a:noFill/>
        </p:spPr>
        <p:txBody>
          <a:bodyPr wrap="none" rtlCol="0">
            <a:spAutoFit/>
          </a:bodyPr>
          <a:lstStyle/>
          <a:p>
            <a:r>
              <a:rPr lang="en-US" sz="2400" dirty="0"/>
              <a:t>Time</a:t>
            </a:r>
          </a:p>
        </p:txBody>
      </p:sp>
      <p:cxnSp>
        <p:nvCxnSpPr>
          <p:cNvPr id="13" name="Straight Arrow Connector 12">
            <a:extLst>
              <a:ext uri="{FF2B5EF4-FFF2-40B4-BE49-F238E27FC236}">
                <a16:creationId xmlns:a16="http://schemas.microsoft.com/office/drawing/2014/main" id="{2D33E9BE-5A49-4444-B42E-23792CEE3851}"/>
              </a:ext>
            </a:extLst>
          </p:cNvPr>
          <p:cNvCxnSpPr/>
          <p:nvPr/>
        </p:nvCxnSpPr>
        <p:spPr>
          <a:xfrm>
            <a:off x="5798458" y="5804789"/>
            <a:ext cx="3846285"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5D399B17-7A68-3643-8027-1959377E23BE}"/>
              </a:ext>
            </a:extLst>
          </p:cNvPr>
          <p:cNvCxnSpPr>
            <a:cxnSpLocks/>
          </p:cNvCxnSpPr>
          <p:nvPr/>
        </p:nvCxnSpPr>
        <p:spPr>
          <a:xfrm flipV="1">
            <a:off x="1940011" y="3827359"/>
            <a:ext cx="9758587" cy="1337765"/>
          </a:xfrm>
          <a:prstGeom prst="line">
            <a:avLst/>
          </a:prstGeom>
          <a:ln w="38100">
            <a:solidFill>
              <a:srgbClr val="0089FA"/>
            </a:solidFill>
          </a:ln>
        </p:spPr>
        <p:style>
          <a:lnRef idx="1">
            <a:schemeClr val="accent1"/>
          </a:lnRef>
          <a:fillRef idx="0">
            <a:schemeClr val="accent1"/>
          </a:fillRef>
          <a:effectRef idx="0">
            <a:schemeClr val="accent1"/>
          </a:effectRef>
          <a:fontRef idx="minor">
            <a:schemeClr val="tx1"/>
          </a:fontRef>
        </p:style>
      </p:cxnSp>
      <p:sp>
        <p:nvSpPr>
          <p:cNvPr id="16" name="Slide Number Placeholder 23">
            <a:extLst>
              <a:ext uri="{FF2B5EF4-FFF2-40B4-BE49-F238E27FC236}">
                <a16:creationId xmlns:a16="http://schemas.microsoft.com/office/drawing/2014/main" id="{BB7F0F70-B9A5-714D-BADC-CBE649D24FA5}"/>
              </a:ext>
            </a:extLst>
          </p:cNvPr>
          <p:cNvSpPr>
            <a:spLocks noGrp="1"/>
          </p:cNvSpPr>
          <p:nvPr>
            <p:ph type="sldNum" sz="quarter" idx="12"/>
          </p:nvPr>
        </p:nvSpPr>
        <p:spPr>
          <a:xfrm>
            <a:off x="8610600" y="6356350"/>
            <a:ext cx="2743200" cy="365125"/>
          </a:xfrm>
        </p:spPr>
        <p:txBody>
          <a:bodyPr/>
          <a:lstStyle/>
          <a:p>
            <a:fld id="{364FD863-39F2-0244-B8C2-644E5D96AAF3}" type="slidenum">
              <a:rPr lang="en-US" smtClean="0"/>
              <a:t>36</a:t>
            </a:fld>
            <a:endParaRPr lang="en-US" dirty="0"/>
          </a:p>
        </p:txBody>
      </p:sp>
      <p:sp>
        <p:nvSpPr>
          <p:cNvPr id="14" name="Rectangle 13">
            <a:extLst>
              <a:ext uri="{FF2B5EF4-FFF2-40B4-BE49-F238E27FC236}">
                <a16:creationId xmlns:a16="http://schemas.microsoft.com/office/drawing/2014/main" id="{90521A8B-969D-FB45-AD56-7522711812B5}"/>
              </a:ext>
            </a:extLst>
          </p:cNvPr>
          <p:cNvSpPr/>
          <p:nvPr/>
        </p:nvSpPr>
        <p:spPr>
          <a:xfrm>
            <a:off x="9417633" y="1161841"/>
            <a:ext cx="483112" cy="3413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3EBFEA0C-B440-9C49-9ADE-FD7B8B97DDBA}"/>
              </a:ext>
            </a:extLst>
          </p:cNvPr>
          <p:cNvSpPr/>
          <p:nvPr/>
        </p:nvSpPr>
        <p:spPr>
          <a:xfrm>
            <a:off x="10250728" y="1161841"/>
            <a:ext cx="483112" cy="3413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a:extLst>
              <a:ext uri="{FF2B5EF4-FFF2-40B4-BE49-F238E27FC236}">
                <a16:creationId xmlns:a16="http://schemas.microsoft.com/office/drawing/2014/main" id="{B8DA8F0D-ECE0-314B-B237-D4D07331A5BE}"/>
              </a:ext>
            </a:extLst>
          </p:cNvPr>
          <p:cNvSpPr txBox="1"/>
          <p:nvPr/>
        </p:nvSpPr>
        <p:spPr>
          <a:xfrm>
            <a:off x="9320066" y="1149631"/>
            <a:ext cx="600742" cy="338554"/>
          </a:xfrm>
          <a:prstGeom prst="rect">
            <a:avLst/>
          </a:prstGeom>
          <a:noFill/>
        </p:spPr>
        <p:txBody>
          <a:bodyPr wrap="none" rtlCol="0">
            <a:spAutoFit/>
          </a:bodyPr>
          <a:lstStyle/>
          <a:p>
            <a:r>
              <a:rPr lang="en-US" sz="1600" dirty="0"/>
              <a:t>False</a:t>
            </a:r>
          </a:p>
        </p:txBody>
      </p:sp>
      <p:sp>
        <p:nvSpPr>
          <p:cNvPr id="18" name="TextBox 17">
            <a:extLst>
              <a:ext uri="{FF2B5EF4-FFF2-40B4-BE49-F238E27FC236}">
                <a16:creationId xmlns:a16="http://schemas.microsoft.com/office/drawing/2014/main" id="{408B51A0-3417-284E-949C-0E9BE179D0B6}"/>
              </a:ext>
            </a:extLst>
          </p:cNvPr>
          <p:cNvSpPr txBox="1"/>
          <p:nvPr/>
        </p:nvSpPr>
        <p:spPr>
          <a:xfrm>
            <a:off x="10238433" y="1146075"/>
            <a:ext cx="553485" cy="338554"/>
          </a:xfrm>
          <a:prstGeom prst="rect">
            <a:avLst/>
          </a:prstGeom>
          <a:noFill/>
        </p:spPr>
        <p:txBody>
          <a:bodyPr wrap="none" rtlCol="0">
            <a:spAutoFit/>
          </a:bodyPr>
          <a:lstStyle/>
          <a:p>
            <a:r>
              <a:rPr lang="en-US" sz="1600" dirty="0"/>
              <a:t>True</a:t>
            </a:r>
          </a:p>
        </p:txBody>
      </p:sp>
    </p:spTree>
    <p:extLst>
      <p:ext uri="{BB962C8B-B14F-4D97-AF65-F5344CB8AC3E}">
        <p14:creationId xmlns:p14="http://schemas.microsoft.com/office/powerpoint/2010/main" val="41182691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ED8B35-BE89-4A45-B4D3-DC1B31A4FD2E}"/>
              </a:ext>
            </a:extLst>
          </p:cNvPr>
          <p:cNvSpPr>
            <a:spLocks noGrp="1"/>
          </p:cNvSpPr>
          <p:nvPr>
            <p:ph type="title"/>
          </p:nvPr>
        </p:nvSpPr>
        <p:spPr>
          <a:xfrm>
            <a:off x="838200" y="2593975"/>
            <a:ext cx="10515600" cy="1325563"/>
          </a:xfrm>
        </p:spPr>
        <p:txBody>
          <a:bodyPr/>
          <a:lstStyle/>
          <a:p>
            <a:pPr algn="ctr"/>
            <a:r>
              <a:rPr lang="en-US" dirty="0"/>
              <a:t>The value of explaining fairness metrics</a:t>
            </a:r>
          </a:p>
        </p:txBody>
      </p:sp>
    </p:spTree>
    <p:extLst>
      <p:ext uri="{BB962C8B-B14F-4D97-AF65-F5344CB8AC3E}">
        <p14:creationId xmlns:p14="http://schemas.microsoft.com/office/powerpoint/2010/main" val="310569910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05F745-3100-41EA-923F-CD9A03CA75BE}"/>
              </a:ext>
            </a:extLst>
          </p:cNvPr>
          <p:cNvSpPr>
            <a:spLocks noGrp="1"/>
          </p:cNvSpPr>
          <p:nvPr>
            <p:ph type="title"/>
          </p:nvPr>
        </p:nvSpPr>
        <p:spPr>
          <a:xfrm>
            <a:off x="838199" y="365125"/>
            <a:ext cx="11031415" cy="1325563"/>
          </a:xfrm>
        </p:spPr>
        <p:txBody>
          <a:bodyPr/>
          <a:lstStyle/>
          <a:p>
            <a:r>
              <a:rPr lang="en-US"/>
              <a:t>Identification of protected class discrimination</a:t>
            </a:r>
          </a:p>
        </p:txBody>
      </p:sp>
      <p:pic>
        <p:nvPicPr>
          <p:cNvPr id="61" name="Picture 60">
            <a:extLst>
              <a:ext uri="{FF2B5EF4-FFF2-40B4-BE49-F238E27FC236}">
                <a16:creationId xmlns:a16="http://schemas.microsoft.com/office/drawing/2014/main" id="{7A6645AF-01EE-420B-A965-9229798311C9}"/>
              </a:ext>
            </a:extLst>
          </p:cNvPr>
          <p:cNvPicPr>
            <a:picLocks noChangeAspect="1"/>
          </p:cNvPicPr>
          <p:nvPr/>
        </p:nvPicPr>
        <p:blipFill rotWithShape="1">
          <a:blip r:embed="rId3"/>
          <a:srcRect l="8810" r="4385" b="5989"/>
          <a:stretch/>
        </p:blipFill>
        <p:spPr>
          <a:xfrm>
            <a:off x="2922373" y="1814516"/>
            <a:ext cx="6184557" cy="4202664"/>
          </a:xfrm>
          <a:prstGeom prst="rect">
            <a:avLst/>
          </a:prstGeom>
        </p:spPr>
      </p:pic>
      <p:sp>
        <p:nvSpPr>
          <p:cNvPr id="62" name="Rectangle 61">
            <a:extLst>
              <a:ext uri="{FF2B5EF4-FFF2-40B4-BE49-F238E27FC236}">
                <a16:creationId xmlns:a16="http://schemas.microsoft.com/office/drawing/2014/main" id="{0B851A50-FF50-4470-8382-01811448CB6F}"/>
              </a:ext>
            </a:extLst>
          </p:cNvPr>
          <p:cNvSpPr/>
          <p:nvPr/>
        </p:nvSpPr>
        <p:spPr>
          <a:xfrm rot="16200000">
            <a:off x="8578783" y="3715792"/>
            <a:ext cx="1559273" cy="400110"/>
          </a:xfrm>
          <a:prstGeom prst="rect">
            <a:avLst/>
          </a:prstGeom>
        </p:spPr>
        <p:txBody>
          <a:bodyPr wrap="none">
            <a:spAutoFit/>
          </a:bodyPr>
          <a:lstStyle/>
          <a:p>
            <a:r>
              <a:rPr lang="en-US" sz="2000"/>
              <a:t>Loan amount</a:t>
            </a:r>
          </a:p>
        </p:txBody>
      </p:sp>
      <p:sp>
        <p:nvSpPr>
          <p:cNvPr id="63" name="TextBox 62">
            <a:extLst>
              <a:ext uri="{FF2B5EF4-FFF2-40B4-BE49-F238E27FC236}">
                <a16:creationId xmlns:a16="http://schemas.microsoft.com/office/drawing/2014/main" id="{C4AD4D24-261B-4687-897A-44F712DC418A}"/>
              </a:ext>
            </a:extLst>
          </p:cNvPr>
          <p:cNvSpPr txBox="1"/>
          <p:nvPr/>
        </p:nvSpPr>
        <p:spPr>
          <a:xfrm>
            <a:off x="3669331" y="6017180"/>
            <a:ext cx="4534511" cy="400110"/>
          </a:xfrm>
          <a:prstGeom prst="rect">
            <a:avLst/>
          </a:prstGeom>
          <a:noFill/>
        </p:spPr>
        <p:txBody>
          <a:bodyPr wrap="none" rtlCol="0">
            <a:spAutoFit/>
          </a:bodyPr>
          <a:lstStyle/>
          <a:p>
            <a:pPr algn="ctr"/>
            <a:r>
              <a:rPr lang="en-US" sz="2000"/>
              <a:t>Months since first credit card was opened</a:t>
            </a:r>
          </a:p>
        </p:txBody>
      </p:sp>
      <p:sp>
        <p:nvSpPr>
          <p:cNvPr id="60" name="Rectangle 59">
            <a:extLst>
              <a:ext uri="{FF2B5EF4-FFF2-40B4-BE49-F238E27FC236}">
                <a16:creationId xmlns:a16="http://schemas.microsoft.com/office/drawing/2014/main" id="{8E32C4DA-56D8-4C23-8530-A30DC3900566}"/>
              </a:ext>
            </a:extLst>
          </p:cNvPr>
          <p:cNvSpPr/>
          <p:nvPr/>
        </p:nvSpPr>
        <p:spPr>
          <a:xfrm>
            <a:off x="5628068" y="2279561"/>
            <a:ext cx="2575774" cy="2348725"/>
          </a:xfrm>
          <a:prstGeom prst="rect">
            <a:avLst/>
          </a:prstGeom>
          <a:noFill/>
          <a:ln w="63500">
            <a:solidFill>
              <a:srgbClr val="F250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TextBox 65">
            <a:extLst>
              <a:ext uri="{FF2B5EF4-FFF2-40B4-BE49-F238E27FC236}">
                <a16:creationId xmlns:a16="http://schemas.microsoft.com/office/drawing/2014/main" id="{494C609C-35E7-427C-8C1F-493D905F0C1C}"/>
              </a:ext>
            </a:extLst>
          </p:cNvPr>
          <p:cNvSpPr txBox="1"/>
          <p:nvPr/>
        </p:nvSpPr>
        <p:spPr>
          <a:xfrm>
            <a:off x="3824073" y="1356231"/>
            <a:ext cx="8759538" cy="523220"/>
          </a:xfrm>
          <a:prstGeom prst="rect">
            <a:avLst/>
          </a:prstGeom>
          <a:noFill/>
        </p:spPr>
        <p:txBody>
          <a:bodyPr wrap="square" rtlCol="0">
            <a:spAutoFit/>
          </a:bodyPr>
          <a:lstStyle/>
          <a:p>
            <a:r>
              <a:rPr lang="en-US" sz="2800" b="1">
                <a:solidFill>
                  <a:srgbClr val="F25022"/>
                </a:solidFill>
              </a:rPr>
              <a:t>Higher-risk for retirement-age individuals</a:t>
            </a:r>
          </a:p>
        </p:txBody>
      </p:sp>
      <p:sp>
        <p:nvSpPr>
          <p:cNvPr id="67" name="Rectangle 66">
            <a:extLst>
              <a:ext uri="{FF2B5EF4-FFF2-40B4-BE49-F238E27FC236}">
                <a16:creationId xmlns:a16="http://schemas.microsoft.com/office/drawing/2014/main" id="{E4BDE50D-18FF-43C7-81B2-F05F43009DDA}"/>
              </a:ext>
            </a:extLst>
          </p:cNvPr>
          <p:cNvSpPr/>
          <p:nvPr/>
        </p:nvSpPr>
        <p:spPr>
          <a:xfrm>
            <a:off x="3446140" y="1740224"/>
            <a:ext cx="4501663" cy="38890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a:p>
        </p:txBody>
      </p:sp>
      <p:sp>
        <p:nvSpPr>
          <p:cNvPr id="69" name="Rectangle 68">
            <a:extLst>
              <a:ext uri="{FF2B5EF4-FFF2-40B4-BE49-F238E27FC236}">
                <a16:creationId xmlns:a16="http://schemas.microsoft.com/office/drawing/2014/main" id="{940F2389-D191-46C8-B181-AF58DF04C636}"/>
              </a:ext>
            </a:extLst>
          </p:cNvPr>
          <p:cNvSpPr/>
          <p:nvPr/>
        </p:nvSpPr>
        <p:spPr>
          <a:xfrm>
            <a:off x="8325736" y="1865399"/>
            <a:ext cx="2688599" cy="38890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a:p>
        </p:txBody>
      </p:sp>
      <p:sp>
        <p:nvSpPr>
          <p:cNvPr id="70" name="Rectangle 69">
            <a:extLst>
              <a:ext uri="{FF2B5EF4-FFF2-40B4-BE49-F238E27FC236}">
                <a16:creationId xmlns:a16="http://schemas.microsoft.com/office/drawing/2014/main" id="{B7E90C6E-3F45-4ADD-85D7-6C7470D0C6C2}"/>
              </a:ext>
            </a:extLst>
          </p:cNvPr>
          <p:cNvSpPr/>
          <p:nvPr/>
        </p:nvSpPr>
        <p:spPr>
          <a:xfrm>
            <a:off x="3032941" y="5713205"/>
            <a:ext cx="5241361" cy="9865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a:p>
        </p:txBody>
      </p:sp>
      <p:sp>
        <p:nvSpPr>
          <p:cNvPr id="71" name="TextBox 70">
            <a:extLst>
              <a:ext uri="{FF2B5EF4-FFF2-40B4-BE49-F238E27FC236}">
                <a16:creationId xmlns:a16="http://schemas.microsoft.com/office/drawing/2014/main" id="{0D9CDC68-4781-4665-9DED-01E0FB579408}"/>
              </a:ext>
            </a:extLst>
          </p:cNvPr>
          <p:cNvSpPr txBox="1"/>
          <p:nvPr/>
        </p:nvSpPr>
        <p:spPr>
          <a:xfrm rot="16200000">
            <a:off x="709696" y="3549812"/>
            <a:ext cx="3447547" cy="400110"/>
          </a:xfrm>
          <a:prstGeom prst="rect">
            <a:avLst/>
          </a:prstGeom>
          <a:noFill/>
        </p:spPr>
        <p:txBody>
          <a:bodyPr wrap="none" rtlCol="0">
            <a:spAutoFit/>
          </a:bodyPr>
          <a:lstStyle/>
          <a:p>
            <a:pPr algn="ctr"/>
            <a:r>
              <a:rPr lang="en-US" sz="2000"/>
              <a:t>Impact on the risk of defaulting</a:t>
            </a:r>
          </a:p>
        </p:txBody>
      </p:sp>
      <p:sp>
        <p:nvSpPr>
          <p:cNvPr id="72" name="TextBox 71">
            <a:extLst>
              <a:ext uri="{FF2B5EF4-FFF2-40B4-BE49-F238E27FC236}">
                <a16:creationId xmlns:a16="http://schemas.microsoft.com/office/drawing/2014/main" id="{720BBE97-A34E-4C49-8808-0728C998394F}"/>
              </a:ext>
            </a:extLst>
          </p:cNvPr>
          <p:cNvSpPr txBox="1"/>
          <p:nvPr/>
        </p:nvSpPr>
        <p:spPr>
          <a:xfrm rot="16200000">
            <a:off x="1996174" y="3695049"/>
            <a:ext cx="1517788" cy="400110"/>
          </a:xfrm>
          <a:prstGeom prst="rect">
            <a:avLst/>
          </a:prstGeom>
          <a:noFill/>
        </p:spPr>
        <p:txBody>
          <a:bodyPr wrap="none" rtlCol="0">
            <a:spAutoFit/>
          </a:bodyPr>
          <a:lstStyle/>
          <a:p>
            <a:pPr algn="ctr"/>
            <a:r>
              <a:rPr lang="en-US" sz="2000"/>
              <a:t>(SHAP value)</a:t>
            </a:r>
          </a:p>
        </p:txBody>
      </p:sp>
      <p:sp>
        <p:nvSpPr>
          <p:cNvPr id="68" name="Rectangle 67">
            <a:extLst>
              <a:ext uri="{FF2B5EF4-FFF2-40B4-BE49-F238E27FC236}">
                <a16:creationId xmlns:a16="http://schemas.microsoft.com/office/drawing/2014/main" id="{2BEF7E72-85F4-4845-A635-A0F154EF1080}"/>
              </a:ext>
            </a:extLst>
          </p:cNvPr>
          <p:cNvSpPr/>
          <p:nvPr/>
        </p:nvSpPr>
        <p:spPr>
          <a:xfrm>
            <a:off x="1463665" y="1730003"/>
            <a:ext cx="2001823" cy="40244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1"/>
          </a:p>
        </p:txBody>
      </p:sp>
      <p:sp>
        <p:nvSpPr>
          <p:cNvPr id="2048" name="Slide Number Placeholder 2047">
            <a:extLst>
              <a:ext uri="{FF2B5EF4-FFF2-40B4-BE49-F238E27FC236}">
                <a16:creationId xmlns:a16="http://schemas.microsoft.com/office/drawing/2014/main" id="{CE169AA0-E3C3-4FE3-8AF1-74E768C15B3D}"/>
              </a:ext>
            </a:extLst>
          </p:cNvPr>
          <p:cNvSpPr>
            <a:spLocks noGrp="1"/>
          </p:cNvSpPr>
          <p:nvPr>
            <p:ph type="sldNum" sz="quarter" idx="12"/>
          </p:nvPr>
        </p:nvSpPr>
        <p:spPr/>
        <p:txBody>
          <a:bodyPr/>
          <a:lstStyle/>
          <a:p>
            <a:fld id="{3B3D118E-0771-4827-8896-8BF089E3CD64}" type="slidenum">
              <a:rPr lang="en-US" smtClean="0"/>
              <a:t>38</a:t>
            </a:fld>
            <a:endParaRPr lang="en-US"/>
          </a:p>
        </p:txBody>
      </p:sp>
    </p:spTree>
    <p:extLst>
      <p:ext uri="{BB962C8B-B14F-4D97-AF65-F5344CB8AC3E}">
        <p14:creationId xmlns:p14="http://schemas.microsoft.com/office/powerpoint/2010/main" val="607120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70"/>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68"/>
                                        </p:tgtEl>
                                        <p:attrNameLst>
                                          <p:attrName>style.visibility</p:attrName>
                                        </p:attrNameLst>
                                      </p:cBhvr>
                                      <p:to>
                                        <p:strVal val="hidden"/>
                                      </p:to>
                                    </p:set>
                                  </p:childTnLst>
                                </p:cTn>
                              </p:par>
                              <p:par>
                                <p:cTn id="9" presetID="1" presetClass="exit" presetSubtype="0" fill="hold" grpId="0" nodeType="withEffect">
                                  <p:stCondLst>
                                    <p:cond delay="0"/>
                                  </p:stCondLst>
                                  <p:childTnLst>
                                    <p:set>
                                      <p:cBhvr>
                                        <p:cTn id="10" dur="1" fill="hold">
                                          <p:stCondLst>
                                            <p:cond delay="0"/>
                                          </p:stCondLst>
                                        </p:cTn>
                                        <p:tgtEl>
                                          <p:spTgt spid="67"/>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P spid="66" grpId="0"/>
      <p:bldP spid="67" grpId="0" animBg="1"/>
      <p:bldP spid="70" grpId="0" animBg="1"/>
      <p:bldP spid="68"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Image for post">
            <a:extLst>
              <a:ext uri="{FF2B5EF4-FFF2-40B4-BE49-F238E27FC236}">
                <a16:creationId xmlns:a16="http://schemas.microsoft.com/office/drawing/2014/main" id="{97C3E230-4E3D-C143-91A9-EBAA6B61FEF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00450" y="618672"/>
            <a:ext cx="4991100" cy="1562100"/>
          </a:xfrm>
          <a:prstGeom prst="rect">
            <a:avLst/>
          </a:prstGeom>
          <a:noFill/>
          <a:extLst>
            <a:ext uri="{909E8E84-426E-40DD-AFC4-6F175D3DCCD1}">
              <a14:hiddenFill xmlns:a14="http://schemas.microsoft.com/office/drawing/2010/main">
                <a:solidFill>
                  <a:srgbClr val="FFFFFF"/>
                </a:solidFill>
              </a14:hiddenFill>
            </a:ext>
          </a:extLst>
        </p:spPr>
      </p:pic>
      <p:pic>
        <p:nvPicPr>
          <p:cNvPr id="18436" name="Picture 4" descr="Image for post">
            <a:extLst>
              <a:ext uri="{FF2B5EF4-FFF2-40B4-BE49-F238E27FC236}">
                <a16:creationId xmlns:a16="http://schemas.microsoft.com/office/drawing/2014/main" id="{51A6BE0D-6AF9-0A43-ACB4-99B75C0C13D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27350" y="2823028"/>
            <a:ext cx="6337300" cy="34163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075163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4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9">
            <a:extLst>
              <a:ext uri="{FF2B5EF4-FFF2-40B4-BE49-F238E27FC236}">
                <a16:creationId xmlns:a16="http://schemas.microsoft.com/office/drawing/2014/main" id="{908E5F4A-B25F-3646-9DB7-FA65BF6BC773}"/>
              </a:ext>
            </a:extLst>
          </p:cNvPr>
          <p:cNvSpPr>
            <a:spLocks noGrp="1"/>
          </p:cNvSpPr>
          <p:nvPr>
            <p:ph type="sldNum" sz="quarter" idx="12"/>
          </p:nvPr>
        </p:nvSpPr>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1CB91A5E-750D-ED49-B3B0-23C4DF34618A}" type="slidenum">
              <a:rPr lang="en-US" altLang="en-US">
                <a:solidFill>
                  <a:srgbClr val="898989"/>
                </a:solidFill>
              </a:rPr>
              <a:pPr/>
              <a:t>4</a:t>
            </a:fld>
            <a:endParaRPr lang="en-US" altLang="en-US">
              <a:solidFill>
                <a:srgbClr val="898989"/>
              </a:solidFill>
            </a:endParaRPr>
          </a:p>
        </p:txBody>
      </p:sp>
      <p:sp>
        <p:nvSpPr>
          <p:cNvPr id="18" name="Rectangle 17">
            <a:extLst>
              <a:ext uri="{FF2B5EF4-FFF2-40B4-BE49-F238E27FC236}">
                <a16:creationId xmlns:a16="http://schemas.microsoft.com/office/drawing/2014/main" id="{DF318172-5FC1-4B4F-A0AA-1F69E937AE88}"/>
              </a:ext>
            </a:extLst>
          </p:cNvPr>
          <p:cNvSpPr/>
          <p:nvPr/>
        </p:nvSpPr>
        <p:spPr>
          <a:xfrm>
            <a:off x="8259763" y="5197475"/>
            <a:ext cx="701675" cy="3841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351"/>
          </a:p>
        </p:txBody>
      </p:sp>
      <p:cxnSp>
        <p:nvCxnSpPr>
          <p:cNvPr id="11" name="Straight Arrow Connector 10">
            <a:extLst>
              <a:ext uri="{FF2B5EF4-FFF2-40B4-BE49-F238E27FC236}">
                <a16:creationId xmlns:a16="http://schemas.microsoft.com/office/drawing/2014/main" id="{27E8EEB0-669B-914E-A253-9C08DF68F7BC}"/>
              </a:ext>
            </a:extLst>
          </p:cNvPr>
          <p:cNvCxnSpPr/>
          <p:nvPr/>
        </p:nvCxnSpPr>
        <p:spPr>
          <a:xfrm>
            <a:off x="2633663" y="4160838"/>
            <a:ext cx="0" cy="319087"/>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A6EF45B8-F361-924A-9A73-42BDFE681ED3}"/>
              </a:ext>
            </a:extLst>
          </p:cNvPr>
          <p:cNvCxnSpPr/>
          <p:nvPr/>
        </p:nvCxnSpPr>
        <p:spPr>
          <a:xfrm>
            <a:off x="0" y="4479925"/>
            <a:ext cx="12192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E74ED45B-F138-D54B-8943-E74D25895475}"/>
              </a:ext>
            </a:extLst>
          </p:cNvPr>
          <p:cNvCxnSpPr/>
          <p:nvPr/>
        </p:nvCxnSpPr>
        <p:spPr>
          <a:xfrm>
            <a:off x="685800" y="4160838"/>
            <a:ext cx="0" cy="319087"/>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BC9A94D2-E398-AC49-8952-BEA9AFEC9FE5}"/>
              </a:ext>
            </a:extLst>
          </p:cNvPr>
          <p:cNvCxnSpPr/>
          <p:nvPr/>
        </p:nvCxnSpPr>
        <p:spPr>
          <a:xfrm>
            <a:off x="9132888" y="4160838"/>
            <a:ext cx="0" cy="319087"/>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6591F947-295F-6B46-A941-2505E1F71B1B}"/>
              </a:ext>
            </a:extLst>
          </p:cNvPr>
          <p:cNvSpPr txBox="1"/>
          <p:nvPr/>
        </p:nvSpPr>
        <p:spPr>
          <a:xfrm>
            <a:off x="2314575" y="3144838"/>
            <a:ext cx="774700" cy="503237"/>
          </a:xfrm>
          <a:prstGeom prst="rect">
            <a:avLst/>
          </a:prstGeom>
          <a:noFill/>
        </p:spPr>
        <p:txBody>
          <a:bodyPr wrap="none">
            <a:spAutoFit/>
          </a:bodyPr>
          <a:lstStyle/>
          <a:p>
            <a:pPr eaLnBrk="1" fontAlgn="auto" hangingPunct="1">
              <a:spcBef>
                <a:spcPts val="0"/>
              </a:spcBef>
              <a:spcAft>
                <a:spcPts val="0"/>
              </a:spcAft>
              <a:defRPr/>
            </a:pPr>
            <a:r>
              <a:rPr lang="en-US" sz="2667" dirty="0">
                <a:latin typeface="+mn-lt"/>
              </a:rPr>
              <a:t>16%</a:t>
            </a:r>
          </a:p>
        </p:txBody>
      </p:sp>
      <p:sp>
        <p:nvSpPr>
          <p:cNvPr id="20" name="TextBox 19">
            <a:extLst>
              <a:ext uri="{FF2B5EF4-FFF2-40B4-BE49-F238E27FC236}">
                <a16:creationId xmlns:a16="http://schemas.microsoft.com/office/drawing/2014/main" id="{BB47F5D8-0970-A846-BBD7-E1375A92588A}"/>
              </a:ext>
            </a:extLst>
          </p:cNvPr>
          <p:cNvSpPr txBox="1"/>
          <p:nvPr/>
        </p:nvSpPr>
        <p:spPr>
          <a:xfrm>
            <a:off x="8759825" y="3144838"/>
            <a:ext cx="776288" cy="503237"/>
          </a:xfrm>
          <a:prstGeom prst="rect">
            <a:avLst/>
          </a:prstGeom>
          <a:noFill/>
        </p:spPr>
        <p:txBody>
          <a:bodyPr wrap="none">
            <a:spAutoFit/>
          </a:bodyPr>
          <a:lstStyle/>
          <a:p>
            <a:pPr eaLnBrk="1" fontAlgn="auto" hangingPunct="1">
              <a:spcBef>
                <a:spcPts val="0"/>
              </a:spcBef>
              <a:spcAft>
                <a:spcPts val="0"/>
              </a:spcAft>
              <a:defRPr/>
            </a:pPr>
            <a:r>
              <a:rPr lang="en-US" sz="2667" dirty="0">
                <a:latin typeface="+mn-lt"/>
              </a:rPr>
              <a:t>22%</a:t>
            </a:r>
          </a:p>
        </p:txBody>
      </p:sp>
      <p:pic>
        <p:nvPicPr>
          <p:cNvPr id="8202" name="Picture 20">
            <a:extLst>
              <a:ext uri="{FF2B5EF4-FFF2-40B4-BE49-F238E27FC236}">
                <a16:creationId xmlns:a16="http://schemas.microsoft.com/office/drawing/2014/main" id="{72A195AE-43A3-5448-9921-554E3F32BA1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1513" y="1949450"/>
            <a:ext cx="768350" cy="101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0A3B739E-8AD2-1543-A884-AECDC5EF7E4B}"/>
              </a:ext>
            </a:extLst>
          </p:cNvPr>
          <p:cNvSpPr txBox="1">
            <a:spLocks noRot="1" noChangeAspect="1" noMove="1" noResize="1" noEditPoints="1" noAdjustHandles="1" noChangeArrowheads="1" noChangeShapeType="1" noTextEdit="1"/>
          </p:cNvSpPr>
          <p:nvPr/>
        </p:nvSpPr>
        <p:spPr>
          <a:xfrm>
            <a:off x="2075905" y="3683046"/>
            <a:ext cx="1037785" cy="338554"/>
          </a:xfrm>
          <a:prstGeom prst="rect">
            <a:avLst/>
          </a:prstGeom>
          <a:blipFill>
            <a:blip r:embed="rId4"/>
            <a:stretch>
              <a:fillRect l="-5882" t="-1786" r="-9412" b="-33929"/>
            </a:stretch>
          </a:blipFill>
        </p:spPr>
        <p:txBody>
          <a:bodyPr/>
          <a:lstStyle/>
          <a:p>
            <a:r>
              <a:rPr lang="en-US">
                <a:noFill/>
              </a:rPr>
              <a:t> </a:t>
            </a:r>
          </a:p>
        </p:txBody>
      </p:sp>
      <p:sp>
        <p:nvSpPr>
          <p:cNvPr id="23" name="TextBox 22">
            <a:extLst>
              <a:ext uri="{FF2B5EF4-FFF2-40B4-BE49-F238E27FC236}">
                <a16:creationId xmlns:a16="http://schemas.microsoft.com/office/drawing/2014/main" id="{DB843F35-F91B-CA47-A698-194EC33C777E}"/>
              </a:ext>
            </a:extLst>
          </p:cNvPr>
          <p:cNvSpPr txBox="1">
            <a:spLocks noRot="1" noChangeAspect="1" noMove="1" noResize="1" noEditPoints="1" noAdjustHandles="1" noChangeArrowheads="1" noChangeShapeType="1" noTextEdit="1"/>
          </p:cNvSpPr>
          <p:nvPr/>
        </p:nvSpPr>
        <p:spPr>
          <a:xfrm>
            <a:off x="8822035" y="3683046"/>
            <a:ext cx="621260" cy="338554"/>
          </a:xfrm>
          <a:prstGeom prst="rect">
            <a:avLst/>
          </a:prstGeom>
          <a:blipFill>
            <a:blip r:embed="rId5"/>
            <a:stretch>
              <a:fillRect l="-14706" b="-33929"/>
            </a:stretch>
          </a:blipFill>
        </p:spPr>
        <p:txBody>
          <a:bodyPr/>
          <a:lstStyle/>
          <a:p>
            <a:r>
              <a:rPr lang="en-US">
                <a:noFill/>
              </a:rPr>
              <a:t> </a:t>
            </a:r>
          </a:p>
        </p:txBody>
      </p:sp>
      <p:sp>
        <p:nvSpPr>
          <p:cNvPr id="24" name="TextBox 23">
            <a:extLst>
              <a:ext uri="{FF2B5EF4-FFF2-40B4-BE49-F238E27FC236}">
                <a16:creationId xmlns:a16="http://schemas.microsoft.com/office/drawing/2014/main" id="{87353926-1592-474A-9C24-356DB8BD2D6F}"/>
              </a:ext>
            </a:extLst>
          </p:cNvPr>
          <p:cNvSpPr txBox="1">
            <a:spLocks noRot="1" noChangeAspect="1" noMove="1" noResize="1" noEditPoints="1" noAdjustHandles="1" noChangeArrowheads="1" noChangeShapeType="1" noTextEdit="1"/>
          </p:cNvSpPr>
          <p:nvPr/>
        </p:nvSpPr>
        <p:spPr>
          <a:xfrm>
            <a:off x="575994" y="3778522"/>
            <a:ext cx="219612" cy="338554"/>
          </a:xfrm>
          <a:prstGeom prst="rect">
            <a:avLst/>
          </a:prstGeom>
          <a:blipFill>
            <a:blip r:embed="rId6"/>
            <a:stretch>
              <a:fillRect l="-29730" r="-24324" b="-7273"/>
            </a:stretch>
          </a:blipFill>
        </p:spPr>
        <p:txBody>
          <a:bodyPr/>
          <a:lstStyle/>
          <a:p>
            <a:r>
              <a:rPr lang="en-US">
                <a:noFill/>
              </a:rPr>
              <a:t> </a:t>
            </a:r>
          </a:p>
        </p:txBody>
      </p:sp>
      <p:grpSp>
        <p:nvGrpSpPr>
          <p:cNvPr id="8206" name="Group 7">
            <a:extLst>
              <a:ext uri="{FF2B5EF4-FFF2-40B4-BE49-F238E27FC236}">
                <a16:creationId xmlns:a16="http://schemas.microsoft.com/office/drawing/2014/main" id="{024D6148-1E86-B146-99AC-E97544327000}"/>
              </a:ext>
            </a:extLst>
          </p:cNvPr>
          <p:cNvGrpSpPr>
            <a:grpSpLocks/>
          </p:cNvGrpSpPr>
          <p:nvPr/>
        </p:nvGrpSpPr>
        <p:grpSpPr bwMode="auto">
          <a:xfrm>
            <a:off x="1035050" y="4416425"/>
            <a:ext cx="171450" cy="115888"/>
            <a:chOff x="1109887" y="4408120"/>
            <a:chExt cx="172528" cy="115020"/>
          </a:xfrm>
        </p:grpSpPr>
        <p:cxnSp>
          <p:nvCxnSpPr>
            <p:cNvPr id="26" name="Straight Connector 25">
              <a:extLst>
                <a:ext uri="{FF2B5EF4-FFF2-40B4-BE49-F238E27FC236}">
                  <a16:creationId xmlns:a16="http://schemas.microsoft.com/office/drawing/2014/main" id="{4AD746C7-0533-2540-9797-34163E47A082}"/>
                </a:ext>
              </a:extLst>
            </p:cNvPr>
            <p:cNvCxnSpPr/>
            <p:nvPr/>
          </p:nvCxnSpPr>
          <p:spPr>
            <a:xfrm flipH="1">
              <a:off x="1138642" y="4408120"/>
              <a:ext cx="115019" cy="11502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E726EA0A-366D-E240-8E41-45FE2303F422}"/>
                </a:ext>
              </a:extLst>
            </p:cNvPr>
            <p:cNvCxnSpPr/>
            <p:nvPr/>
          </p:nvCxnSpPr>
          <p:spPr>
            <a:xfrm flipH="1">
              <a:off x="1109887" y="4408120"/>
              <a:ext cx="115019" cy="11502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10854470-A8F4-7A4B-B2D4-255F53833952}"/>
                </a:ext>
              </a:extLst>
            </p:cNvPr>
            <p:cNvCxnSpPr/>
            <p:nvPr/>
          </p:nvCxnSpPr>
          <p:spPr>
            <a:xfrm flipH="1">
              <a:off x="1167396" y="4408120"/>
              <a:ext cx="115019" cy="11502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27" name="Straight Arrow Connector 26">
            <a:extLst>
              <a:ext uri="{FF2B5EF4-FFF2-40B4-BE49-F238E27FC236}">
                <a16:creationId xmlns:a16="http://schemas.microsoft.com/office/drawing/2014/main" id="{2160529F-6078-0741-9291-8051334CAB14}"/>
              </a:ext>
            </a:extLst>
          </p:cNvPr>
          <p:cNvCxnSpPr>
            <a:cxnSpLocks/>
          </p:cNvCxnSpPr>
          <p:nvPr/>
        </p:nvCxnSpPr>
        <p:spPr>
          <a:xfrm>
            <a:off x="701675" y="4724400"/>
            <a:ext cx="1949450" cy="0"/>
          </a:xfrm>
          <a:prstGeom prst="straightConnector1">
            <a:avLst/>
          </a:prstGeom>
          <a:ln w="44450">
            <a:solidFill>
              <a:srgbClr val="F7004B"/>
            </a:solidFill>
            <a:tailEnd type="triangle"/>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53EA933A-6501-6045-9610-BA39D693E0DD}"/>
              </a:ext>
            </a:extLst>
          </p:cNvPr>
          <p:cNvSpPr txBox="1">
            <a:spLocks noChangeArrowheads="1"/>
          </p:cNvSpPr>
          <p:nvPr/>
        </p:nvSpPr>
        <p:spPr bwMode="auto">
          <a:xfrm>
            <a:off x="1041400" y="5143500"/>
            <a:ext cx="13398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2400">
                <a:solidFill>
                  <a:srgbClr val="F7004B"/>
                </a:solidFill>
              </a:rPr>
              <a:t>Base rate</a:t>
            </a:r>
          </a:p>
        </p:txBody>
      </p:sp>
      <p:sp>
        <p:nvSpPr>
          <p:cNvPr id="29" name="TextBox 28">
            <a:extLst>
              <a:ext uri="{FF2B5EF4-FFF2-40B4-BE49-F238E27FC236}">
                <a16:creationId xmlns:a16="http://schemas.microsoft.com/office/drawing/2014/main" id="{DE279664-40D0-2844-8B68-3C6C28E3803D}"/>
              </a:ext>
            </a:extLst>
          </p:cNvPr>
          <p:cNvSpPr txBox="1">
            <a:spLocks noRot="1" noChangeAspect="1" noMove="1" noResize="1" noEditPoints="1" noAdjustHandles="1" noChangeArrowheads="1" noChangeShapeType="1" noTextEdit="1"/>
          </p:cNvSpPr>
          <p:nvPr/>
        </p:nvSpPr>
        <p:spPr>
          <a:xfrm>
            <a:off x="1489729" y="4812013"/>
            <a:ext cx="386836" cy="338554"/>
          </a:xfrm>
          <a:prstGeom prst="rect">
            <a:avLst/>
          </a:prstGeom>
          <a:blipFill>
            <a:blip r:embed="rId7"/>
            <a:stretch>
              <a:fillRect l="-25000" r="-6250" b="-32143"/>
            </a:stretch>
          </a:blipFill>
        </p:spPr>
        <p:txBody>
          <a:bodyPr/>
          <a:lstStyle/>
          <a:p>
            <a:r>
              <a:rPr lang="en-US">
                <a:noFill/>
              </a:rPr>
              <a:t> </a:t>
            </a:r>
          </a:p>
        </p:txBody>
      </p:sp>
      <p:cxnSp>
        <p:nvCxnSpPr>
          <p:cNvPr id="30" name="Straight Arrow Connector 29">
            <a:extLst>
              <a:ext uri="{FF2B5EF4-FFF2-40B4-BE49-F238E27FC236}">
                <a16:creationId xmlns:a16="http://schemas.microsoft.com/office/drawing/2014/main" id="{40B79F01-75CE-E94A-B7AA-A0D0C679A160}"/>
              </a:ext>
            </a:extLst>
          </p:cNvPr>
          <p:cNvCxnSpPr>
            <a:cxnSpLocks/>
          </p:cNvCxnSpPr>
          <p:nvPr/>
        </p:nvCxnSpPr>
        <p:spPr>
          <a:xfrm>
            <a:off x="2651125" y="4932363"/>
            <a:ext cx="2278063" cy="0"/>
          </a:xfrm>
          <a:prstGeom prst="straightConnector1">
            <a:avLst/>
          </a:prstGeom>
          <a:ln w="44450">
            <a:solidFill>
              <a:srgbClr val="F7004B"/>
            </a:solidFill>
            <a:tailEnd type="triangle"/>
          </a:ln>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id="{9FF33C51-709E-A246-98BF-BE74F26D2F20}"/>
              </a:ext>
            </a:extLst>
          </p:cNvPr>
          <p:cNvSpPr txBox="1">
            <a:spLocks noChangeArrowheads="1"/>
          </p:cNvSpPr>
          <p:nvPr/>
        </p:nvSpPr>
        <p:spPr bwMode="auto">
          <a:xfrm>
            <a:off x="2381250" y="5368925"/>
            <a:ext cx="26257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sz="2400">
                <a:solidFill>
                  <a:srgbClr val="F7004B"/>
                </a:solidFill>
              </a:rPr>
              <a:t>Income not verified</a:t>
            </a:r>
          </a:p>
        </p:txBody>
      </p:sp>
      <p:cxnSp>
        <p:nvCxnSpPr>
          <p:cNvPr id="32" name="Straight Arrow Connector 31">
            <a:extLst>
              <a:ext uri="{FF2B5EF4-FFF2-40B4-BE49-F238E27FC236}">
                <a16:creationId xmlns:a16="http://schemas.microsoft.com/office/drawing/2014/main" id="{5B5FEE90-D93C-1B47-9039-AA95D8309D04}"/>
              </a:ext>
            </a:extLst>
          </p:cNvPr>
          <p:cNvCxnSpPr/>
          <p:nvPr/>
        </p:nvCxnSpPr>
        <p:spPr>
          <a:xfrm>
            <a:off x="4905375" y="4160838"/>
            <a:ext cx="0" cy="319087"/>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3" name="TextBox 32">
            <a:extLst>
              <a:ext uri="{FF2B5EF4-FFF2-40B4-BE49-F238E27FC236}">
                <a16:creationId xmlns:a16="http://schemas.microsoft.com/office/drawing/2014/main" id="{B688EE3C-A196-AA46-AAAA-9026F102FB3B}"/>
              </a:ext>
            </a:extLst>
          </p:cNvPr>
          <p:cNvSpPr txBox="1"/>
          <p:nvPr/>
        </p:nvSpPr>
        <p:spPr>
          <a:xfrm>
            <a:off x="4373563" y="3144838"/>
            <a:ext cx="1035050" cy="503237"/>
          </a:xfrm>
          <a:prstGeom prst="rect">
            <a:avLst/>
          </a:prstGeom>
          <a:noFill/>
        </p:spPr>
        <p:txBody>
          <a:bodyPr wrap="none">
            <a:spAutoFit/>
          </a:bodyPr>
          <a:lstStyle/>
          <a:p>
            <a:pPr eaLnBrk="1" fontAlgn="auto" hangingPunct="1">
              <a:spcBef>
                <a:spcPts val="0"/>
              </a:spcBef>
              <a:spcAft>
                <a:spcPts val="0"/>
              </a:spcAft>
              <a:defRPr/>
            </a:pPr>
            <a:r>
              <a:rPr lang="en-US" sz="2667" dirty="0">
                <a:latin typeface="+mn-lt"/>
              </a:rPr>
              <a:t>18.2%</a:t>
            </a:r>
          </a:p>
        </p:txBody>
      </p:sp>
      <p:sp>
        <p:nvSpPr>
          <p:cNvPr id="35" name="TextBox 34">
            <a:extLst>
              <a:ext uri="{FF2B5EF4-FFF2-40B4-BE49-F238E27FC236}">
                <a16:creationId xmlns:a16="http://schemas.microsoft.com/office/drawing/2014/main" id="{05A87246-ED56-994E-862E-B2CF361BD4A2}"/>
              </a:ext>
            </a:extLst>
          </p:cNvPr>
          <p:cNvSpPr txBox="1">
            <a:spLocks noRot="1" noChangeAspect="1" noMove="1" noResize="1" noEditPoints="1" noAdjustHandles="1" noChangeArrowheads="1" noChangeShapeType="1" noTextEdit="1"/>
          </p:cNvSpPr>
          <p:nvPr/>
        </p:nvSpPr>
        <p:spPr>
          <a:xfrm>
            <a:off x="3490518" y="3692776"/>
            <a:ext cx="2801023" cy="338554"/>
          </a:xfrm>
          <a:prstGeom prst="rect">
            <a:avLst/>
          </a:prstGeom>
          <a:blipFill>
            <a:blip r:embed="rId8"/>
            <a:stretch>
              <a:fillRect l="-1961" t="-1818" r="-3486" b="-36364"/>
            </a:stretch>
          </a:blipFill>
        </p:spPr>
        <p:txBody>
          <a:bodyPr/>
          <a:lstStyle/>
          <a:p>
            <a:r>
              <a:rPr lang="en-US">
                <a:noFill/>
              </a:rPr>
              <a:t> </a:t>
            </a:r>
          </a:p>
        </p:txBody>
      </p:sp>
      <p:sp>
        <p:nvSpPr>
          <p:cNvPr id="36" name="TextBox 35">
            <a:extLst>
              <a:ext uri="{FF2B5EF4-FFF2-40B4-BE49-F238E27FC236}">
                <a16:creationId xmlns:a16="http://schemas.microsoft.com/office/drawing/2014/main" id="{B04E919E-325D-3D40-9725-A3722CAAF41C}"/>
              </a:ext>
            </a:extLst>
          </p:cNvPr>
          <p:cNvSpPr txBox="1">
            <a:spLocks noRot="1" noChangeAspect="1" noMove="1" noResize="1" noEditPoints="1" noAdjustHandles="1" noChangeArrowheads="1" noChangeShapeType="1" noTextEdit="1"/>
          </p:cNvSpPr>
          <p:nvPr/>
        </p:nvSpPr>
        <p:spPr>
          <a:xfrm>
            <a:off x="3503958" y="5028100"/>
            <a:ext cx="380297" cy="338554"/>
          </a:xfrm>
          <a:prstGeom prst="rect">
            <a:avLst/>
          </a:prstGeom>
          <a:blipFill>
            <a:blip r:embed="rId9"/>
            <a:stretch>
              <a:fillRect l="-25806" r="-6452" b="-34545"/>
            </a:stretch>
          </a:blipFill>
        </p:spPr>
        <p:txBody>
          <a:bodyPr/>
          <a:lstStyle/>
          <a:p>
            <a:r>
              <a:rPr lang="en-US">
                <a:noFill/>
              </a:rPr>
              <a:t> </a:t>
            </a:r>
          </a:p>
        </p:txBody>
      </p:sp>
      <p:cxnSp>
        <p:nvCxnSpPr>
          <p:cNvPr id="37" name="Straight Arrow Connector 36">
            <a:extLst>
              <a:ext uri="{FF2B5EF4-FFF2-40B4-BE49-F238E27FC236}">
                <a16:creationId xmlns:a16="http://schemas.microsoft.com/office/drawing/2014/main" id="{863C36E7-C657-4148-B964-B42E631BA714}"/>
              </a:ext>
            </a:extLst>
          </p:cNvPr>
          <p:cNvCxnSpPr/>
          <p:nvPr/>
        </p:nvCxnSpPr>
        <p:spPr>
          <a:xfrm>
            <a:off x="4916488" y="4719638"/>
            <a:ext cx="3227387" cy="0"/>
          </a:xfrm>
          <a:prstGeom prst="straightConnector1">
            <a:avLst/>
          </a:prstGeom>
          <a:ln w="44450">
            <a:solidFill>
              <a:srgbClr val="F7004B"/>
            </a:solidFill>
            <a:tailEnd type="triangle"/>
          </a:ln>
        </p:spPr>
        <p:style>
          <a:lnRef idx="1">
            <a:schemeClr val="accent1"/>
          </a:lnRef>
          <a:fillRef idx="0">
            <a:schemeClr val="accent1"/>
          </a:fillRef>
          <a:effectRef idx="0">
            <a:schemeClr val="accent1"/>
          </a:effectRef>
          <a:fontRef idx="minor">
            <a:schemeClr val="tx1"/>
          </a:fontRef>
        </p:style>
      </p:cxnSp>
      <p:cxnSp>
        <p:nvCxnSpPr>
          <p:cNvPr id="38" name="Straight Arrow Connector 37">
            <a:extLst>
              <a:ext uri="{FF2B5EF4-FFF2-40B4-BE49-F238E27FC236}">
                <a16:creationId xmlns:a16="http://schemas.microsoft.com/office/drawing/2014/main" id="{7CA71FB4-7FA6-A746-913B-243EB95353DD}"/>
              </a:ext>
            </a:extLst>
          </p:cNvPr>
          <p:cNvCxnSpPr/>
          <p:nvPr/>
        </p:nvCxnSpPr>
        <p:spPr>
          <a:xfrm>
            <a:off x="8134350" y="4932363"/>
            <a:ext cx="1636713" cy="0"/>
          </a:xfrm>
          <a:prstGeom prst="straightConnector1">
            <a:avLst/>
          </a:prstGeom>
          <a:ln w="44450">
            <a:solidFill>
              <a:srgbClr val="F7004B"/>
            </a:solidFill>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a:extLst>
              <a:ext uri="{FF2B5EF4-FFF2-40B4-BE49-F238E27FC236}">
                <a16:creationId xmlns:a16="http://schemas.microsoft.com/office/drawing/2014/main" id="{2DFABFC4-B3DB-2A4A-B393-989094EAEE69}"/>
              </a:ext>
            </a:extLst>
          </p:cNvPr>
          <p:cNvCxnSpPr/>
          <p:nvPr/>
        </p:nvCxnSpPr>
        <p:spPr>
          <a:xfrm>
            <a:off x="5332413" y="5426075"/>
            <a:ext cx="4398962" cy="0"/>
          </a:xfrm>
          <a:prstGeom prst="straightConnector1">
            <a:avLst/>
          </a:prstGeom>
          <a:ln w="44450">
            <a:solidFill>
              <a:srgbClr val="0089FA"/>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40" name="TextBox 39">
            <a:extLst>
              <a:ext uri="{FF2B5EF4-FFF2-40B4-BE49-F238E27FC236}">
                <a16:creationId xmlns:a16="http://schemas.microsoft.com/office/drawing/2014/main" id="{7FDD7EFC-074E-5943-B994-D79FD91964D3}"/>
              </a:ext>
            </a:extLst>
          </p:cNvPr>
          <p:cNvSpPr txBox="1">
            <a:spLocks noChangeArrowheads="1"/>
          </p:cNvSpPr>
          <p:nvPr/>
        </p:nvSpPr>
        <p:spPr bwMode="auto">
          <a:xfrm>
            <a:off x="5762625" y="5424488"/>
            <a:ext cx="36814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2400">
                <a:solidFill>
                  <a:srgbClr val="0089FA"/>
                </a:solidFill>
              </a:rPr>
              <a:t>No recent account openings</a:t>
            </a:r>
          </a:p>
        </p:txBody>
      </p:sp>
      <p:cxnSp>
        <p:nvCxnSpPr>
          <p:cNvPr id="41" name="Straight Arrow Connector 40">
            <a:extLst>
              <a:ext uri="{FF2B5EF4-FFF2-40B4-BE49-F238E27FC236}">
                <a16:creationId xmlns:a16="http://schemas.microsoft.com/office/drawing/2014/main" id="{93FB4828-A703-2947-8CF8-63ED7FBB4F87}"/>
              </a:ext>
            </a:extLst>
          </p:cNvPr>
          <p:cNvCxnSpPr/>
          <p:nvPr/>
        </p:nvCxnSpPr>
        <p:spPr>
          <a:xfrm>
            <a:off x="5364163" y="5932488"/>
            <a:ext cx="3722687" cy="0"/>
          </a:xfrm>
          <a:prstGeom prst="straightConnector1">
            <a:avLst/>
          </a:prstGeom>
          <a:ln w="44450">
            <a:solidFill>
              <a:srgbClr val="F7004B"/>
            </a:solidFill>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A39702DA-2DF0-0C4B-95C7-842DD2093A5E}"/>
              </a:ext>
            </a:extLst>
          </p:cNvPr>
          <p:cNvCxnSpPr/>
          <p:nvPr/>
        </p:nvCxnSpPr>
        <p:spPr>
          <a:xfrm>
            <a:off x="8104188" y="4114800"/>
            <a:ext cx="0" cy="3190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3" name="TextBox 42">
            <a:extLst>
              <a:ext uri="{FF2B5EF4-FFF2-40B4-BE49-F238E27FC236}">
                <a16:creationId xmlns:a16="http://schemas.microsoft.com/office/drawing/2014/main" id="{FB1FB6D6-0F48-D240-B50D-EC7306D5C3BE}"/>
              </a:ext>
            </a:extLst>
          </p:cNvPr>
          <p:cNvSpPr txBox="1"/>
          <p:nvPr/>
        </p:nvSpPr>
        <p:spPr>
          <a:xfrm>
            <a:off x="7710488" y="3144838"/>
            <a:ext cx="776287" cy="503237"/>
          </a:xfrm>
          <a:prstGeom prst="rect">
            <a:avLst/>
          </a:prstGeom>
          <a:noFill/>
        </p:spPr>
        <p:txBody>
          <a:bodyPr wrap="none">
            <a:spAutoFit/>
          </a:bodyPr>
          <a:lstStyle/>
          <a:p>
            <a:pPr eaLnBrk="1" fontAlgn="auto" hangingPunct="1">
              <a:spcBef>
                <a:spcPts val="0"/>
              </a:spcBef>
              <a:spcAft>
                <a:spcPts val="0"/>
              </a:spcAft>
              <a:defRPr/>
            </a:pPr>
            <a:r>
              <a:rPr lang="en-US" sz="2667" dirty="0">
                <a:latin typeface="+mn-lt"/>
              </a:rPr>
              <a:t>21%</a:t>
            </a:r>
          </a:p>
        </p:txBody>
      </p:sp>
      <p:sp>
        <p:nvSpPr>
          <p:cNvPr id="44" name="TextBox 43">
            <a:extLst>
              <a:ext uri="{FF2B5EF4-FFF2-40B4-BE49-F238E27FC236}">
                <a16:creationId xmlns:a16="http://schemas.microsoft.com/office/drawing/2014/main" id="{39B4F667-99F6-3047-81E4-745FE007055D}"/>
              </a:ext>
            </a:extLst>
          </p:cNvPr>
          <p:cNvSpPr txBox="1">
            <a:spLocks noRot="1" noChangeAspect="1" noMove="1" noResize="1" noEditPoints="1" noAdjustHandles="1" noChangeArrowheads="1" noChangeShapeType="1" noTextEdit="1"/>
          </p:cNvSpPr>
          <p:nvPr/>
        </p:nvSpPr>
        <p:spPr>
          <a:xfrm>
            <a:off x="6569353" y="3686838"/>
            <a:ext cx="3059106" cy="353366"/>
          </a:xfrm>
          <a:prstGeom prst="rect">
            <a:avLst/>
          </a:prstGeom>
          <a:blipFill>
            <a:blip r:embed="rId10"/>
            <a:stretch>
              <a:fillRect l="-1597" r="-3194" b="-31034"/>
            </a:stretch>
          </a:blipFill>
        </p:spPr>
        <p:txBody>
          <a:bodyPr/>
          <a:lstStyle/>
          <a:p>
            <a:r>
              <a:rPr lang="en-US">
                <a:noFill/>
              </a:rPr>
              <a:t> </a:t>
            </a:r>
          </a:p>
        </p:txBody>
      </p:sp>
      <p:cxnSp>
        <p:nvCxnSpPr>
          <p:cNvPr id="45" name="Straight Arrow Connector 44">
            <a:extLst>
              <a:ext uri="{FF2B5EF4-FFF2-40B4-BE49-F238E27FC236}">
                <a16:creationId xmlns:a16="http://schemas.microsoft.com/office/drawing/2014/main" id="{10621915-4528-5F49-8933-63E7B7E8AB97}"/>
              </a:ext>
            </a:extLst>
          </p:cNvPr>
          <p:cNvCxnSpPr/>
          <p:nvPr/>
        </p:nvCxnSpPr>
        <p:spPr>
          <a:xfrm>
            <a:off x="9745663" y="4148138"/>
            <a:ext cx="0" cy="319087"/>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6" name="TextBox 45">
            <a:extLst>
              <a:ext uri="{FF2B5EF4-FFF2-40B4-BE49-F238E27FC236}">
                <a16:creationId xmlns:a16="http://schemas.microsoft.com/office/drawing/2014/main" id="{1069FBDE-4A6D-1548-8408-60D115EA1EF4}"/>
              </a:ext>
            </a:extLst>
          </p:cNvPr>
          <p:cNvSpPr txBox="1"/>
          <p:nvPr/>
        </p:nvSpPr>
        <p:spPr>
          <a:xfrm>
            <a:off x="9213850" y="3144838"/>
            <a:ext cx="1035050" cy="503237"/>
          </a:xfrm>
          <a:prstGeom prst="rect">
            <a:avLst/>
          </a:prstGeom>
          <a:noFill/>
        </p:spPr>
        <p:txBody>
          <a:bodyPr wrap="none">
            <a:spAutoFit/>
          </a:bodyPr>
          <a:lstStyle/>
          <a:p>
            <a:pPr eaLnBrk="1" fontAlgn="auto" hangingPunct="1">
              <a:spcBef>
                <a:spcPts val="0"/>
              </a:spcBef>
              <a:spcAft>
                <a:spcPts val="0"/>
              </a:spcAft>
              <a:defRPr/>
            </a:pPr>
            <a:r>
              <a:rPr lang="en-US" sz="2667" dirty="0">
                <a:latin typeface="+mn-lt"/>
              </a:rPr>
              <a:t>22.5%</a:t>
            </a:r>
          </a:p>
        </p:txBody>
      </p:sp>
      <p:sp>
        <p:nvSpPr>
          <p:cNvPr id="47" name="TextBox 46">
            <a:extLst>
              <a:ext uri="{FF2B5EF4-FFF2-40B4-BE49-F238E27FC236}">
                <a16:creationId xmlns:a16="http://schemas.microsoft.com/office/drawing/2014/main" id="{D6C5BB45-E4BE-E54B-A627-49EF196DBFAA}"/>
              </a:ext>
            </a:extLst>
          </p:cNvPr>
          <p:cNvSpPr txBox="1">
            <a:spLocks noRot="1" noChangeAspect="1" noMove="1" noResize="1" noEditPoints="1" noAdjustHandles="1" noChangeArrowheads="1" noChangeShapeType="1" noTextEdit="1"/>
          </p:cNvSpPr>
          <p:nvPr/>
        </p:nvSpPr>
        <p:spPr>
          <a:xfrm>
            <a:off x="8095108" y="3674858"/>
            <a:ext cx="3379708" cy="353366"/>
          </a:xfrm>
          <a:prstGeom prst="rect">
            <a:avLst/>
          </a:prstGeom>
          <a:blipFill>
            <a:blip r:embed="rId11"/>
            <a:stretch>
              <a:fillRect l="-1444" r="-2708" b="-31034"/>
            </a:stretch>
          </a:blipFill>
        </p:spPr>
        <p:txBody>
          <a:bodyPr/>
          <a:lstStyle/>
          <a:p>
            <a:r>
              <a:rPr lang="en-US">
                <a:noFill/>
              </a:rPr>
              <a:t> </a:t>
            </a:r>
          </a:p>
        </p:txBody>
      </p:sp>
      <p:cxnSp>
        <p:nvCxnSpPr>
          <p:cNvPr id="48" name="Straight Arrow Connector 47">
            <a:extLst>
              <a:ext uri="{FF2B5EF4-FFF2-40B4-BE49-F238E27FC236}">
                <a16:creationId xmlns:a16="http://schemas.microsoft.com/office/drawing/2014/main" id="{DDD20AC6-94E6-BC4C-9B97-7AB6189B6AF6}"/>
              </a:ext>
            </a:extLst>
          </p:cNvPr>
          <p:cNvCxnSpPr/>
          <p:nvPr/>
        </p:nvCxnSpPr>
        <p:spPr>
          <a:xfrm>
            <a:off x="5380038" y="4157663"/>
            <a:ext cx="0" cy="320675"/>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9" name="TextBox 48">
            <a:extLst>
              <a:ext uri="{FF2B5EF4-FFF2-40B4-BE49-F238E27FC236}">
                <a16:creationId xmlns:a16="http://schemas.microsoft.com/office/drawing/2014/main" id="{89C1EB17-BDBA-1F43-BCA7-57E4839193AA}"/>
              </a:ext>
            </a:extLst>
          </p:cNvPr>
          <p:cNvSpPr txBox="1"/>
          <p:nvPr/>
        </p:nvSpPr>
        <p:spPr>
          <a:xfrm>
            <a:off x="4987925" y="3144838"/>
            <a:ext cx="1035050" cy="503237"/>
          </a:xfrm>
          <a:prstGeom prst="rect">
            <a:avLst/>
          </a:prstGeom>
          <a:noFill/>
        </p:spPr>
        <p:txBody>
          <a:bodyPr wrap="none">
            <a:spAutoFit/>
          </a:bodyPr>
          <a:lstStyle/>
          <a:p>
            <a:pPr eaLnBrk="1" fontAlgn="auto" hangingPunct="1">
              <a:spcBef>
                <a:spcPts val="0"/>
              </a:spcBef>
              <a:spcAft>
                <a:spcPts val="0"/>
              </a:spcAft>
              <a:defRPr/>
            </a:pPr>
            <a:r>
              <a:rPr lang="en-US" sz="2667" dirty="0">
                <a:latin typeface="+mn-lt"/>
              </a:rPr>
              <a:t>18.5%</a:t>
            </a:r>
          </a:p>
        </p:txBody>
      </p:sp>
      <p:sp>
        <p:nvSpPr>
          <p:cNvPr id="50" name="TextBox 49">
            <a:extLst>
              <a:ext uri="{FF2B5EF4-FFF2-40B4-BE49-F238E27FC236}">
                <a16:creationId xmlns:a16="http://schemas.microsoft.com/office/drawing/2014/main" id="{E7FE0826-E548-E84B-8755-3E6A7782CC31}"/>
              </a:ext>
            </a:extLst>
          </p:cNvPr>
          <p:cNvSpPr txBox="1">
            <a:spLocks noRot="1" noChangeAspect="1" noMove="1" noResize="1" noEditPoints="1" noAdjustHandles="1" noChangeArrowheads="1" noChangeShapeType="1" noTextEdit="1"/>
          </p:cNvSpPr>
          <p:nvPr/>
        </p:nvSpPr>
        <p:spPr>
          <a:xfrm>
            <a:off x="3527944" y="3695051"/>
            <a:ext cx="3700308" cy="353366"/>
          </a:xfrm>
          <a:prstGeom prst="rect">
            <a:avLst/>
          </a:prstGeom>
          <a:blipFill>
            <a:blip r:embed="rId12"/>
            <a:stretch>
              <a:fillRect l="-1318" r="-2471" b="-31034"/>
            </a:stretch>
          </a:blipFill>
        </p:spPr>
        <p:txBody>
          <a:bodyPr/>
          <a:lstStyle/>
          <a:p>
            <a:r>
              <a:rPr lang="en-US">
                <a:noFill/>
              </a:rPr>
              <a:t> </a:t>
            </a:r>
          </a:p>
        </p:txBody>
      </p:sp>
      <p:sp>
        <p:nvSpPr>
          <p:cNvPr id="51" name="TextBox 50">
            <a:extLst>
              <a:ext uri="{FF2B5EF4-FFF2-40B4-BE49-F238E27FC236}">
                <a16:creationId xmlns:a16="http://schemas.microsoft.com/office/drawing/2014/main" id="{A2DB7BE7-F3CC-6149-93C2-571D745D07BF}"/>
              </a:ext>
            </a:extLst>
          </p:cNvPr>
          <p:cNvSpPr txBox="1">
            <a:spLocks noRot="1" noChangeAspect="1" noMove="1" noResize="1" noEditPoints="1" noAdjustHandles="1" noChangeArrowheads="1" noChangeShapeType="1" noTextEdit="1"/>
          </p:cNvSpPr>
          <p:nvPr/>
        </p:nvSpPr>
        <p:spPr>
          <a:xfrm>
            <a:off x="6340454" y="4804221"/>
            <a:ext cx="386836" cy="338554"/>
          </a:xfrm>
          <a:prstGeom prst="rect">
            <a:avLst/>
          </a:prstGeom>
          <a:blipFill>
            <a:blip r:embed="rId13"/>
            <a:stretch>
              <a:fillRect l="-25000" r="-6250" b="-32143"/>
            </a:stretch>
          </a:blipFill>
        </p:spPr>
        <p:txBody>
          <a:bodyPr/>
          <a:lstStyle/>
          <a:p>
            <a:r>
              <a:rPr lang="en-US">
                <a:noFill/>
              </a:rPr>
              <a:t> </a:t>
            </a:r>
          </a:p>
        </p:txBody>
      </p:sp>
      <p:sp>
        <p:nvSpPr>
          <p:cNvPr id="52" name="TextBox 51">
            <a:extLst>
              <a:ext uri="{FF2B5EF4-FFF2-40B4-BE49-F238E27FC236}">
                <a16:creationId xmlns:a16="http://schemas.microsoft.com/office/drawing/2014/main" id="{15A04B88-CEB3-6945-A381-2D73E5DD7580}"/>
              </a:ext>
            </a:extLst>
          </p:cNvPr>
          <p:cNvSpPr txBox="1">
            <a:spLocks noRot="1" noChangeAspect="1" noMove="1" noResize="1" noEditPoints="1" noAdjustHandles="1" noChangeArrowheads="1" noChangeShapeType="1" noTextEdit="1"/>
          </p:cNvSpPr>
          <p:nvPr/>
        </p:nvSpPr>
        <p:spPr>
          <a:xfrm>
            <a:off x="8768708" y="4972458"/>
            <a:ext cx="386836" cy="338554"/>
          </a:xfrm>
          <a:prstGeom prst="rect">
            <a:avLst/>
          </a:prstGeom>
          <a:blipFill>
            <a:blip r:embed="rId14"/>
            <a:stretch>
              <a:fillRect l="-25000" r="-6250" b="-34545"/>
            </a:stretch>
          </a:blipFill>
        </p:spPr>
        <p:txBody>
          <a:bodyPr/>
          <a:lstStyle/>
          <a:p>
            <a:r>
              <a:rPr lang="en-US">
                <a:noFill/>
              </a:rPr>
              <a:t> </a:t>
            </a:r>
          </a:p>
        </p:txBody>
      </p:sp>
      <p:sp>
        <p:nvSpPr>
          <p:cNvPr id="53" name="TextBox 52">
            <a:extLst>
              <a:ext uri="{FF2B5EF4-FFF2-40B4-BE49-F238E27FC236}">
                <a16:creationId xmlns:a16="http://schemas.microsoft.com/office/drawing/2014/main" id="{4D858325-834A-E64B-A2F0-7F61CDFD395C}"/>
              </a:ext>
            </a:extLst>
          </p:cNvPr>
          <p:cNvSpPr txBox="1">
            <a:spLocks noRot="1" noChangeAspect="1" noMove="1" noResize="1" noEditPoints="1" noAdjustHandles="1" noChangeArrowheads="1" noChangeShapeType="1" noTextEdit="1"/>
          </p:cNvSpPr>
          <p:nvPr/>
        </p:nvSpPr>
        <p:spPr>
          <a:xfrm>
            <a:off x="7489804" y="4996535"/>
            <a:ext cx="375808" cy="338554"/>
          </a:xfrm>
          <a:prstGeom prst="rect">
            <a:avLst/>
          </a:prstGeom>
          <a:blipFill>
            <a:blip r:embed="rId15"/>
            <a:stretch>
              <a:fillRect l="-26230" r="-6557" b="-34545"/>
            </a:stretch>
          </a:blipFill>
        </p:spPr>
        <p:txBody>
          <a:bodyPr/>
          <a:lstStyle/>
          <a:p>
            <a:r>
              <a:rPr lang="en-US">
                <a:noFill/>
              </a:rPr>
              <a:t> </a:t>
            </a:r>
          </a:p>
        </p:txBody>
      </p:sp>
      <p:sp>
        <p:nvSpPr>
          <p:cNvPr id="54" name="TextBox 53">
            <a:extLst>
              <a:ext uri="{FF2B5EF4-FFF2-40B4-BE49-F238E27FC236}">
                <a16:creationId xmlns:a16="http://schemas.microsoft.com/office/drawing/2014/main" id="{65D877AB-AC30-CA42-9036-79F4435C77AB}"/>
              </a:ext>
            </a:extLst>
          </p:cNvPr>
          <p:cNvSpPr txBox="1">
            <a:spLocks noRot="1" noChangeAspect="1" noMove="1" noResize="1" noEditPoints="1" noAdjustHandles="1" noChangeArrowheads="1" noChangeShapeType="1" noTextEdit="1"/>
          </p:cNvSpPr>
          <p:nvPr/>
        </p:nvSpPr>
        <p:spPr>
          <a:xfrm>
            <a:off x="7170542" y="5984906"/>
            <a:ext cx="386836" cy="338554"/>
          </a:xfrm>
          <a:prstGeom prst="rect">
            <a:avLst/>
          </a:prstGeom>
          <a:blipFill>
            <a:blip r:embed="rId16"/>
            <a:stretch>
              <a:fillRect l="-25000" r="-6250" b="-34545"/>
            </a:stretch>
          </a:blipFill>
        </p:spPr>
        <p:txBody>
          <a:bodyPr/>
          <a:lstStyle/>
          <a:p>
            <a:r>
              <a:rPr lang="en-US">
                <a:noFill/>
              </a:rPr>
              <a:t> </a:t>
            </a:r>
          </a:p>
        </p:txBody>
      </p:sp>
      <p:sp>
        <p:nvSpPr>
          <p:cNvPr id="55" name="TextBox 54">
            <a:extLst>
              <a:ext uri="{FF2B5EF4-FFF2-40B4-BE49-F238E27FC236}">
                <a16:creationId xmlns:a16="http://schemas.microsoft.com/office/drawing/2014/main" id="{51C422A3-27A8-D843-B54E-A364275E5A71}"/>
              </a:ext>
            </a:extLst>
          </p:cNvPr>
          <p:cNvSpPr txBox="1">
            <a:spLocks noChangeArrowheads="1"/>
          </p:cNvSpPr>
          <p:nvPr/>
        </p:nvSpPr>
        <p:spPr bwMode="auto">
          <a:xfrm>
            <a:off x="5894388" y="5119688"/>
            <a:ext cx="12001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sz="2400">
                <a:solidFill>
                  <a:srgbClr val="F7004B"/>
                </a:solidFill>
              </a:rPr>
              <a:t>DTI = 30</a:t>
            </a:r>
          </a:p>
        </p:txBody>
      </p:sp>
      <p:sp>
        <p:nvSpPr>
          <p:cNvPr id="56" name="TextBox 55">
            <a:extLst>
              <a:ext uri="{FF2B5EF4-FFF2-40B4-BE49-F238E27FC236}">
                <a16:creationId xmlns:a16="http://schemas.microsoft.com/office/drawing/2014/main" id="{345703C5-9D46-AF4A-9FC7-3821026BB92E}"/>
              </a:ext>
            </a:extLst>
          </p:cNvPr>
          <p:cNvSpPr txBox="1">
            <a:spLocks noChangeArrowheads="1"/>
          </p:cNvSpPr>
          <p:nvPr/>
        </p:nvSpPr>
        <p:spPr bwMode="auto">
          <a:xfrm>
            <a:off x="7216775" y="5399088"/>
            <a:ext cx="34909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sz="2400">
                <a:solidFill>
                  <a:srgbClr val="F7004B"/>
                </a:solidFill>
              </a:rPr>
              <a:t>Delinquent 10 months ago</a:t>
            </a:r>
          </a:p>
        </p:txBody>
      </p:sp>
      <p:sp>
        <p:nvSpPr>
          <p:cNvPr id="57" name="TextBox 56">
            <a:extLst>
              <a:ext uri="{FF2B5EF4-FFF2-40B4-BE49-F238E27FC236}">
                <a16:creationId xmlns:a16="http://schemas.microsoft.com/office/drawing/2014/main" id="{27B13415-E180-534B-9A94-6E94549A3F43}"/>
              </a:ext>
            </a:extLst>
          </p:cNvPr>
          <p:cNvSpPr txBox="1">
            <a:spLocks noChangeArrowheads="1"/>
          </p:cNvSpPr>
          <p:nvPr/>
        </p:nvSpPr>
        <p:spPr bwMode="auto">
          <a:xfrm>
            <a:off x="5724525" y="6267450"/>
            <a:ext cx="32686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sz="2400">
                <a:solidFill>
                  <a:srgbClr val="F7004B"/>
                </a:solidFill>
              </a:rPr>
              <a:t>46 years of credit history</a:t>
            </a:r>
          </a:p>
        </p:txBody>
      </p:sp>
      <p:sp>
        <p:nvSpPr>
          <p:cNvPr id="3" name="TextBox 2">
            <a:extLst>
              <a:ext uri="{FF2B5EF4-FFF2-40B4-BE49-F238E27FC236}">
                <a16:creationId xmlns:a16="http://schemas.microsoft.com/office/drawing/2014/main" id="{3CFA2F49-7519-6545-ADF7-A494F2744105}"/>
              </a:ext>
            </a:extLst>
          </p:cNvPr>
          <p:cNvSpPr txBox="1">
            <a:spLocks noChangeArrowheads="1"/>
          </p:cNvSpPr>
          <p:nvPr/>
        </p:nvSpPr>
        <p:spPr bwMode="auto">
          <a:xfrm>
            <a:off x="479425" y="6291263"/>
            <a:ext cx="18129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1600"/>
              <a:t>*Janzing et al. 2019</a:t>
            </a:r>
          </a:p>
        </p:txBody>
      </p:sp>
      <p:sp>
        <p:nvSpPr>
          <p:cNvPr id="60" name="TextBox 59">
            <a:extLst>
              <a:ext uri="{FF2B5EF4-FFF2-40B4-BE49-F238E27FC236}">
                <a16:creationId xmlns:a16="http://schemas.microsoft.com/office/drawing/2014/main" id="{7A7C5ED3-E5A2-6047-B053-F99AE943BAFC}"/>
              </a:ext>
            </a:extLst>
          </p:cNvPr>
          <p:cNvSpPr txBox="1">
            <a:spLocks noChangeArrowheads="1"/>
          </p:cNvSpPr>
          <p:nvPr/>
        </p:nvSpPr>
        <p:spPr bwMode="auto">
          <a:xfrm>
            <a:off x="4800600" y="3590925"/>
            <a:ext cx="28733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1600"/>
              <a:t>*</a:t>
            </a:r>
          </a:p>
        </p:txBody>
      </p:sp>
    </p:spTree>
    <p:extLst>
      <p:ext uri="{BB962C8B-B14F-4D97-AF65-F5344CB8AC3E}">
        <p14:creationId xmlns:p14="http://schemas.microsoft.com/office/powerpoint/2010/main" val="30609112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xit"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19"/>
                                        </p:tgtEl>
                                        <p:attrNameLst>
                                          <p:attrName>style.visibility</p:attrName>
                                        </p:attrNameLst>
                                      </p:cBhvr>
                                      <p:to>
                                        <p:strVal val="hidden"/>
                                      </p:to>
                                    </p:set>
                                  </p:childTnLst>
                                </p:cTn>
                              </p:par>
                              <p:par>
                                <p:cTn id="9" presetID="1" presetClass="entr" presetSubtype="0" fill="hold" nodeType="withEffect">
                                  <p:stCondLst>
                                    <p:cond delay="0"/>
                                  </p:stCondLst>
                                  <p:childTnLst>
                                    <p:set>
                                      <p:cBhvr>
                                        <p:cTn id="10" dur="1" fill="hold">
                                          <p:stCondLst>
                                            <p:cond delay="0"/>
                                          </p:stCondLst>
                                        </p:cTn>
                                        <p:tgtEl>
                                          <p:spTgt spid="3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1"/>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6"/>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0"/>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60"/>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xit" presetSubtype="0" fill="hold" grpId="1" nodeType="clickEffect">
                                  <p:stCondLst>
                                    <p:cond delay="0"/>
                                  </p:stCondLst>
                                  <p:childTnLst>
                                    <p:set>
                                      <p:cBhvr>
                                        <p:cTn id="30" dur="1" fill="hold">
                                          <p:stCondLst>
                                            <p:cond delay="0"/>
                                          </p:stCondLst>
                                        </p:cTn>
                                        <p:tgtEl>
                                          <p:spTgt spid="60"/>
                                        </p:tgtEl>
                                        <p:attrNameLst>
                                          <p:attrName>style.visibility</p:attrName>
                                        </p:attrNameLst>
                                      </p:cBhvr>
                                      <p:to>
                                        <p:strVal val="hidden"/>
                                      </p:to>
                                    </p:set>
                                  </p:childTnLst>
                                </p:cTn>
                              </p:par>
                              <p:par>
                                <p:cTn id="31" presetID="1" presetClass="exit" presetSubtype="0" fill="hold" grpId="1" nodeType="withEffect">
                                  <p:stCondLst>
                                    <p:cond delay="0"/>
                                  </p:stCondLst>
                                  <p:childTnLst>
                                    <p:set>
                                      <p:cBhvr>
                                        <p:cTn id="32" dur="1" fill="hold">
                                          <p:stCondLst>
                                            <p:cond delay="0"/>
                                          </p:stCondLst>
                                        </p:cTn>
                                        <p:tgtEl>
                                          <p:spTgt spid="3"/>
                                        </p:tgtEl>
                                        <p:attrNameLst>
                                          <p:attrName>style.visibility</p:attrName>
                                        </p:attrNameLst>
                                      </p:cBhvr>
                                      <p:to>
                                        <p:strVal val="hidden"/>
                                      </p:to>
                                    </p:set>
                                  </p:childTnLst>
                                </p:cTn>
                              </p:par>
                              <p:par>
                                <p:cTn id="33" presetID="1" presetClass="exit" presetSubtype="0" fill="hold" nodeType="withEffect">
                                  <p:stCondLst>
                                    <p:cond delay="0"/>
                                  </p:stCondLst>
                                  <p:childTnLst>
                                    <p:set>
                                      <p:cBhvr>
                                        <p:cTn id="34" dur="1" fill="hold">
                                          <p:stCondLst>
                                            <p:cond delay="0"/>
                                          </p:stCondLst>
                                        </p:cTn>
                                        <p:tgtEl>
                                          <p:spTgt spid="35"/>
                                        </p:tgtEl>
                                        <p:attrNameLst>
                                          <p:attrName>style.visibility</p:attrName>
                                        </p:attrNameLst>
                                      </p:cBhvr>
                                      <p:to>
                                        <p:strVal val="hidden"/>
                                      </p:to>
                                    </p:set>
                                  </p:childTnLst>
                                </p:cTn>
                              </p:par>
                              <p:par>
                                <p:cTn id="35" presetID="1" presetClass="exit" presetSubtype="0" fill="hold" nodeType="withEffect">
                                  <p:stCondLst>
                                    <p:cond delay="0"/>
                                  </p:stCondLst>
                                  <p:childTnLst>
                                    <p:set>
                                      <p:cBhvr>
                                        <p:cTn id="36" dur="1" fill="hold">
                                          <p:stCondLst>
                                            <p:cond delay="0"/>
                                          </p:stCondLst>
                                        </p:cTn>
                                        <p:tgtEl>
                                          <p:spTgt spid="32"/>
                                        </p:tgtEl>
                                        <p:attrNameLst>
                                          <p:attrName>style.visibility</p:attrName>
                                        </p:attrNameLst>
                                      </p:cBhvr>
                                      <p:to>
                                        <p:strVal val="hidden"/>
                                      </p:to>
                                    </p:set>
                                  </p:childTnLst>
                                </p:cTn>
                              </p:par>
                              <p:par>
                                <p:cTn id="37" presetID="1" presetClass="exit" presetSubtype="0" fill="hold" grpId="1" nodeType="withEffect">
                                  <p:stCondLst>
                                    <p:cond delay="0"/>
                                  </p:stCondLst>
                                  <p:childTnLst>
                                    <p:set>
                                      <p:cBhvr>
                                        <p:cTn id="38" dur="1" fill="hold">
                                          <p:stCondLst>
                                            <p:cond delay="0"/>
                                          </p:stCondLst>
                                        </p:cTn>
                                        <p:tgtEl>
                                          <p:spTgt spid="33"/>
                                        </p:tgtEl>
                                        <p:attrNameLst>
                                          <p:attrName>style.visibility</p:attrName>
                                        </p:attrNameLst>
                                      </p:cBhvr>
                                      <p:to>
                                        <p:strVal val="hidden"/>
                                      </p:to>
                                    </p:set>
                                  </p:childTnLst>
                                </p:cTn>
                              </p:par>
                              <p:par>
                                <p:cTn id="39" presetID="1" presetClass="exit" presetSubtype="0" fill="hold" grpId="1" nodeType="withEffect">
                                  <p:stCondLst>
                                    <p:cond delay="0"/>
                                  </p:stCondLst>
                                  <p:childTnLst>
                                    <p:set>
                                      <p:cBhvr>
                                        <p:cTn id="40" dur="1" fill="hold">
                                          <p:stCondLst>
                                            <p:cond delay="0"/>
                                          </p:stCondLst>
                                        </p:cTn>
                                        <p:tgtEl>
                                          <p:spTgt spid="31"/>
                                        </p:tgtEl>
                                        <p:attrNameLst>
                                          <p:attrName>style.visibility</p:attrName>
                                        </p:attrNameLst>
                                      </p:cBhvr>
                                      <p:to>
                                        <p:strVal val="hidden"/>
                                      </p:to>
                                    </p:set>
                                  </p:childTnLst>
                                </p:cTn>
                              </p:par>
                              <p:par>
                                <p:cTn id="41" presetID="1" presetClass="entr" presetSubtype="0" fill="hold" nodeType="withEffect">
                                  <p:stCondLst>
                                    <p:cond delay="0"/>
                                  </p:stCondLst>
                                  <p:childTnLst>
                                    <p:set>
                                      <p:cBhvr>
                                        <p:cTn id="42" dur="1" fill="hold">
                                          <p:stCondLst>
                                            <p:cond delay="0"/>
                                          </p:stCondLst>
                                        </p:cTn>
                                        <p:tgtEl>
                                          <p:spTgt spid="37"/>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51"/>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55"/>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42"/>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44"/>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43"/>
                                        </p:tgtEl>
                                        <p:attrNameLst>
                                          <p:attrName>style.visibility</p:attrName>
                                        </p:attrNameLst>
                                      </p:cBhvr>
                                      <p:to>
                                        <p:strVal val="visible"/>
                                      </p:to>
                                    </p:set>
                                  </p:childTnLst>
                                </p:cTn>
                              </p:par>
                            </p:childTnLst>
                          </p:cTn>
                        </p:par>
                      </p:childTnLst>
                    </p:cTn>
                  </p:par>
                  <p:par>
                    <p:cTn id="53" fill="hold" nodeType="clickPar">
                      <p:stCondLst>
                        <p:cond delay="indefinite"/>
                      </p:stCondLst>
                      <p:childTnLst>
                        <p:par>
                          <p:cTn id="54" fill="hold" nodeType="withGroup">
                            <p:stCondLst>
                              <p:cond delay="0"/>
                            </p:stCondLst>
                            <p:childTnLst>
                              <p:par>
                                <p:cTn id="55" presetID="1" presetClass="exit" presetSubtype="0" fill="hold" grpId="1" nodeType="clickEffect">
                                  <p:stCondLst>
                                    <p:cond delay="0"/>
                                  </p:stCondLst>
                                  <p:childTnLst>
                                    <p:set>
                                      <p:cBhvr>
                                        <p:cTn id="56" dur="1" fill="hold">
                                          <p:stCondLst>
                                            <p:cond delay="0"/>
                                          </p:stCondLst>
                                        </p:cTn>
                                        <p:tgtEl>
                                          <p:spTgt spid="55"/>
                                        </p:tgtEl>
                                        <p:attrNameLst>
                                          <p:attrName>style.visibility</p:attrName>
                                        </p:attrNameLst>
                                      </p:cBhvr>
                                      <p:to>
                                        <p:strVal val="hidden"/>
                                      </p:to>
                                    </p:set>
                                  </p:childTnLst>
                                </p:cTn>
                              </p:par>
                              <p:par>
                                <p:cTn id="57" presetID="1" presetClass="exit" presetSubtype="0" fill="hold" nodeType="withEffect">
                                  <p:stCondLst>
                                    <p:cond delay="0"/>
                                  </p:stCondLst>
                                  <p:childTnLst>
                                    <p:set>
                                      <p:cBhvr>
                                        <p:cTn id="58" dur="1" fill="hold">
                                          <p:stCondLst>
                                            <p:cond delay="0"/>
                                          </p:stCondLst>
                                        </p:cTn>
                                        <p:tgtEl>
                                          <p:spTgt spid="42"/>
                                        </p:tgtEl>
                                        <p:attrNameLst>
                                          <p:attrName>style.visibility</p:attrName>
                                        </p:attrNameLst>
                                      </p:cBhvr>
                                      <p:to>
                                        <p:strVal val="hidden"/>
                                      </p:to>
                                    </p:set>
                                  </p:childTnLst>
                                </p:cTn>
                              </p:par>
                              <p:par>
                                <p:cTn id="59" presetID="1" presetClass="exit" presetSubtype="0" fill="hold" nodeType="withEffect">
                                  <p:stCondLst>
                                    <p:cond delay="0"/>
                                  </p:stCondLst>
                                  <p:childTnLst>
                                    <p:set>
                                      <p:cBhvr>
                                        <p:cTn id="60" dur="1" fill="hold">
                                          <p:stCondLst>
                                            <p:cond delay="0"/>
                                          </p:stCondLst>
                                        </p:cTn>
                                        <p:tgtEl>
                                          <p:spTgt spid="44"/>
                                        </p:tgtEl>
                                        <p:attrNameLst>
                                          <p:attrName>style.visibility</p:attrName>
                                        </p:attrNameLst>
                                      </p:cBhvr>
                                      <p:to>
                                        <p:strVal val="hidden"/>
                                      </p:to>
                                    </p:set>
                                  </p:childTnLst>
                                </p:cTn>
                              </p:par>
                              <p:par>
                                <p:cTn id="61" presetID="1" presetClass="exit" presetSubtype="0" fill="hold" grpId="1" nodeType="withEffect">
                                  <p:stCondLst>
                                    <p:cond delay="0"/>
                                  </p:stCondLst>
                                  <p:childTnLst>
                                    <p:set>
                                      <p:cBhvr>
                                        <p:cTn id="62" dur="1" fill="hold">
                                          <p:stCondLst>
                                            <p:cond delay="0"/>
                                          </p:stCondLst>
                                        </p:cTn>
                                        <p:tgtEl>
                                          <p:spTgt spid="43"/>
                                        </p:tgtEl>
                                        <p:attrNameLst>
                                          <p:attrName>style.visibility</p:attrName>
                                        </p:attrNameLst>
                                      </p:cBhvr>
                                      <p:to>
                                        <p:strVal val="hidden"/>
                                      </p:to>
                                    </p:set>
                                  </p:childTnLst>
                                </p:cTn>
                              </p:par>
                              <p:par>
                                <p:cTn id="63" presetID="1" presetClass="entr" presetSubtype="0" fill="hold" nodeType="withEffect">
                                  <p:stCondLst>
                                    <p:cond delay="0"/>
                                  </p:stCondLst>
                                  <p:childTnLst>
                                    <p:set>
                                      <p:cBhvr>
                                        <p:cTn id="64" dur="1" fill="hold">
                                          <p:stCondLst>
                                            <p:cond delay="0"/>
                                          </p:stCondLst>
                                        </p:cTn>
                                        <p:tgtEl>
                                          <p:spTgt spid="38"/>
                                        </p:tgtEl>
                                        <p:attrNameLst>
                                          <p:attrName>style.visibility</p:attrName>
                                        </p:attrNameLst>
                                      </p:cBhvr>
                                      <p:to>
                                        <p:strVal val="visible"/>
                                      </p:to>
                                    </p:set>
                                  </p:childTnLst>
                                </p:cTn>
                              </p:par>
                              <p:par>
                                <p:cTn id="65" presetID="1" presetClass="entr" presetSubtype="0" fill="hold" nodeType="withEffect">
                                  <p:stCondLst>
                                    <p:cond delay="0"/>
                                  </p:stCondLst>
                                  <p:childTnLst>
                                    <p:set>
                                      <p:cBhvr>
                                        <p:cTn id="66" dur="1" fill="hold">
                                          <p:stCondLst>
                                            <p:cond delay="0"/>
                                          </p:stCondLst>
                                        </p:cTn>
                                        <p:tgtEl>
                                          <p:spTgt spid="52"/>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56"/>
                                        </p:tgtEl>
                                        <p:attrNameLst>
                                          <p:attrName>style.visibility</p:attrName>
                                        </p:attrNameLst>
                                      </p:cBhvr>
                                      <p:to>
                                        <p:strVal val="visible"/>
                                      </p:to>
                                    </p:set>
                                  </p:childTnLst>
                                </p:cTn>
                              </p:par>
                              <p:par>
                                <p:cTn id="69" presetID="1" presetClass="entr" presetSubtype="0" fill="hold" nodeType="withEffect">
                                  <p:stCondLst>
                                    <p:cond delay="0"/>
                                  </p:stCondLst>
                                  <p:childTnLst>
                                    <p:set>
                                      <p:cBhvr>
                                        <p:cTn id="70" dur="1" fill="hold">
                                          <p:stCondLst>
                                            <p:cond delay="0"/>
                                          </p:stCondLst>
                                        </p:cTn>
                                        <p:tgtEl>
                                          <p:spTgt spid="45"/>
                                        </p:tgtEl>
                                        <p:attrNameLst>
                                          <p:attrName>style.visibility</p:attrName>
                                        </p:attrNameLst>
                                      </p:cBhvr>
                                      <p:to>
                                        <p:strVal val="visible"/>
                                      </p:to>
                                    </p:set>
                                  </p:childTnLst>
                                </p:cTn>
                              </p:par>
                              <p:par>
                                <p:cTn id="71" presetID="1" presetClass="entr" presetSubtype="0" fill="hold" nodeType="withEffect">
                                  <p:stCondLst>
                                    <p:cond delay="0"/>
                                  </p:stCondLst>
                                  <p:childTnLst>
                                    <p:set>
                                      <p:cBhvr>
                                        <p:cTn id="72" dur="1" fill="hold">
                                          <p:stCondLst>
                                            <p:cond delay="0"/>
                                          </p:stCondLst>
                                        </p:cTn>
                                        <p:tgtEl>
                                          <p:spTgt spid="47"/>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46"/>
                                        </p:tgtEl>
                                        <p:attrNameLst>
                                          <p:attrName>style.visibility</p:attrName>
                                        </p:attrNameLst>
                                      </p:cBhvr>
                                      <p:to>
                                        <p:strVal val="visible"/>
                                      </p:to>
                                    </p:set>
                                  </p:childTnLst>
                                </p:cTn>
                              </p:par>
                            </p:childTnLst>
                          </p:cTn>
                        </p:par>
                      </p:childTnLst>
                    </p:cTn>
                  </p:par>
                  <p:par>
                    <p:cTn id="75" fill="hold" nodeType="clickPar">
                      <p:stCondLst>
                        <p:cond delay="indefinite"/>
                      </p:stCondLst>
                      <p:childTnLst>
                        <p:par>
                          <p:cTn id="76" fill="hold" nodeType="withGroup">
                            <p:stCondLst>
                              <p:cond delay="0"/>
                            </p:stCondLst>
                            <p:childTnLst>
                              <p:par>
                                <p:cTn id="77" presetID="1" presetClass="exit" presetSubtype="0" fill="hold" grpId="1" nodeType="clickEffect">
                                  <p:stCondLst>
                                    <p:cond delay="0"/>
                                  </p:stCondLst>
                                  <p:childTnLst>
                                    <p:set>
                                      <p:cBhvr>
                                        <p:cTn id="78" dur="1" fill="hold">
                                          <p:stCondLst>
                                            <p:cond delay="0"/>
                                          </p:stCondLst>
                                        </p:cTn>
                                        <p:tgtEl>
                                          <p:spTgt spid="56"/>
                                        </p:tgtEl>
                                        <p:attrNameLst>
                                          <p:attrName>style.visibility</p:attrName>
                                        </p:attrNameLst>
                                      </p:cBhvr>
                                      <p:to>
                                        <p:strVal val="hidden"/>
                                      </p:to>
                                    </p:set>
                                  </p:childTnLst>
                                </p:cTn>
                              </p:par>
                              <p:par>
                                <p:cTn id="79" presetID="1" presetClass="exit" presetSubtype="0" fill="hold" nodeType="withEffect">
                                  <p:stCondLst>
                                    <p:cond delay="0"/>
                                  </p:stCondLst>
                                  <p:childTnLst>
                                    <p:set>
                                      <p:cBhvr>
                                        <p:cTn id="80" dur="1" fill="hold">
                                          <p:stCondLst>
                                            <p:cond delay="0"/>
                                          </p:stCondLst>
                                        </p:cTn>
                                        <p:tgtEl>
                                          <p:spTgt spid="45"/>
                                        </p:tgtEl>
                                        <p:attrNameLst>
                                          <p:attrName>style.visibility</p:attrName>
                                        </p:attrNameLst>
                                      </p:cBhvr>
                                      <p:to>
                                        <p:strVal val="hidden"/>
                                      </p:to>
                                    </p:set>
                                  </p:childTnLst>
                                </p:cTn>
                              </p:par>
                              <p:par>
                                <p:cTn id="81" presetID="1" presetClass="exit" presetSubtype="0" fill="hold" nodeType="withEffect">
                                  <p:stCondLst>
                                    <p:cond delay="0"/>
                                  </p:stCondLst>
                                  <p:childTnLst>
                                    <p:set>
                                      <p:cBhvr>
                                        <p:cTn id="82" dur="1" fill="hold">
                                          <p:stCondLst>
                                            <p:cond delay="0"/>
                                          </p:stCondLst>
                                        </p:cTn>
                                        <p:tgtEl>
                                          <p:spTgt spid="47"/>
                                        </p:tgtEl>
                                        <p:attrNameLst>
                                          <p:attrName>style.visibility</p:attrName>
                                        </p:attrNameLst>
                                      </p:cBhvr>
                                      <p:to>
                                        <p:strVal val="hidden"/>
                                      </p:to>
                                    </p:set>
                                  </p:childTnLst>
                                </p:cTn>
                              </p:par>
                              <p:par>
                                <p:cTn id="83" presetID="1" presetClass="exit" presetSubtype="0" fill="hold" grpId="1" nodeType="withEffect">
                                  <p:stCondLst>
                                    <p:cond delay="0"/>
                                  </p:stCondLst>
                                  <p:childTnLst>
                                    <p:set>
                                      <p:cBhvr>
                                        <p:cTn id="84" dur="1" fill="hold">
                                          <p:stCondLst>
                                            <p:cond delay="0"/>
                                          </p:stCondLst>
                                        </p:cTn>
                                        <p:tgtEl>
                                          <p:spTgt spid="46"/>
                                        </p:tgtEl>
                                        <p:attrNameLst>
                                          <p:attrName>style.visibility</p:attrName>
                                        </p:attrNameLst>
                                      </p:cBhvr>
                                      <p:to>
                                        <p:strVal val="hidden"/>
                                      </p:to>
                                    </p:set>
                                  </p:childTnLst>
                                </p:cTn>
                              </p:par>
                              <p:par>
                                <p:cTn id="85" presetID="1" presetClass="entr" presetSubtype="0" fill="hold" grpId="0" nodeType="withEffect">
                                  <p:stCondLst>
                                    <p:cond delay="0"/>
                                  </p:stCondLst>
                                  <p:childTnLst>
                                    <p:set>
                                      <p:cBhvr>
                                        <p:cTn id="86" dur="1" fill="hold">
                                          <p:stCondLst>
                                            <p:cond delay="0"/>
                                          </p:stCondLst>
                                        </p:cTn>
                                        <p:tgtEl>
                                          <p:spTgt spid="40"/>
                                        </p:tgtEl>
                                        <p:attrNameLst>
                                          <p:attrName>style.visibility</p:attrName>
                                        </p:attrNameLst>
                                      </p:cBhvr>
                                      <p:to>
                                        <p:strVal val="visible"/>
                                      </p:to>
                                    </p:set>
                                  </p:childTnLst>
                                </p:cTn>
                              </p:par>
                              <p:par>
                                <p:cTn id="87" presetID="1" presetClass="entr" presetSubtype="0" fill="hold" nodeType="withEffect">
                                  <p:stCondLst>
                                    <p:cond delay="0"/>
                                  </p:stCondLst>
                                  <p:childTnLst>
                                    <p:set>
                                      <p:cBhvr>
                                        <p:cTn id="88" dur="1" fill="hold">
                                          <p:stCondLst>
                                            <p:cond delay="0"/>
                                          </p:stCondLst>
                                        </p:cTn>
                                        <p:tgtEl>
                                          <p:spTgt spid="39"/>
                                        </p:tgtEl>
                                        <p:attrNameLst>
                                          <p:attrName>style.visibility</p:attrName>
                                        </p:attrNameLst>
                                      </p:cBhvr>
                                      <p:to>
                                        <p:strVal val="visible"/>
                                      </p:to>
                                    </p:set>
                                  </p:childTnLst>
                                </p:cTn>
                              </p:par>
                              <p:par>
                                <p:cTn id="89" presetID="1" presetClass="entr" presetSubtype="0" fill="hold" nodeType="withEffect">
                                  <p:stCondLst>
                                    <p:cond delay="0"/>
                                  </p:stCondLst>
                                  <p:childTnLst>
                                    <p:set>
                                      <p:cBhvr>
                                        <p:cTn id="90" dur="1" fill="hold">
                                          <p:stCondLst>
                                            <p:cond delay="0"/>
                                          </p:stCondLst>
                                        </p:cTn>
                                        <p:tgtEl>
                                          <p:spTgt spid="53"/>
                                        </p:tgtEl>
                                        <p:attrNameLst>
                                          <p:attrName>style.visibility</p:attrName>
                                        </p:attrNameLst>
                                      </p:cBhvr>
                                      <p:to>
                                        <p:strVal val="visible"/>
                                      </p:to>
                                    </p:set>
                                  </p:childTnLst>
                                </p:cTn>
                              </p:par>
                              <p:par>
                                <p:cTn id="91" presetID="1" presetClass="entr" presetSubtype="0" fill="hold" nodeType="withEffect">
                                  <p:stCondLst>
                                    <p:cond delay="0"/>
                                  </p:stCondLst>
                                  <p:childTnLst>
                                    <p:set>
                                      <p:cBhvr>
                                        <p:cTn id="92" dur="1" fill="hold">
                                          <p:stCondLst>
                                            <p:cond delay="0"/>
                                          </p:stCondLst>
                                        </p:cTn>
                                        <p:tgtEl>
                                          <p:spTgt spid="48"/>
                                        </p:tgtEl>
                                        <p:attrNameLst>
                                          <p:attrName>style.visibility</p:attrName>
                                        </p:attrNameLst>
                                      </p:cBhvr>
                                      <p:to>
                                        <p:strVal val="visible"/>
                                      </p:to>
                                    </p:set>
                                  </p:childTnLst>
                                </p:cTn>
                              </p:par>
                              <p:par>
                                <p:cTn id="93" presetID="1" presetClass="entr" presetSubtype="0" fill="hold" nodeType="withEffect">
                                  <p:stCondLst>
                                    <p:cond delay="0"/>
                                  </p:stCondLst>
                                  <p:childTnLst>
                                    <p:set>
                                      <p:cBhvr>
                                        <p:cTn id="94" dur="1" fill="hold">
                                          <p:stCondLst>
                                            <p:cond delay="0"/>
                                          </p:stCondLst>
                                        </p:cTn>
                                        <p:tgtEl>
                                          <p:spTgt spid="50"/>
                                        </p:tgtEl>
                                        <p:attrNameLst>
                                          <p:attrName>style.visibility</p:attrName>
                                        </p:attrNameLst>
                                      </p:cBhvr>
                                      <p:to>
                                        <p:strVal val="visible"/>
                                      </p:to>
                                    </p:set>
                                  </p:childTnLst>
                                </p:cTn>
                              </p:par>
                              <p:par>
                                <p:cTn id="95" presetID="1" presetClass="entr" presetSubtype="0" fill="hold" grpId="0" nodeType="withEffect">
                                  <p:stCondLst>
                                    <p:cond delay="0"/>
                                  </p:stCondLst>
                                  <p:childTnLst>
                                    <p:set>
                                      <p:cBhvr>
                                        <p:cTn id="96" dur="1" fill="hold">
                                          <p:stCondLst>
                                            <p:cond delay="0"/>
                                          </p:stCondLst>
                                        </p:cTn>
                                        <p:tgtEl>
                                          <p:spTgt spid="49"/>
                                        </p:tgtEl>
                                        <p:attrNameLst>
                                          <p:attrName>style.visibility</p:attrName>
                                        </p:attrNameLst>
                                      </p:cBhvr>
                                      <p:to>
                                        <p:strVal val="visible"/>
                                      </p:to>
                                    </p:set>
                                  </p:childTnLst>
                                </p:cTn>
                              </p:par>
                            </p:childTnLst>
                          </p:cTn>
                        </p:par>
                      </p:childTnLst>
                    </p:cTn>
                  </p:par>
                  <p:par>
                    <p:cTn id="97" fill="hold" nodeType="clickPar">
                      <p:stCondLst>
                        <p:cond delay="indefinite"/>
                      </p:stCondLst>
                      <p:childTnLst>
                        <p:par>
                          <p:cTn id="98" fill="hold" nodeType="withGroup">
                            <p:stCondLst>
                              <p:cond delay="0"/>
                            </p:stCondLst>
                            <p:childTnLst>
                              <p:par>
                                <p:cTn id="99" presetID="1" presetClass="exit" presetSubtype="0" fill="hold" grpId="1" nodeType="clickEffect">
                                  <p:stCondLst>
                                    <p:cond delay="0"/>
                                  </p:stCondLst>
                                  <p:childTnLst>
                                    <p:set>
                                      <p:cBhvr>
                                        <p:cTn id="100" dur="1" fill="hold">
                                          <p:stCondLst>
                                            <p:cond delay="0"/>
                                          </p:stCondLst>
                                        </p:cTn>
                                        <p:tgtEl>
                                          <p:spTgt spid="40"/>
                                        </p:tgtEl>
                                        <p:attrNameLst>
                                          <p:attrName>style.visibility</p:attrName>
                                        </p:attrNameLst>
                                      </p:cBhvr>
                                      <p:to>
                                        <p:strVal val="hidden"/>
                                      </p:to>
                                    </p:set>
                                  </p:childTnLst>
                                </p:cTn>
                              </p:par>
                              <p:par>
                                <p:cTn id="101" presetID="1" presetClass="exit" presetSubtype="0" fill="hold" nodeType="withEffect">
                                  <p:stCondLst>
                                    <p:cond delay="0"/>
                                  </p:stCondLst>
                                  <p:childTnLst>
                                    <p:set>
                                      <p:cBhvr>
                                        <p:cTn id="102" dur="1" fill="hold">
                                          <p:stCondLst>
                                            <p:cond delay="0"/>
                                          </p:stCondLst>
                                        </p:cTn>
                                        <p:tgtEl>
                                          <p:spTgt spid="48"/>
                                        </p:tgtEl>
                                        <p:attrNameLst>
                                          <p:attrName>style.visibility</p:attrName>
                                        </p:attrNameLst>
                                      </p:cBhvr>
                                      <p:to>
                                        <p:strVal val="hidden"/>
                                      </p:to>
                                    </p:set>
                                  </p:childTnLst>
                                </p:cTn>
                              </p:par>
                              <p:par>
                                <p:cTn id="103" presetID="1" presetClass="exit" presetSubtype="0" fill="hold" nodeType="withEffect">
                                  <p:stCondLst>
                                    <p:cond delay="0"/>
                                  </p:stCondLst>
                                  <p:childTnLst>
                                    <p:set>
                                      <p:cBhvr>
                                        <p:cTn id="104" dur="1" fill="hold">
                                          <p:stCondLst>
                                            <p:cond delay="0"/>
                                          </p:stCondLst>
                                        </p:cTn>
                                        <p:tgtEl>
                                          <p:spTgt spid="50"/>
                                        </p:tgtEl>
                                        <p:attrNameLst>
                                          <p:attrName>style.visibility</p:attrName>
                                        </p:attrNameLst>
                                      </p:cBhvr>
                                      <p:to>
                                        <p:strVal val="hidden"/>
                                      </p:to>
                                    </p:set>
                                  </p:childTnLst>
                                </p:cTn>
                              </p:par>
                              <p:par>
                                <p:cTn id="105" presetID="1" presetClass="exit" presetSubtype="0" fill="hold" grpId="1" nodeType="withEffect">
                                  <p:stCondLst>
                                    <p:cond delay="0"/>
                                  </p:stCondLst>
                                  <p:childTnLst>
                                    <p:set>
                                      <p:cBhvr>
                                        <p:cTn id="106" dur="1" fill="hold">
                                          <p:stCondLst>
                                            <p:cond delay="0"/>
                                          </p:stCondLst>
                                        </p:cTn>
                                        <p:tgtEl>
                                          <p:spTgt spid="49"/>
                                        </p:tgtEl>
                                        <p:attrNameLst>
                                          <p:attrName>style.visibility</p:attrName>
                                        </p:attrNameLst>
                                      </p:cBhvr>
                                      <p:to>
                                        <p:strVal val="hidden"/>
                                      </p:to>
                                    </p:set>
                                  </p:childTnLst>
                                </p:cTn>
                              </p:par>
                              <p:par>
                                <p:cTn id="107" presetID="1" presetClass="entr" presetSubtype="0" fill="hold" grpId="0" nodeType="withEffect">
                                  <p:stCondLst>
                                    <p:cond delay="0"/>
                                  </p:stCondLst>
                                  <p:childTnLst>
                                    <p:set>
                                      <p:cBhvr>
                                        <p:cTn id="108" dur="1" fill="hold">
                                          <p:stCondLst>
                                            <p:cond delay="0"/>
                                          </p:stCondLst>
                                        </p:cTn>
                                        <p:tgtEl>
                                          <p:spTgt spid="20"/>
                                        </p:tgtEl>
                                        <p:attrNameLst>
                                          <p:attrName>style.visibility</p:attrName>
                                        </p:attrNameLst>
                                      </p:cBhvr>
                                      <p:to>
                                        <p:strVal val="visible"/>
                                      </p:to>
                                    </p:set>
                                  </p:childTnLst>
                                </p:cTn>
                              </p:par>
                              <p:par>
                                <p:cTn id="109" presetID="1" presetClass="entr" presetSubtype="0" fill="hold" nodeType="withEffect">
                                  <p:stCondLst>
                                    <p:cond delay="0"/>
                                  </p:stCondLst>
                                  <p:childTnLst>
                                    <p:set>
                                      <p:cBhvr>
                                        <p:cTn id="110" dur="1" fill="hold">
                                          <p:stCondLst>
                                            <p:cond delay="0"/>
                                          </p:stCondLst>
                                        </p:cTn>
                                        <p:tgtEl>
                                          <p:spTgt spid="23"/>
                                        </p:tgtEl>
                                        <p:attrNameLst>
                                          <p:attrName>style.visibility</p:attrName>
                                        </p:attrNameLst>
                                      </p:cBhvr>
                                      <p:to>
                                        <p:strVal val="visible"/>
                                      </p:to>
                                    </p:set>
                                  </p:childTnLst>
                                </p:cTn>
                              </p:par>
                              <p:par>
                                <p:cTn id="111" presetID="1" presetClass="entr" presetSubtype="0" fill="hold" nodeType="withEffect">
                                  <p:stCondLst>
                                    <p:cond delay="0"/>
                                  </p:stCondLst>
                                  <p:childTnLst>
                                    <p:set>
                                      <p:cBhvr>
                                        <p:cTn id="112" dur="1" fill="hold">
                                          <p:stCondLst>
                                            <p:cond delay="0"/>
                                          </p:stCondLst>
                                        </p:cTn>
                                        <p:tgtEl>
                                          <p:spTgt spid="22"/>
                                        </p:tgtEl>
                                        <p:attrNameLst>
                                          <p:attrName>style.visibility</p:attrName>
                                        </p:attrNameLst>
                                      </p:cBhvr>
                                      <p:to>
                                        <p:strVal val="visible"/>
                                      </p:to>
                                    </p:set>
                                  </p:childTnLst>
                                </p:cTn>
                              </p:par>
                              <p:par>
                                <p:cTn id="113" presetID="1" presetClass="entr" presetSubtype="0" fill="hold" grpId="0" nodeType="withEffect">
                                  <p:stCondLst>
                                    <p:cond delay="0"/>
                                  </p:stCondLst>
                                  <p:childTnLst>
                                    <p:set>
                                      <p:cBhvr>
                                        <p:cTn id="114" dur="1" fill="hold">
                                          <p:stCondLst>
                                            <p:cond delay="0"/>
                                          </p:stCondLst>
                                        </p:cTn>
                                        <p:tgtEl>
                                          <p:spTgt spid="57"/>
                                        </p:tgtEl>
                                        <p:attrNameLst>
                                          <p:attrName>style.visibility</p:attrName>
                                        </p:attrNameLst>
                                      </p:cBhvr>
                                      <p:to>
                                        <p:strVal val="visible"/>
                                      </p:to>
                                    </p:set>
                                  </p:childTnLst>
                                </p:cTn>
                              </p:par>
                              <p:par>
                                <p:cTn id="115" presetID="1" presetClass="entr" presetSubtype="0" fill="hold" nodeType="withEffect">
                                  <p:stCondLst>
                                    <p:cond delay="0"/>
                                  </p:stCondLst>
                                  <p:childTnLst>
                                    <p:set>
                                      <p:cBhvr>
                                        <p:cTn id="116" dur="1" fill="hold">
                                          <p:stCondLst>
                                            <p:cond delay="0"/>
                                          </p:stCondLst>
                                        </p:cTn>
                                        <p:tgtEl>
                                          <p:spTgt spid="54"/>
                                        </p:tgtEl>
                                        <p:attrNameLst>
                                          <p:attrName>style.visibility</p:attrName>
                                        </p:attrNameLst>
                                      </p:cBhvr>
                                      <p:to>
                                        <p:strVal val="visible"/>
                                      </p:to>
                                    </p:set>
                                  </p:childTnLst>
                                </p:cTn>
                              </p:par>
                              <p:par>
                                <p:cTn id="117" presetID="1" presetClass="entr" presetSubtype="0" fill="hold" nodeType="withEffect">
                                  <p:stCondLst>
                                    <p:cond delay="0"/>
                                  </p:stCondLst>
                                  <p:childTnLst>
                                    <p:set>
                                      <p:cBhvr>
                                        <p:cTn id="118" dur="1" fill="hold">
                                          <p:stCondLst>
                                            <p:cond delay="0"/>
                                          </p:stCondLst>
                                        </p:cTn>
                                        <p:tgtEl>
                                          <p:spTgt spid="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8" grpId="0"/>
      <p:bldP spid="31" grpId="0"/>
      <p:bldP spid="31" grpId="1"/>
      <p:bldP spid="33" grpId="0"/>
      <p:bldP spid="33" grpId="1"/>
      <p:bldP spid="40" grpId="0"/>
      <p:bldP spid="40" grpId="1"/>
      <p:bldP spid="43" grpId="0"/>
      <p:bldP spid="43" grpId="1"/>
      <p:bldP spid="46" grpId="0"/>
      <p:bldP spid="46" grpId="1"/>
      <p:bldP spid="49" grpId="0"/>
      <p:bldP spid="49" grpId="1"/>
      <p:bldP spid="55" grpId="0"/>
      <p:bldP spid="55" grpId="1"/>
      <p:bldP spid="56" grpId="0"/>
      <p:bldP spid="56" grpId="1"/>
      <p:bldP spid="57" grpId="0"/>
      <p:bldP spid="3" grpId="0"/>
      <p:bldP spid="3" grpId="1"/>
      <p:bldP spid="60" grpId="0"/>
      <p:bldP spid="60" grpId="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ED8B35-BE89-4A45-B4D3-DC1B31A4FD2E}"/>
              </a:ext>
            </a:extLst>
          </p:cNvPr>
          <p:cNvSpPr>
            <a:spLocks noGrp="1"/>
          </p:cNvSpPr>
          <p:nvPr>
            <p:ph type="title"/>
          </p:nvPr>
        </p:nvSpPr>
        <p:spPr>
          <a:xfrm>
            <a:off x="838200" y="2593975"/>
            <a:ext cx="10515600" cy="1325563"/>
          </a:xfrm>
        </p:spPr>
        <p:txBody>
          <a:bodyPr>
            <a:normAutofit/>
          </a:bodyPr>
          <a:lstStyle/>
          <a:p>
            <a:pPr algn="ctr"/>
            <a:r>
              <a:rPr lang="en-US" dirty="0"/>
              <a:t>Accounting for the structure of your data in the game</a:t>
            </a:r>
          </a:p>
        </p:txBody>
      </p:sp>
    </p:spTree>
    <p:extLst>
      <p:ext uri="{BB962C8B-B14F-4D97-AF65-F5344CB8AC3E}">
        <p14:creationId xmlns:p14="http://schemas.microsoft.com/office/powerpoint/2010/main" val="128181956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222B9C7C-FB81-6649-B55E-4ACC153EC48E}"/>
              </a:ext>
            </a:extLst>
          </p:cNvPr>
          <p:cNvSpPr/>
          <p:nvPr/>
        </p:nvSpPr>
        <p:spPr>
          <a:xfrm>
            <a:off x="4894768" y="1440096"/>
            <a:ext cx="373316" cy="37331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28">
            <a:extLst>
              <a:ext uri="{FF2B5EF4-FFF2-40B4-BE49-F238E27FC236}">
                <a16:creationId xmlns:a16="http://schemas.microsoft.com/office/drawing/2014/main" id="{9EFC26B4-C519-754F-AED3-9370EAB76AB2}"/>
              </a:ext>
            </a:extLst>
          </p:cNvPr>
          <p:cNvSpPr/>
          <p:nvPr/>
        </p:nvSpPr>
        <p:spPr>
          <a:xfrm>
            <a:off x="4894768" y="1994650"/>
            <a:ext cx="373316" cy="37331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a:extLst>
              <a:ext uri="{FF2B5EF4-FFF2-40B4-BE49-F238E27FC236}">
                <a16:creationId xmlns:a16="http://schemas.microsoft.com/office/drawing/2014/main" id="{AAFD598B-FA06-5D42-920B-A4221BCE9733}"/>
              </a:ext>
            </a:extLst>
          </p:cNvPr>
          <p:cNvSpPr/>
          <p:nvPr/>
        </p:nvSpPr>
        <p:spPr>
          <a:xfrm>
            <a:off x="4894768" y="2555872"/>
            <a:ext cx="373316" cy="37331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a:extLst>
              <a:ext uri="{FF2B5EF4-FFF2-40B4-BE49-F238E27FC236}">
                <a16:creationId xmlns:a16="http://schemas.microsoft.com/office/drawing/2014/main" id="{D2E1AF88-4A48-E648-8D18-36EB656C418B}"/>
              </a:ext>
            </a:extLst>
          </p:cNvPr>
          <p:cNvSpPr/>
          <p:nvPr/>
        </p:nvSpPr>
        <p:spPr>
          <a:xfrm>
            <a:off x="4894768" y="3115846"/>
            <a:ext cx="373316" cy="37331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a:extLst>
              <a:ext uri="{FF2B5EF4-FFF2-40B4-BE49-F238E27FC236}">
                <a16:creationId xmlns:a16="http://schemas.microsoft.com/office/drawing/2014/main" id="{C1897FF0-C459-6144-A8F1-F77D3B2AB723}"/>
              </a:ext>
            </a:extLst>
          </p:cNvPr>
          <p:cNvSpPr/>
          <p:nvPr/>
        </p:nvSpPr>
        <p:spPr>
          <a:xfrm>
            <a:off x="4894768" y="3672325"/>
            <a:ext cx="373316" cy="37331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Oval 33">
            <a:extLst>
              <a:ext uri="{FF2B5EF4-FFF2-40B4-BE49-F238E27FC236}">
                <a16:creationId xmlns:a16="http://schemas.microsoft.com/office/drawing/2014/main" id="{36A510CA-3726-5143-8261-FEFF76B35D79}"/>
              </a:ext>
            </a:extLst>
          </p:cNvPr>
          <p:cNvSpPr/>
          <p:nvPr/>
        </p:nvSpPr>
        <p:spPr>
          <a:xfrm>
            <a:off x="4894768" y="4228804"/>
            <a:ext cx="373316" cy="37331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34">
            <a:extLst>
              <a:ext uri="{FF2B5EF4-FFF2-40B4-BE49-F238E27FC236}">
                <a16:creationId xmlns:a16="http://schemas.microsoft.com/office/drawing/2014/main" id="{37929C42-804F-DA47-8764-4C36AB22E5C8}"/>
              </a:ext>
            </a:extLst>
          </p:cNvPr>
          <p:cNvSpPr/>
          <p:nvPr/>
        </p:nvSpPr>
        <p:spPr>
          <a:xfrm>
            <a:off x="4894768" y="4777719"/>
            <a:ext cx="373316" cy="37331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Oval 35">
            <a:extLst>
              <a:ext uri="{FF2B5EF4-FFF2-40B4-BE49-F238E27FC236}">
                <a16:creationId xmlns:a16="http://schemas.microsoft.com/office/drawing/2014/main" id="{A8965D9F-071D-794B-B3F8-AA8E0BC5B1F9}"/>
              </a:ext>
            </a:extLst>
          </p:cNvPr>
          <p:cNvSpPr/>
          <p:nvPr/>
        </p:nvSpPr>
        <p:spPr>
          <a:xfrm>
            <a:off x="4894768" y="5326634"/>
            <a:ext cx="373316" cy="37331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9" name="Curved Connector 18">
            <a:extLst>
              <a:ext uri="{FF2B5EF4-FFF2-40B4-BE49-F238E27FC236}">
                <a16:creationId xmlns:a16="http://schemas.microsoft.com/office/drawing/2014/main" id="{C8EC9CD6-438D-284C-BDCD-34C7957A51EC}"/>
              </a:ext>
            </a:extLst>
          </p:cNvPr>
          <p:cNvCxnSpPr>
            <a:cxnSpLocks/>
            <a:stCxn id="2" idx="6"/>
          </p:cNvCxnSpPr>
          <p:nvPr/>
        </p:nvCxnSpPr>
        <p:spPr>
          <a:xfrm>
            <a:off x="5268084" y="1626754"/>
            <a:ext cx="1885644" cy="1994433"/>
          </a:xfrm>
          <a:prstGeom prst="curvedConnector3">
            <a:avLst/>
          </a:prstGeom>
          <a:ln w="508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39" name="Curved Connector 38">
            <a:extLst>
              <a:ext uri="{FF2B5EF4-FFF2-40B4-BE49-F238E27FC236}">
                <a16:creationId xmlns:a16="http://schemas.microsoft.com/office/drawing/2014/main" id="{7F686BEA-60E7-C845-879C-6027B3C52DC4}"/>
              </a:ext>
            </a:extLst>
          </p:cNvPr>
          <p:cNvCxnSpPr>
            <a:cxnSpLocks/>
            <a:stCxn id="29" idx="6"/>
          </p:cNvCxnSpPr>
          <p:nvPr/>
        </p:nvCxnSpPr>
        <p:spPr>
          <a:xfrm>
            <a:off x="5268084" y="2181308"/>
            <a:ext cx="1885644" cy="1439879"/>
          </a:xfrm>
          <a:prstGeom prst="curvedConnector3">
            <a:avLst>
              <a:gd name="adj1" fmla="val 50000"/>
            </a:avLst>
          </a:prstGeom>
          <a:ln w="508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42" name="Curved Connector 41">
            <a:extLst>
              <a:ext uri="{FF2B5EF4-FFF2-40B4-BE49-F238E27FC236}">
                <a16:creationId xmlns:a16="http://schemas.microsoft.com/office/drawing/2014/main" id="{A5923F71-C8A2-2246-9FF1-79FA4536DAE3}"/>
              </a:ext>
            </a:extLst>
          </p:cNvPr>
          <p:cNvCxnSpPr>
            <a:cxnSpLocks/>
            <a:stCxn id="30" idx="6"/>
          </p:cNvCxnSpPr>
          <p:nvPr/>
        </p:nvCxnSpPr>
        <p:spPr>
          <a:xfrm>
            <a:off x="5268084" y="2742530"/>
            <a:ext cx="1885644" cy="878657"/>
          </a:xfrm>
          <a:prstGeom prst="curvedConnector3">
            <a:avLst>
              <a:gd name="adj1" fmla="val 50000"/>
            </a:avLst>
          </a:prstGeom>
          <a:ln w="508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45" name="Curved Connector 44">
            <a:extLst>
              <a:ext uri="{FF2B5EF4-FFF2-40B4-BE49-F238E27FC236}">
                <a16:creationId xmlns:a16="http://schemas.microsoft.com/office/drawing/2014/main" id="{23FED849-B02C-DB46-A9ED-1B5DF702B9DC}"/>
              </a:ext>
            </a:extLst>
          </p:cNvPr>
          <p:cNvCxnSpPr>
            <a:cxnSpLocks/>
            <a:stCxn id="32" idx="6"/>
          </p:cNvCxnSpPr>
          <p:nvPr/>
        </p:nvCxnSpPr>
        <p:spPr>
          <a:xfrm>
            <a:off x="5268084" y="3302504"/>
            <a:ext cx="1885644" cy="318683"/>
          </a:xfrm>
          <a:prstGeom prst="curvedConnector3">
            <a:avLst>
              <a:gd name="adj1" fmla="val 50000"/>
            </a:avLst>
          </a:prstGeom>
          <a:ln w="508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52" name="Curved Connector 51">
            <a:extLst>
              <a:ext uri="{FF2B5EF4-FFF2-40B4-BE49-F238E27FC236}">
                <a16:creationId xmlns:a16="http://schemas.microsoft.com/office/drawing/2014/main" id="{2EFA816F-4745-1A4F-9242-C07D5F515DED}"/>
              </a:ext>
            </a:extLst>
          </p:cNvPr>
          <p:cNvCxnSpPr>
            <a:cxnSpLocks/>
            <a:stCxn id="33" idx="6"/>
          </p:cNvCxnSpPr>
          <p:nvPr/>
        </p:nvCxnSpPr>
        <p:spPr>
          <a:xfrm flipV="1">
            <a:off x="5268084" y="3621187"/>
            <a:ext cx="1885644" cy="237796"/>
          </a:xfrm>
          <a:prstGeom prst="curvedConnector3">
            <a:avLst>
              <a:gd name="adj1" fmla="val 50000"/>
            </a:avLst>
          </a:prstGeom>
          <a:ln w="508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55" name="Curved Connector 54">
            <a:extLst>
              <a:ext uri="{FF2B5EF4-FFF2-40B4-BE49-F238E27FC236}">
                <a16:creationId xmlns:a16="http://schemas.microsoft.com/office/drawing/2014/main" id="{893C22AF-CFFF-5B4B-8C7E-0EBAD78CC772}"/>
              </a:ext>
            </a:extLst>
          </p:cNvPr>
          <p:cNvCxnSpPr>
            <a:cxnSpLocks/>
            <a:stCxn id="34" idx="6"/>
          </p:cNvCxnSpPr>
          <p:nvPr/>
        </p:nvCxnSpPr>
        <p:spPr>
          <a:xfrm flipV="1">
            <a:off x="5268084" y="3621187"/>
            <a:ext cx="1885644" cy="794275"/>
          </a:xfrm>
          <a:prstGeom prst="curvedConnector3">
            <a:avLst>
              <a:gd name="adj1" fmla="val 50000"/>
            </a:avLst>
          </a:prstGeom>
          <a:ln w="508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58" name="Curved Connector 57">
            <a:extLst>
              <a:ext uri="{FF2B5EF4-FFF2-40B4-BE49-F238E27FC236}">
                <a16:creationId xmlns:a16="http://schemas.microsoft.com/office/drawing/2014/main" id="{2F6AA80B-2C70-9443-BEC2-C444F0E8E6E4}"/>
              </a:ext>
            </a:extLst>
          </p:cNvPr>
          <p:cNvCxnSpPr>
            <a:cxnSpLocks/>
            <a:stCxn id="35" idx="6"/>
          </p:cNvCxnSpPr>
          <p:nvPr/>
        </p:nvCxnSpPr>
        <p:spPr>
          <a:xfrm flipV="1">
            <a:off x="5268084" y="3621187"/>
            <a:ext cx="1885644" cy="1343190"/>
          </a:xfrm>
          <a:prstGeom prst="curvedConnector3">
            <a:avLst>
              <a:gd name="adj1" fmla="val 50000"/>
            </a:avLst>
          </a:prstGeom>
          <a:ln w="508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61" name="Curved Connector 60">
            <a:extLst>
              <a:ext uri="{FF2B5EF4-FFF2-40B4-BE49-F238E27FC236}">
                <a16:creationId xmlns:a16="http://schemas.microsoft.com/office/drawing/2014/main" id="{93B08E47-D4EB-D84D-9D76-2BEED34D971A}"/>
              </a:ext>
            </a:extLst>
          </p:cNvPr>
          <p:cNvCxnSpPr>
            <a:cxnSpLocks/>
            <a:stCxn id="36" idx="6"/>
          </p:cNvCxnSpPr>
          <p:nvPr/>
        </p:nvCxnSpPr>
        <p:spPr>
          <a:xfrm flipV="1">
            <a:off x="5268084" y="3621187"/>
            <a:ext cx="1885644" cy="1892105"/>
          </a:xfrm>
          <a:prstGeom prst="curvedConnector3">
            <a:avLst>
              <a:gd name="adj1" fmla="val 50000"/>
            </a:avLst>
          </a:prstGeom>
          <a:ln w="508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sp>
        <p:nvSpPr>
          <p:cNvPr id="4106" name="Rectangle 4105">
            <a:extLst>
              <a:ext uri="{FF2B5EF4-FFF2-40B4-BE49-F238E27FC236}">
                <a16:creationId xmlns:a16="http://schemas.microsoft.com/office/drawing/2014/main" id="{A995F9D9-837B-3D44-8F13-DE5A69F439C7}"/>
              </a:ext>
            </a:extLst>
          </p:cNvPr>
          <p:cNvSpPr/>
          <p:nvPr/>
        </p:nvSpPr>
        <p:spPr>
          <a:xfrm>
            <a:off x="4615541" y="1260190"/>
            <a:ext cx="928915" cy="4644820"/>
          </a:xfrm>
          <a:prstGeom prst="rect">
            <a:avLst/>
          </a:prstGeom>
          <a:noFill/>
          <a:ln w="50800">
            <a:solidFill>
              <a:srgbClr val="0089F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07" name="TextBox 4106">
            <a:extLst>
              <a:ext uri="{FF2B5EF4-FFF2-40B4-BE49-F238E27FC236}">
                <a16:creationId xmlns:a16="http://schemas.microsoft.com/office/drawing/2014/main" id="{E12C8705-9FE4-4048-8DDF-A3645C592F41}"/>
              </a:ext>
            </a:extLst>
          </p:cNvPr>
          <p:cNvSpPr txBox="1"/>
          <p:nvPr/>
        </p:nvSpPr>
        <p:spPr>
          <a:xfrm>
            <a:off x="4894768" y="664400"/>
            <a:ext cx="340158" cy="523220"/>
          </a:xfrm>
          <a:prstGeom prst="rect">
            <a:avLst/>
          </a:prstGeom>
          <a:noFill/>
        </p:spPr>
        <p:txBody>
          <a:bodyPr wrap="none" rtlCol="0">
            <a:spAutoFit/>
          </a:bodyPr>
          <a:lstStyle/>
          <a:p>
            <a:r>
              <a:rPr lang="en-US" sz="2800" dirty="0">
                <a:solidFill>
                  <a:srgbClr val="0089FA"/>
                </a:solidFill>
              </a:rPr>
              <a:t>x</a:t>
            </a:r>
          </a:p>
        </p:txBody>
      </p:sp>
      <p:sp>
        <p:nvSpPr>
          <p:cNvPr id="113" name="Oval 112">
            <a:extLst>
              <a:ext uri="{FF2B5EF4-FFF2-40B4-BE49-F238E27FC236}">
                <a16:creationId xmlns:a16="http://schemas.microsoft.com/office/drawing/2014/main" id="{5625B028-02DE-7242-A7FC-4E563CA6C4DC}"/>
              </a:ext>
            </a:extLst>
          </p:cNvPr>
          <p:cNvSpPr/>
          <p:nvPr/>
        </p:nvSpPr>
        <p:spPr>
          <a:xfrm>
            <a:off x="7153728" y="3429000"/>
            <a:ext cx="373316" cy="37331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113">
            <a:extLst>
              <a:ext uri="{FF2B5EF4-FFF2-40B4-BE49-F238E27FC236}">
                <a16:creationId xmlns:a16="http://schemas.microsoft.com/office/drawing/2014/main" id="{4C824FE7-CD21-C64C-9810-AB76BC5B802E}"/>
              </a:ext>
            </a:extLst>
          </p:cNvPr>
          <p:cNvSpPr/>
          <p:nvPr/>
        </p:nvSpPr>
        <p:spPr>
          <a:xfrm>
            <a:off x="6875928" y="3072273"/>
            <a:ext cx="928915" cy="1103468"/>
          </a:xfrm>
          <a:prstGeom prst="rect">
            <a:avLst/>
          </a:prstGeom>
          <a:noFill/>
          <a:ln w="50800">
            <a:solidFill>
              <a:srgbClr val="0089F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 name="TextBox 114">
            <a:extLst>
              <a:ext uri="{FF2B5EF4-FFF2-40B4-BE49-F238E27FC236}">
                <a16:creationId xmlns:a16="http://schemas.microsoft.com/office/drawing/2014/main" id="{8FC04B48-A252-DA48-A4E4-DC6C203F33B6}"/>
              </a:ext>
            </a:extLst>
          </p:cNvPr>
          <p:cNvSpPr txBox="1"/>
          <p:nvPr/>
        </p:nvSpPr>
        <p:spPr>
          <a:xfrm>
            <a:off x="7006801" y="2480920"/>
            <a:ext cx="667170" cy="523220"/>
          </a:xfrm>
          <a:prstGeom prst="rect">
            <a:avLst/>
          </a:prstGeom>
          <a:noFill/>
        </p:spPr>
        <p:txBody>
          <a:bodyPr wrap="none" rtlCol="0">
            <a:spAutoFit/>
          </a:bodyPr>
          <a:lstStyle/>
          <a:p>
            <a:r>
              <a:rPr lang="en-US" sz="2800" dirty="0">
                <a:solidFill>
                  <a:srgbClr val="0089FA"/>
                </a:solidFill>
              </a:rPr>
              <a:t>f(x)</a:t>
            </a:r>
          </a:p>
        </p:txBody>
      </p:sp>
      <p:sp>
        <p:nvSpPr>
          <p:cNvPr id="3" name="TextBox 2">
            <a:extLst>
              <a:ext uri="{FF2B5EF4-FFF2-40B4-BE49-F238E27FC236}">
                <a16:creationId xmlns:a16="http://schemas.microsoft.com/office/drawing/2014/main" id="{1204DFE9-FAD4-DD4D-B22C-93605F2F2930}"/>
              </a:ext>
            </a:extLst>
          </p:cNvPr>
          <p:cNvSpPr txBox="1"/>
          <p:nvPr/>
        </p:nvSpPr>
        <p:spPr>
          <a:xfrm>
            <a:off x="7153728" y="668554"/>
            <a:ext cx="4393447" cy="584775"/>
          </a:xfrm>
          <a:prstGeom prst="rect">
            <a:avLst/>
          </a:prstGeom>
          <a:noFill/>
        </p:spPr>
        <p:txBody>
          <a:bodyPr wrap="none" rtlCol="0">
            <a:spAutoFit/>
          </a:bodyPr>
          <a:lstStyle/>
          <a:p>
            <a:r>
              <a:rPr lang="en-US" sz="3200" dirty="0"/>
              <a:t>Current/future directions</a:t>
            </a:r>
          </a:p>
        </p:txBody>
      </p:sp>
      <p:sp>
        <p:nvSpPr>
          <p:cNvPr id="24" name="Oval 23">
            <a:extLst>
              <a:ext uri="{FF2B5EF4-FFF2-40B4-BE49-F238E27FC236}">
                <a16:creationId xmlns:a16="http://schemas.microsoft.com/office/drawing/2014/main" id="{08DFF948-6F41-2B4A-A0E9-F617424E7991}"/>
              </a:ext>
            </a:extLst>
          </p:cNvPr>
          <p:cNvSpPr/>
          <p:nvPr/>
        </p:nvSpPr>
        <p:spPr>
          <a:xfrm>
            <a:off x="3629922" y="1632487"/>
            <a:ext cx="373316" cy="37331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a:extLst>
              <a:ext uri="{FF2B5EF4-FFF2-40B4-BE49-F238E27FC236}">
                <a16:creationId xmlns:a16="http://schemas.microsoft.com/office/drawing/2014/main" id="{F3E1DB6E-DEB7-034C-BFD9-C37194879A65}"/>
              </a:ext>
            </a:extLst>
          </p:cNvPr>
          <p:cNvSpPr/>
          <p:nvPr/>
        </p:nvSpPr>
        <p:spPr>
          <a:xfrm>
            <a:off x="3651317" y="2808542"/>
            <a:ext cx="373316" cy="37331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a:extLst>
              <a:ext uri="{FF2B5EF4-FFF2-40B4-BE49-F238E27FC236}">
                <a16:creationId xmlns:a16="http://schemas.microsoft.com/office/drawing/2014/main" id="{3EAE4AB3-40DE-EF42-8A67-BC8CAA76C680}"/>
              </a:ext>
            </a:extLst>
          </p:cNvPr>
          <p:cNvSpPr/>
          <p:nvPr/>
        </p:nvSpPr>
        <p:spPr>
          <a:xfrm>
            <a:off x="3650564" y="3876727"/>
            <a:ext cx="373316" cy="37331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a:extLst>
              <a:ext uri="{FF2B5EF4-FFF2-40B4-BE49-F238E27FC236}">
                <a16:creationId xmlns:a16="http://schemas.microsoft.com/office/drawing/2014/main" id="{47F61729-D325-1F45-B2C6-D9BBD4AF8B50}"/>
              </a:ext>
            </a:extLst>
          </p:cNvPr>
          <p:cNvSpPr/>
          <p:nvPr/>
        </p:nvSpPr>
        <p:spPr>
          <a:xfrm>
            <a:off x="3652590" y="4969524"/>
            <a:ext cx="373316" cy="37331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a:extLst>
              <a:ext uri="{FF2B5EF4-FFF2-40B4-BE49-F238E27FC236}">
                <a16:creationId xmlns:a16="http://schemas.microsoft.com/office/drawing/2014/main" id="{0ACCB761-E1D2-0A46-95FE-E61B68D63152}"/>
              </a:ext>
            </a:extLst>
          </p:cNvPr>
          <p:cNvSpPr/>
          <p:nvPr/>
        </p:nvSpPr>
        <p:spPr>
          <a:xfrm>
            <a:off x="2632953" y="4417045"/>
            <a:ext cx="373316" cy="37331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a:extLst>
              <a:ext uri="{FF2B5EF4-FFF2-40B4-BE49-F238E27FC236}">
                <a16:creationId xmlns:a16="http://schemas.microsoft.com/office/drawing/2014/main" id="{C286DB98-91F8-9F4F-83E9-894501658202}"/>
              </a:ext>
            </a:extLst>
          </p:cNvPr>
          <p:cNvSpPr/>
          <p:nvPr/>
        </p:nvSpPr>
        <p:spPr>
          <a:xfrm>
            <a:off x="2632953" y="2250654"/>
            <a:ext cx="373316" cy="37331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Oval 36">
            <a:extLst>
              <a:ext uri="{FF2B5EF4-FFF2-40B4-BE49-F238E27FC236}">
                <a16:creationId xmlns:a16="http://schemas.microsoft.com/office/drawing/2014/main" id="{233E10A2-5E20-5F40-8BCD-66363B12446A}"/>
              </a:ext>
            </a:extLst>
          </p:cNvPr>
          <p:cNvSpPr/>
          <p:nvPr/>
        </p:nvSpPr>
        <p:spPr>
          <a:xfrm>
            <a:off x="1522610" y="3299009"/>
            <a:ext cx="373316" cy="37331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8" name="Curved Connector 37">
            <a:extLst>
              <a:ext uri="{FF2B5EF4-FFF2-40B4-BE49-F238E27FC236}">
                <a16:creationId xmlns:a16="http://schemas.microsoft.com/office/drawing/2014/main" id="{0FA39CD6-7801-4E46-9056-20B208BB778B}"/>
              </a:ext>
            </a:extLst>
          </p:cNvPr>
          <p:cNvCxnSpPr>
            <a:cxnSpLocks/>
            <a:stCxn id="28" idx="6"/>
            <a:endCxn id="27" idx="2"/>
          </p:cNvCxnSpPr>
          <p:nvPr/>
        </p:nvCxnSpPr>
        <p:spPr>
          <a:xfrm>
            <a:off x="3006269" y="4603703"/>
            <a:ext cx="646321" cy="552479"/>
          </a:xfrm>
          <a:prstGeom prst="curvedConnector3">
            <a:avLst>
              <a:gd name="adj1" fmla="val 50000"/>
            </a:avLst>
          </a:prstGeom>
          <a:ln w="508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40" name="Curved Connector 39">
            <a:extLst>
              <a:ext uri="{FF2B5EF4-FFF2-40B4-BE49-F238E27FC236}">
                <a16:creationId xmlns:a16="http://schemas.microsoft.com/office/drawing/2014/main" id="{73B28BF8-CDB0-7D41-AFAE-29140BB9679F}"/>
              </a:ext>
            </a:extLst>
          </p:cNvPr>
          <p:cNvCxnSpPr>
            <a:cxnSpLocks/>
            <a:stCxn id="27" idx="6"/>
            <a:endCxn id="36" idx="2"/>
          </p:cNvCxnSpPr>
          <p:nvPr/>
        </p:nvCxnSpPr>
        <p:spPr>
          <a:xfrm>
            <a:off x="4025906" y="5156182"/>
            <a:ext cx="868862" cy="357110"/>
          </a:xfrm>
          <a:prstGeom prst="curvedConnector3">
            <a:avLst>
              <a:gd name="adj1" fmla="val 50000"/>
            </a:avLst>
          </a:prstGeom>
          <a:ln w="508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41" name="Curved Connector 40">
            <a:extLst>
              <a:ext uri="{FF2B5EF4-FFF2-40B4-BE49-F238E27FC236}">
                <a16:creationId xmlns:a16="http://schemas.microsoft.com/office/drawing/2014/main" id="{D7E71829-03B4-1A46-B7C8-0C4BCB40D74E}"/>
              </a:ext>
            </a:extLst>
          </p:cNvPr>
          <p:cNvCxnSpPr>
            <a:cxnSpLocks/>
            <a:stCxn id="27" idx="6"/>
            <a:endCxn id="35" idx="2"/>
          </p:cNvCxnSpPr>
          <p:nvPr/>
        </p:nvCxnSpPr>
        <p:spPr>
          <a:xfrm flipV="1">
            <a:off x="4025906" y="4964377"/>
            <a:ext cx="868862" cy="191805"/>
          </a:xfrm>
          <a:prstGeom prst="curvedConnector3">
            <a:avLst>
              <a:gd name="adj1" fmla="val 50000"/>
            </a:avLst>
          </a:prstGeom>
          <a:ln w="508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43" name="Curved Connector 42">
            <a:extLst>
              <a:ext uri="{FF2B5EF4-FFF2-40B4-BE49-F238E27FC236}">
                <a16:creationId xmlns:a16="http://schemas.microsoft.com/office/drawing/2014/main" id="{21EBEFAF-AF72-8748-9878-424AEC4630CE}"/>
              </a:ext>
            </a:extLst>
          </p:cNvPr>
          <p:cNvCxnSpPr>
            <a:cxnSpLocks/>
            <a:stCxn id="26" idx="6"/>
            <a:endCxn id="34" idx="2"/>
          </p:cNvCxnSpPr>
          <p:nvPr/>
        </p:nvCxnSpPr>
        <p:spPr>
          <a:xfrm>
            <a:off x="4023880" y="4063385"/>
            <a:ext cx="870888" cy="352077"/>
          </a:xfrm>
          <a:prstGeom prst="curvedConnector3">
            <a:avLst>
              <a:gd name="adj1" fmla="val 50000"/>
            </a:avLst>
          </a:prstGeom>
          <a:ln w="508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44" name="Curved Connector 43">
            <a:extLst>
              <a:ext uri="{FF2B5EF4-FFF2-40B4-BE49-F238E27FC236}">
                <a16:creationId xmlns:a16="http://schemas.microsoft.com/office/drawing/2014/main" id="{114425B8-C427-6B45-9127-7AA559F4111B}"/>
              </a:ext>
            </a:extLst>
          </p:cNvPr>
          <p:cNvCxnSpPr>
            <a:cxnSpLocks/>
            <a:stCxn id="26" idx="6"/>
            <a:endCxn id="33" idx="2"/>
          </p:cNvCxnSpPr>
          <p:nvPr/>
        </p:nvCxnSpPr>
        <p:spPr>
          <a:xfrm flipV="1">
            <a:off x="4023880" y="3858983"/>
            <a:ext cx="870888" cy="204402"/>
          </a:xfrm>
          <a:prstGeom prst="curvedConnector3">
            <a:avLst>
              <a:gd name="adj1" fmla="val 50000"/>
            </a:avLst>
          </a:prstGeom>
          <a:ln w="508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46" name="Curved Connector 45">
            <a:extLst>
              <a:ext uri="{FF2B5EF4-FFF2-40B4-BE49-F238E27FC236}">
                <a16:creationId xmlns:a16="http://schemas.microsoft.com/office/drawing/2014/main" id="{DE781799-1B82-B04B-BA8B-3DCB96483443}"/>
              </a:ext>
            </a:extLst>
          </p:cNvPr>
          <p:cNvCxnSpPr>
            <a:cxnSpLocks/>
            <a:stCxn id="25" idx="6"/>
            <a:endCxn id="32" idx="2"/>
          </p:cNvCxnSpPr>
          <p:nvPr/>
        </p:nvCxnSpPr>
        <p:spPr>
          <a:xfrm>
            <a:off x="4024633" y="2995200"/>
            <a:ext cx="870135" cy="307304"/>
          </a:xfrm>
          <a:prstGeom prst="curvedConnector3">
            <a:avLst>
              <a:gd name="adj1" fmla="val 50000"/>
            </a:avLst>
          </a:prstGeom>
          <a:ln w="508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49" name="Curved Connector 48">
            <a:extLst>
              <a:ext uri="{FF2B5EF4-FFF2-40B4-BE49-F238E27FC236}">
                <a16:creationId xmlns:a16="http://schemas.microsoft.com/office/drawing/2014/main" id="{F0B4A1D9-6F8A-B34F-87D4-83E6E04A9AED}"/>
              </a:ext>
            </a:extLst>
          </p:cNvPr>
          <p:cNvCxnSpPr>
            <a:cxnSpLocks/>
            <a:stCxn id="25" idx="6"/>
            <a:endCxn id="30" idx="2"/>
          </p:cNvCxnSpPr>
          <p:nvPr/>
        </p:nvCxnSpPr>
        <p:spPr>
          <a:xfrm flipV="1">
            <a:off x="4024633" y="2742530"/>
            <a:ext cx="870135" cy="252670"/>
          </a:xfrm>
          <a:prstGeom prst="curvedConnector3">
            <a:avLst>
              <a:gd name="adj1" fmla="val 50000"/>
            </a:avLst>
          </a:prstGeom>
          <a:ln w="508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53" name="Curved Connector 52">
            <a:extLst>
              <a:ext uri="{FF2B5EF4-FFF2-40B4-BE49-F238E27FC236}">
                <a16:creationId xmlns:a16="http://schemas.microsoft.com/office/drawing/2014/main" id="{36DD2195-E508-E047-A83A-23E3F7EAE0D0}"/>
              </a:ext>
            </a:extLst>
          </p:cNvPr>
          <p:cNvCxnSpPr>
            <a:cxnSpLocks/>
            <a:stCxn id="24" idx="6"/>
            <a:endCxn id="29" idx="2"/>
          </p:cNvCxnSpPr>
          <p:nvPr/>
        </p:nvCxnSpPr>
        <p:spPr>
          <a:xfrm>
            <a:off x="4003238" y="1819145"/>
            <a:ext cx="891530" cy="362163"/>
          </a:xfrm>
          <a:prstGeom prst="curvedConnector3">
            <a:avLst>
              <a:gd name="adj1" fmla="val 50000"/>
            </a:avLst>
          </a:prstGeom>
          <a:ln w="508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56" name="Curved Connector 55">
            <a:extLst>
              <a:ext uri="{FF2B5EF4-FFF2-40B4-BE49-F238E27FC236}">
                <a16:creationId xmlns:a16="http://schemas.microsoft.com/office/drawing/2014/main" id="{BF123473-1AD9-4640-A9AF-9CFE4717F4EF}"/>
              </a:ext>
            </a:extLst>
          </p:cNvPr>
          <p:cNvCxnSpPr>
            <a:cxnSpLocks/>
            <a:stCxn id="24" idx="6"/>
            <a:endCxn id="2" idx="2"/>
          </p:cNvCxnSpPr>
          <p:nvPr/>
        </p:nvCxnSpPr>
        <p:spPr>
          <a:xfrm flipV="1">
            <a:off x="4003238" y="1626754"/>
            <a:ext cx="891530" cy="192391"/>
          </a:xfrm>
          <a:prstGeom prst="curvedConnector3">
            <a:avLst>
              <a:gd name="adj1" fmla="val 50000"/>
            </a:avLst>
          </a:prstGeom>
          <a:ln w="508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59" name="Curved Connector 58">
            <a:extLst>
              <a:ext uri="{FF2B5EF4-FFF2-40B4-BE49-F238E27FC236}">
                <a16:creationId xmlns:a16="http://schemas.microsoft.com/office/drawing/2014/main" id="{BC6833A5-33D8-C740-A89A-F403679B2381}"/>
              </a:ext>
            </a:extLst>
          </p:cNvPr>
          <p:cNvCxnSpPr>
            <a:cxnSpLocks/>
            <a:stCxn id="31" idx="6"/>
            <a:endCxn id="24" idx="2"/>
          </p:cNvCxnSpPr>
          <p:nvPr/>
        </p:nvCxnSpPr>
        <p:spPr>
          <a:xfrm flipV="1">
            <a:off x="3006269" y="1819145"/>
            <a:ext cx="623653" cy="618167"/>
          </a:xfrm>
          <a:prstGeom prst="curvedConnector3">
            <a:avLst>
              <a:gd name="adj1" fmla="val 50000"/>
            </a:avLst>
          </a:prstGeom>
          <a:ln w="508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62" name="Curved Connector 61">
            <a:extLst>
              <a:ext uri="{FF2B5EF4-FFF2-40B4-BE49-F238E27FC236}">
                <a16:creationId xmlns:a16="http://schemas.microsoft.com/office/drawing/2014/main" id="{A80B4246-D704-5749-A59C-2CBC0EC667B7}"/>
              </a:ext>
            </a:extLst>
          </p:cNvPr>
          <p:cNvCxnSpPr>
            <a:cxnSpLocks/>
            <a:stCxn id="31" idx="6"/>
            <a:endCxn id="25" idx="2"/>
          </p:cNvCxnSpPr>
          <p:nvPr/>
        </p:nvCxnSpPr>
        <p:spPr>
          <a:xfrm>
            <a:off x="3006269" y="2437312"/>
            <a:ext cx="645048" cy="557888"/>
          </a:xfrm>
          <a:prstGeom prst="curvedConnector3">
            <a:avLst>
              <a:gd name="adj1" fmla="val 50000"/>
            </a:avLst>
          </a:prstGeom>
          <a:ln w="508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65" name="Curved Connector 64">
            <a:extLst>
              <a:ext uri="{FF2B5EF4-FFF2-40B4-BE49-F238E27FC236}">
                <a16:creationId xmlns:a16="http://schemas.microsoft.com/office/drawing/2014/main" id="{D91A77BF-C179-A14F-998D-A5E1A684D1CC}"/>
              </a:ext>
            </a:extLst>
          </p:cNvPr>
          <p:cNvCxnSpPr>
            <a:cxnSpLocks/>
            <a:stCxn id="28" idx="6"/>
            <a:endCxn id="26" idx="2"/>
          </p:cNvCxnSpPr>
          <p:nvPr/>
        </p:nvCxnSpPr>
        <p:spPr>
          <a:xfrm flipV="1">
            <a:off x="3006269" y="4063385"/>
            <a:ext cx="644295" cy="540318"/>
          </a:xfrm>
          <a:prstGeom prst="curvedConnector3">
            <a:avLst>
              <a:gd name="adj1" fmla="val 50000"/>
            </a:avLst>
          </a:prstGeom>
          <a:ln w="508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68" name="Curved Connector 67">
            <a:extLst>
              <a:ext uri="{FF2B5EF4-FFF2-40B4-BE49-F238E27FC236}">
                <a16:creationId xmlns:a16="http://schemas.microsoft.com/office/drawing/2014/main" id="{B8505EC3-F257-3049-A3BC-70D252F861E3}"/>
              </a:ext>
            </a:extLst>
          </p:cNvPr>
          <p:cNvCxnSpPr>
            <a:cxnSpLocks/>
            <a:stCxn id="37" idx="6"/>
            <a:endCxn id="31" idx="2"/>
          </p:cNvCxnSpPr>
          <p:nvPr/>
        </p:nvCxnSpPr>
        <p:spPr>
          <a:xfrm flipV="1">
            <a:off x="1895926" y="2437312"/>
            <a:ext cx="737027" cy="1048355"/>
          </a:xfrm>
          <a:prstGeom prst="curvedConnector3">
            <a:avLst>
              <a:gd name="adj1" fmla="val 50000"/>
            </a:avLst>
          </a:prstGeom>
          <a:ln w="508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71" name="Curved Connector 70">
            <a:extLst>
              <a:ext uri="{FF2B5EF4-FFF2-40B4-BE49-F238E27FC236}">
                <a16:creationId xmlns:a16="http://schemas.microsoft.com/office/drawing/2014/main" id="{C052C3A4-1FF7-B349-A563-39D195049DB5}"/>
              </a:ext>
            </a:extLst>
          </p:cNvPr>
          <p:cNvCxnSpPr>
            <a:cxnSpLocks/>
            <a:stCxn id="37" idx="6"/>
            <a:endCxn id="28" idx="2"/>
          </p:cNvCxnSpPr>
          <p:nvPr/>
        </p:nvCxnSpPr>
        <p:spPr>
          <a:xfrm>
            <a:off x="1895926" y="3485667"/>
            <a:ext cx="737027" cy="1118036"/>
          </a:xfrm>
          <a:prstGeom prst="curvedConnector3">
            <a:avLst>
              <a:gd name="adj1" fmla="val 50000"/>
            </a:avLst>
          </a:prstGeom>
          <a:ln w="508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sp>
        <p:nvSpPr>
          <p:cNvPr id="74" name="Rectangle 73">
            <a:extLst>
              <a:ext uri="{FF2B5EF4-FFF2-40B4-BE49-F238E27FC236}">
                <a16:creationId xmlns:a16="http://schemas.microsoft.com/office/drawing/2014/main" id="{92300C62-810F-BF4E-A17A-E29063F473F6}"/>
              </a:ext>
            </a:extLst>
          </p:cNvPr>
          <p:cNvSpPr/>
          <p:nvPr/>
        </p:nvSpPr>
        <p:spPr>
          <a:xfrm>
            <a:off x="1329632" y="1139435"/>
            <a:ext cx="2912593" cy="4644820"/>
          </a:xfrm>
          <a:prstGeom prst="rect">
            <a:avLst/>
          </a:prstGeom>
          <a:noFill/>
          <a:ln w="50800">
            <a:solidFill>
              <a:srgbClr val="0089F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TextBox 74">
            <a:extLst>
              <a:ext uri="{FF2B5EF4-FFF2-40B4-BE49-F238E27FC236}">
                <a16:creationId xmlns:a16="http://schemas.microsoft.com/office/drawing/2014/main" id="{62A4D022-6C49-5F47-97DC-EA4E79E300DE}"/>
              </a:ext>
            </a:extLst>
          </p:cNvPr>
          <p:cNvSpPr txBox="1"/>
          <p:nvPr/>
        </p:nvSpPr>
        <p:spPr>
          <a:xfrm>
            <a:off x="1050484" y="446558"/>
            <a:ext cx="3470887" cy="523220"/>
          </a:xfrm>
          <a:prstGeom prst="rect">
            <a:avLst/>
          </a:prstGeom>
          <a:noFill/>
        </p:spPr>
        <p:txBody>
          <a:bodyPr wrap="none" rtlCol="0">
            <a:spAutoFit/>
          </a:bodyPr>
          <a:lstStyle/>
          <a:p>
            <a:r>
              <a:rPr lang="en-US" sz="2800" dirty="0">
                <a:solidFill>
                  <a:srgbClr val="0089FA"/>
                </a:solidFill>
              </a:rPr>
              <a:t>”structure” of the data</a:t>
            </a:r>
          </a:p>
        </p:txBody>
      </p:sp>
    </p:spTree>
    <p:custDataLst>
      <p:tags r:id="rId1"/>
    </p:custDataLst>
    <p:extLst>
      <p:ext uri="{BB962C8B-B14F-4D97-AF65-F5344CB8AC3E}">
        <p14:creationId xmlns:p14="http://schemas.microsoft.com/office/powerpoint/2010/main" val="245103035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ED8B35-BE89-4A45-B4D3-DC1B31A4FD2E}"/>
              </a:ext>
            </a:extLst>
          </p:cNvPr>
          <p:cNvSpPr>
            <a:spLocks noGrp="1"/>
          </p:cNvSpPr>
          <p:nvPr>
            <p:ph type="title"/>
          </p:nvPr>
        </p:nvSpPr>
        <p:spPr>
          <a:xfrm>
            <a:off x="838200" y="170089"/>
            <a:ext cx="10515600" cy="1325563"/>
          </a:xfrm>
        </p:spPr>
        <p:txBody>
          <a:bodyPr>
            <a:normAutofit/>
          </a:bodyPr>
          <a:lstStyle/>
          <a:p>
            <a:pPr algn="ctr"/>
            <a:r>
              <a:rPr lang="en-US" dirty="0"/>
              <a:t>Showing redundant features</a:t>
            </a:r>
          </a:p>
        </p:txBody>
      </p:sp>
      <p:pic>
        <p:nvPicPr>
          <p:cNvPr id="3076" name="Picture 4">
            <a:extLst>
              <a:ext uri="{FF2B5EF4-FFF2-40B4-BE49-F238E27FC236}">
                <a16:creationId xmlns:a16="http://schemas.microsoft.com/office/drawing/2014/main" id="{71A7F8A6-09FE-E54C-A1AF-742D0EE09E5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33713" y="1495652"/>
            <a:ext cx="9376229" cy="48199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715427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ED8B35-BE89-4A45-B4D3-DC1B31A4FD2E}"/>
              </a:ext>
            </a:extLst>
          </p:cNvPr>
          <p:cNvSpPr>
            <a:spLocks noGrp="1"/>
          </p:cNvSpPr>
          <p:nvPr>
            <p:ph type="title"/>
          </p:nvPr>
        </p:nvSpPr>
        <p:spPr>
          <a:xfrm>
            <a:off x="838200" y="170089"/>
            <a:ext cx="10515600" cy="1325563"/>
          </a:xfrm>
        </p:spPr>
        <p:txBody>
          <a:bodyPr>
            <a:normAutofit/>
          </a:bodyPr>
          <a:lstStyle/>
          <a:p>
            <a:pPr algn="ctr"/>
            <a:r>
              <a:rPr lang="en-US" dirty="0"/>
              <a:t>Showing redundant features</a:t>
            </a:r>
          </a:p>
        </p:txBody>
      </p:sp>
      <p:pic>
        <p:nvPicPr>
          <p:cNvPr id="3074" name="Picture 2">
            <a:extLst>
              <a:ext uri="{FF2B5EF4-FFF2-40B4-BE49-F238E27FC236}">
                <a16:creationId xmlns:a16="http://schemas.microsoft.com/office/drawing/2014/main" id="{A3F6B3FA-3F67-584C-93AC-53E4D2EF7BB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19919" y="1592638"/>
            <a:ext cx="8523968" cy="50952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9490375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ED8B35-BE89-4A45-B4D3-DC1B31A4FD2E}"/>
              </a:ext>
            </a:extLst>
          </p:cNvPr>
          <p:cNvSpPr>
            <a:spLocks noGrp="1"/>
          </p:cNvSpPr>
          <p:nvPr>
            <p:ph type="title"/>
          </p:nvPr>
        </p:nvSpPr>
        <p:spPr>
          <a:xfrm>
            <a:off x="838200" y="170089"/>
            <a:ext cx="10515600" cy="1325563"/>
          </a:xfrm>
        </p:spPr>
        <p:txBody>
          <a:bodyPr>
            <a:normAutofit/>
          </a:bodyPr>
          <a:lstStyle/>
          <a:p>
            <a:pPr algn="ctr"/>
            <a:r>
              <a:rPr lang="en-US" dirty="0"/>
              <a:t>Showing redundant features</a:t>
            </a:r>
          </a:p>
        </p:txBody>
      </p:sp>
      <p:pic>
        <p:nvPicPr>
          <p:cNvPr id="3" name="Picture 2">
            <a:extLst>
              <a:ext uri="{FF2B5EF4-FFF2-40B4-BE49-F238E27FC236}">
                <a16:creationId xmlns:a16="http://schemas.microsoft.com/office/drawing/2014/main" id="{ABB978BD-7941-214B-B3A0-8697AD580FA3}"/>
              </a:ext>
            </a:extLst>
          </p:cNvPr>
          <p:cNvPicPr>
            <a:picLocks noChangeAspect="1"/>
          </p:cNvPicPr>
          <p:nvPr/>
        </p:nvPicPr>
        <p:blipFill>
          <a:blip r:embed="rId2"/>
          <a:stretch>
            <a:fillRect/>
          </a:stretch>
        </p:blipFill>
        <p:spPr>
          <a:xfrm>
            <a:off x="882650" y="273050"/>
            <a:ext cx="10426700" cy="6311900"/>
          </a:xfrm>
          <a:prstGeom prst="rect">
            <a:avLst/>
          </a:prstGeom>
        </p:spPr>
      </p:pic>
    </p:spTree>
    <p:extLst>
      <p:ext uri="{BB962C8B-B14F-4D97-AF65-F5344CB8AC3E}">
        <p14:creationId xmlns:p14="http://schemas.microsoft.com/office/powerpoint/2010/main" val="274165405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C46DA90-90A9-7A41-8461-F2281C061E5C}"/>
              </a:ext>
            </a:extLst>
          </p:cNvPr>
          <p:cNvPicPr>
            <a:picLocks noChangeAspect="1"/>
          </p:cNvPicPr>
          <p:nvPr/>
        </p:nvPicPr>
        <p:blipFill>
          <a:blip r:embed="rId2"/>
          <a:stretch>
            <a:fillRect/>
          </a:stretch>
        </p:blipFill>
        <p:spPr>
          <a:xfrm>
            <a:off x="1153328" y="441121"/>
            <a:ext cx="1482045" cy="948509"/>
          </a:xfrm>
          <a:prstGeom prst="rect">
            <a:avLst/>
          </a:prstGeom>
        </p:spPr>
      </p:pic>
      <p:pic>
        <p:nvPicPr>
          <p:cNvPr id="7" name="Picture 6">
            <a:extLst>
              <a:ext uri="{FF2B5EF4-FFF2-40B4-BE49-F238E27FC236}">
                <a16:creationId xmlns:a16="http://schemas.microsoft.com/office/drawing/2014/main" id="{6EE88129-D515-264F-B0FA-2961762553FF}"/>
              </a:ext>
            </a:extLst>
          </p:cNvPr>
          <p:cNvPicPr>
            <a:picLocks noChangeAspect="1"/>
          </p:cNvPicPr>
          <p:nvPr/>
        </p:nvPicPr>
        <p:blipFill>
          <a:blip r:embed="rId3"/>
          <a:stretch>
            <a:fillRect/>
          </a:stretch>
        </p:blipFill>
        <p:spPr>
          <a:xfrm>
            <a:off x="3469066" y="581435"/>
            <a:ext cx="2387600" cy="850900"/>
          </a:xfrm>
          <a:prstGeom prst="rect">
            <a:avLst/>
          </a:prstGeom>
        </p:spPr>
      </p:pic>
      <p:pic>
        <p:nvPicPr>
          <p:cNvPr id="8" name="Picture 7">
            <a:extLst>
              <a:ext uri="{FF2B5EF4-FFF2-40B4-BE49-F238E27FC236}">
                <a16:creationId xmlns:a16="http://schemas.microsoft.com/office/drawing/2014/main" id="{26A4F5DA-AF85-8642-BF72-298553679223}"/>
              </a:ext>
            </a:extLst>
          </p:cNvPr>
          <p:cNvPicPr>
            <a:picLocks noChangeAspect="1"/>
          </p:cNvPicPr>
          <p:nvPr/>
        </p:nvPicPr>
        <p:blipFill>
          <a:blip r:embed="rId4"/>
          <a:stretch>
            <a:fillRect/>
          </a:stretch>
        </p:blipFill>
        <p:spPr>
          <a:xfrm>
            <a:off x="9525000" y="369707"/>
            <a:ext cx="1828800" cy="1104900"/>
          </a:xfrm>
          <a:prstGeom prst="rect">
            <a:avLst/>
          </a:prstGeom>
        </p:spPr>
      </p:pic>
      <p:pic>
        <p:nvPicPr>
          <p:cNvPr id="9" name="Picture 8">
            <a:extLst>
              <a:ext uri="{FF2B5EF4-FFF2-40B4-BE49-F238E27FC236}">
                <a16:creationId xmlns:a16="http://schemas.microsoft.com/office/drawing/2014/main" id="{A9CA7F91-8987-AA41-8F5E-B547FD592406}"/>
              </a:ext>
            </a:extLst>
          </p:cNvPr>
          <p:cNvPicPr>
            <a:picLocks noChangeAspect="1"/>
          </p:cNvPicPr>
          <p:nvPr/>
        </p:nvPicPr>
        <p:blipFill>
          <a:blip r:embed="rId5"/>
          <a:stretch>
            <a:fillRect/>
          </a:stretch>
        </p:blipFill>
        <p:spPr>
          <a:xfrm>
            <a:off x="9627580" y="2080306"/>
            <a:ext cx="1943100" cy="1041400"/>
          </a:xfrm>
          <a:prstGeom prst="rect">
            <a:avLst/>
          </a:prstGeom>
        </p:spPr>
      </p:pic>
      <p:pic>
        <p:nvPicPr>
          <p:cNvPr id="10" name="Picture 9">
            <a:extLst>
              <a:ext uri="{FF2B5EF4-FFF2-40B4-BE49-F238E27FC236}">
                <a16:creationId xmlns:a16="http://schemas.microsoft.com/office/drawing/2014/main" id="{9F45D075-C1E7-FF47-A44D-64BD74E30E9E}"/>
              </a:ext>
            </a:extLst>
          </p:cNvPr>
          <p:cNvPicPr>
            <a:picLocks noChangeAspect="1"/>
          </p:cNvPicPr>
          <p:nvPr/>
        </p:nvPicPr>
        <p:blipFill>
          <a:blip r:embed="rId6"/>
          <a:stretch>
            <a:fillRect/>
          </a:stretch>
        </p:blipFill>
        <p:spPr>
          <a:xfrm>
            <a:off x="838200" y="1666534"/>
            <a:ext cx="1924790" cy="1603350"/>
          </a:xfrm>
          <a:prstGeom prst="rect">
            <a:avLst/>
          </a:prstGeom>
        </p:spPr>
      </p:pic>
      <p:pic>
        <p:nvPicPr>
          <p:cNvPr id="11" name="Picture 10">
            <a:extLst>
              <a:ext uri="{FF2B5EF4-FFF2-40B4-BE49-F238E27FC236}">
                <a16:creationId xmlns:a16="http://schemas.microsoft.com/office/drawing/2014/main" id="{6AA0C2C6-336A-A24B-8075-516176652F39}"/>
              </a:ext>
            </a:extLst>
          </p:cNvPr>
          <p:cNvPicPr>
            <a:picLocks noChangeAspect="1"/>
          </p:cNvPicPr>
          <p:nvPr/>
        </p:nvPicPr>
        <p:blipFill>
          <a:blip r:embed="rId7"/>
          <a:stretch>
            <a:fillRect/>
          </a:stretch>
        </p:blipFill>
        <p:spPr>
          <a:xfrm>
            <a:off x="9011630" y="4151653"/>
            <a:ext cx="3175000" cy="635000"/>
          </a:xfrm>
          <a:prstGeom prst="rect">
            <a:avLst/>
          </a:prstGeom>
        </p:spPr>
      </p:pic>
      <p:pic>
        <p:nvPicPr>
          <p:cNvPr id="12" name="Picture 11">
            <a:extLst>
              <a:ext uri="{FF2B5EF4-FFF2-40B4-BE49-F238E27FC236}">
                <a16:creationId xmlns:a16="http://schemas.microsoft.com/office/drawing/2014/main" id="{4E9C7BCA-9BD2-3847-ADD9-AA3D103A635F}"/>
              </a:ext>
            </a:extLst>
          </p:cNvPr>
          <p:cNvPicPr>
            <a:picLocks noChangeAspect="1"/>
          </p:cNvPicPr>
          <p:nvPr/>
        </p:nvPicPr>
        <p:blipFill>
          <a:blip r:embed="rId8"/>
          <a:stretch>
            <a:fillRect/>
          </a:stretch>
        </p:blipFill>
        <p:spPr>
          <a:xfrm>
            <a:off x="608331" y="4089892"/>
            <a:ext cx="2572038" cy="745891"/>
          </a:xfrm>
          <a:prstGeom prst="rect">
            <a:avLst/>
          </a:prstGeom>
        </p:spPr>
      </p:pic>
      <p:pic>
        <p:nvPicPr>
          <p:cNvPr id="1026" name="Picture 2">
            <a:extLst>
              <a:ext uri="{FF2B5EF4-FFF2-40B4-BE49-F238E27FC236}">
                <a16:creationId xmlns:a16="http://schemas.microsoft.com/office/drawing/2014/main" id="{89D9E769-7B65-9E4E-8D06-8E5F2D04F44C}"/>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335336" y="679603"/>
            <a:ext cx="2752354" cy="54402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AB8FB48D-232B-934A-815C-47FE6A51FBC0}"/>
              </a:ext>
            </a:extLst>
          </p:cNvPr>
          <p:cNvSpPr/>
          <p:nvPr/>
        </p:nvSpPr>
        <p:spPr>
          <a:xfrm>
            <a:off x="0" y="0"/>
            <a:ext cx="12192000" cy="6858000"/>
          </a:xfrm>
          <a:prstGeom prst="rect">
            <a:avLst/>
          </a:prstGeom>
          <a:solidFill>
            <a:schemeClr val="bg1">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6ED8B35-BE89-4A45-B4D3-DC1B31A4FD2E}"/>
              </a:ext>
            </a:extLst>
          </p:cNvPr>
          <p:cNvSpPr>
            <a:spLocks noGrp="1"/>
          </p:cNvSpPr>
          <p:nvPr>
            <p:ph type="title"/>
          </p:nvPr>
        </p:nvSpPr>
        <p:spPr>
          <a:xfrm>
            <a:off x="838200" y="1679575"/>
            <a:ext cx="10515600" cy="1325563"/>
          </a:xfrm>
        </p:spPr>
        <p:txBody>
          <a:bodyPr>
            <a:normAutofit/>
          </a:bodyPr>
          <a:lstStyle/>
          <a:p>
            <a:pPr algn="ctr"/>
            <a:r>
              <a:rPr lang="en-US" dirty="0"/>
              <a:t>Thanks!</a:t>
            </a:r>
          </a:p>
        </p:txBody>
      </p:sp>
      <p:pic>
        <p:nvPicPr>
          <p:cNvPr id="4" name="Picture 2">
            <a:extLst>
              <a:ext uri="{FF2B5EF4-FFF2-40B4-BE49-F238E27FC236}">
                <a16:creationId xmlns:a16="http://schemas.microsoft.com/office/drawing/2014/main" id="{B01E8519-888D-C047-87AD-90C77BD778FA}"/>
              </a:ext>
            </a:extLst>
          </p:cNvPr>
          <p:cNvPicPr>
            <a:picLocks noChangeAspect="1" noChangeArrowheads="1"/>
          </p:cNvPicPr>
          <p:nvPr/>
        </p:nvPicPr>
        <p:blipFill rotWithShape="1">
          <a:blip r:embed="rId10">
            <a:extLst>
              <a:ext uri="{28A0092B-C50C-407E-A947-70E740481C1C}">
                <a14:useLocalDpi xmlns:a14="http://schemas.microsoft.com/office/drawing/2010/main" val="0"/>
              </a:ext>
            </a:extLst>
          </a:blip>
          <a:srcRect l="40238" r="38333" b="53746"/>
          <a:stretch/>
        </p:blipFill>
        <p:spPr bwMode="auto">
          <a:xfrm>
            <a:off x="5457371" y="4607605"/>
            <a:ext cx="1277257" cy="1511309"/>
          </a:xfrm>
          <a:prstGeom prst="rect">
            <a:avLst/>
          </a:prstGeom>
          <a:noFill/>
          <a:extLst>
            <a:ext uri="{909E8E84-426E-40DD-AFC4-6F175D3DCCD1}">
              <a14:hiddenFill xmlns:a14="http://schemas.microsoft.com/office/drawing/2010/main">
                <a:solidFill>
                  <a:srgbClr val="FFFFFF"/>
                </a:solidFill>
              </a14:hiddenFill>
            </a:ext>
          </a:extLst>
        </p:spPr>
      </p:pic>
      <p:sp>
        <p:nvSpPr>
          <p:cNvPr id="5" name="Title 1">
            <a:extLst>
              <a:ext uri="{FF2B5EF4-FFF2-40B4-BE49-F238E27FC236}">
                <a16:creationId xmlns:a16="http://schemas.microsoft.com/office/drawing/2014/main" id="{5E1A9D3E-43CE-D943-9DEB-5AA95F072207}"/>
              </a:ext>
            </a:extLst>
          </p:cNvPr>
          <p:cNvSpPr txBox="1">
            <a:spLocks/>
          </p:cNvSpPr>
          <p:nvPr/>
        </p:nvSpPr>
        <p:spPr>
          <a:xfrm>
            <a:off x="838200" y="3005138"/>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dirty="0" err="1"/>
              <a:t>github.com</a:t>
            </a:r>
            <a:r>
              <a:rPr lang="en-US" sz="3200" dirty="0"/>
              <a:t>/</a:t>
            </a:r>
            <a:r>
              <a:rPr lang="en-US" sz="3200" dirty="0" err="1"/>
              <a:t>slundberg</a:t>
            </a:r>
            <a:r>
              <a:rPr lang="en-US" sz="3200" dirty="0"/>
              <a:t>/</a:t>
            </a:r>
            <a:r>
              <a:rPr lang="en-US" sz="3200" dirty="0" err="1"/>
              <a:t>shap</a:t>
            </a:r>
            <a:endParaRPr lang="en-US" sz="3200" dirty="0"/>
          </a:p>
        </p:txBody>
      </p:sp>
    </p:spTree>
    <p:extLst>
      <p:ext uri="{BB962C8B-B14F-4D97-AF65-F5344CB8AC3E}">
        <p14:creationId xmlns:p14="http://schemas.microsoft.com/office/powerpoint/2010/main" val="27236983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9">
            <a:extLst>
              <a:ext uri="{FF2B5EF4-FFF2-40B4-BE49-F238E27FC236}">
                <a16:creationId xmlns:a16="http://schemas.microsoft.com/office/drawing/2014/main" id="{CEFB563E-0E19-954C-9027-B4B65A259A65}"/>
              </a:ext>
            </a:extLst>
          </p:cNvPr>
          <p:cNvSpPr>
            <a:spLocks noGrp="1"/>
          </p:cNvSpPr>
          <p:nvPr>
            <p:ph type="sldNum" sz="quarter" idx="12"/>
          </p:nvPr>
        </p:nvSpPr>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D26A0B67-8438-3D42-BC87-6991DF7BEDF4}" type="slidenum">
              <a:rPr lang="en-US" altLang="en-US">
                <a:solidFill>
                  <a:srgbClr val="898989"/>
                </a:solidFill>
              </a:rPr>
              <a:pPr/>
              <a:t>5</a:t>
            </a:fld>
            <a:endParaRPr lang="en-US" altLang="en-US">
              <a:solidFill>
                <a:srgbClr val="898989"/>
              </a:solidFill>
            </a:endParaRPr>
          </a:p>
        </p:txBody>
      </p:sp>
      <p:sp>
        <p:nvSpPr>
          <p:cNvPr id="18" name="Rectangle 17">
            <a:extLst>
              <a:ext uri="{FF2B5EF4-FFF2-40B4-BE49-F238E27FC236}">
                <a16:creationId xmlns:a16="http://schemas.microsoft.com/office/drawing/2014/main" id="{AF9ED015-769C-CE49-BD3A-F4CFFCB15A67}"/>
              </a:ext>
            </a:extLst>
          </p:cNvPr>
          <p:cNvSpPr/>
          <p:nvPr/>
        </p:nvSpPr>
        <p:spPr>
          <a:xfrm>
            <a:off x="8259763" y="5197475"/>
            <a:ext cx="701675" cy="3841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351"/>
          </a:p>
        </p:txBody>
      </p:sp>
      <p:cxnSp>
        <p:nvCxnSpPr>
          <p:cNvPr id="11" name="Straight Arrow Connector 10">
            <a:extLst>
              <a:ext uri="{FF2B5EF4-FFF2-40B4-BE49-F238E27FC236}">
                <a16:creationId xmlns:a16="http://schemas.microsoft.com/office/drawing/2014/main" id="{80026CAC-E688-5942-8835-883BDFB7202D}"/>
              </a:ext>
            </a:extLst>
          </p:cNvPr>
          <p:cNvCxnSpPr/>
          <p:nvPr/>
        </p:nvCxnSpPr>
        <p:spPr>
          <a:xfrm>
            <a:off x="2633663" y="4160838"/>
            <a:ext cx="0" cy="319087"/>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70A41BC0-44E0-694B-9E37-D263370206E4}"/>
              </a:ext>
            </a:extLst>
          </p:cNvPr>
          <p:cNvCxnSpPr/>
          <p:nvPr/>
        </p:nvCxnSpPr>
        <p:spPr>
          <a:xfrm>
            <a:off x="0" y="4479925"/>
            <a:ext cx="12192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BD4AD69E-C4E0-6D4A-88C0-69B9DA03D9AE}"/>
              </a:ext>
            </a:extLst>
          </p:cNvPr>
          <p:cNvCxnSpPr/>
          <p:nvPr/>
        </p:nvCxnSpPr>
        <p:spPr>
          <a:xfrm>
            <a:off x="685800" y="4160838"/>
            <a:ext cx="0" cy="319087"/>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9DB95255-CF93-FA41-8917-066AA16A73D6}"/>
              </a:ext>
            </a:extLst>
          </p:cNvPr>
          <p:cNvCxnSpPr/>
          <p:nvPr/>
        </p:nvCxnSpPr>
        <p:spPr>
          <a:xfrm>
            <a:off x="9132888" y="4160838"/>
            <a:ext cx="0" cy="319087"/>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9022C749-0307-A04A-ABB3-F8299C1A9884}"/>
              </a:ext>
            </a:extLst>
          </p:cNvPr>
          <p:cNvSpPr txBox="1"/>
          <p:nvPr/>
        </p:nvSpPr>
        <p:spPr>
          <a:xfrm>
            <a:off x="2314575" y="3144838"/>
            <a:ext cx="774700" cy="503237"/>
          </a:xfrm>
          <a:prstGeom prst="rect">
            <a:avLst/>
          </a:prstGeom>
          <a:noFill/>
        </p:spPr>
        <p:txBody>
          <a:bodyPr wrap="none">
            <a:spAutoFit/>
          </a:bodyPr>
          <a:lstStyle/>
          <a:p>
            <a:pPr eaLnBrk="1" fontAlgn="auto" hangingPunct="1">
              <a:spcBef>
                <a:spcPts val="0"/>
              </a:spcBef>
              <a:spcAft>
                <a:spcPts val="0"/>
              </a:spcAft>
              <a:defRPr/>
            </a:pPr>
            <a:r>
              <a:rPr lang="en-US" sz="2667" dirty="0">
                <a:latin typeface="+mn-lt"/>
              </a:rPr>
              <a:t>16%</a:t>
            </a:r>
          </a:p>
        </p:txBody>
      </p:sp>
      <p:sp>
        <p:nvSpPr>
          <p:cNvPr id="20" name="TextBox 19">
            <a:extLst>
              <a:ext uri="{FF2B5EF4-FFF2-40B4-BE49-F238E27FC236}">
                <a16:creationId xmlns:a16="http://schemas.microsoft.com/office/drawing/2014/main" id="{E2BAA6A4-4214-174C-990C-D2F6E4E4A1DD}"/>
              </a:ext>
            </a:extLst>
          </p:cNvPr>
          <p:cNvSpPr txBox="1"/>
          <p:nvPr/>
        </p:nvSpPr>
        <p:spPr>
          <a:xfrm>
            <a:off x="8759825" y="3144838"/>
            <a:ext cx="776288" cy="503237"/>
          </a:xfrm>
          <a:prstGeom prst="rect">
            <a:avLst/>
          </a:prstGeom>
          <a:noFill/>
        </p:spPr>
        <p:txBody>
          <a:bodyPr wrap="none">
            <a:spAutoFit/>
          </a:bodyPr>
          <a:lstStyle/>
          <a:p>
            <a:pPr eaLnBrk="1" fontAlgn="auto" hangingPunct="1">
              <a:spcBef>
                <a:spcPts val="0"/>
              </a:spcBef>
              <a:spcAft>
                <a:spcPts val="0"/>
              </a:spcAft>
              <a:defRPr/>
            </a:pPr>
            <a:r>
              <a:rPr lang="en-US" sz="2667" dirty="0">
                <a:latin typeface="+mn-lt"/>
              </a:rPr>
              <a:t>22%</a:t>
            </a:r>
          </a:p>
        </p:txBody>
      </p:sp>
      <p:pic>
        <p:nvPicPr>
          <p:cNvPr id="14346" name="Picture 20">
            <a:extLst>
              <a:ext uri="{FF2B5EF4-FFF2-40B4-BE49-F238E27FC236}">
                <a16:creationId xmlns:a16="http://schemas.microsoft.com/office/drawing/2014/main" id="{50062DD8-EF94-B74C-98DA-DB37CBBC0DA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1513" y="1949450"/>
            <a:ext cx="768350" cy="101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50B0DA5A-2C2F-1D4C-AC24-03937030CFAB}"/>
              </a:ext>
            </a:extLst>
          </p:cNvPr>
          <p:cNvSpPr txBox="1">
            <a:spLocks noRot="1" noChangeAspect="1" noMove="1" noResize="1" noEditPoints="1" noAdjustHandles="1" noChangeArrowheads="1" noChangeShapeType="1" noTextEdit="1"/>
          </p:cNvSpPr>
          <p:nvPr/>
        </p:nvSpPr>
        <p:spPr>
          <a:xfrm>
            <a:off x="2075905" y="3683046"/>
            <a:ext cx="1037785" cy="338554"/>
          </a:xfrm>
          <a:prstGeom prst="rect">
            <a:avLst/>
          </a:prstGeom>
          <a:blipFill>
            <a:blip r:embed="rId4"/>
            <a:stretch>
              <a:fillRect l="-5882" t="-1786" r="-9412" b="-33929"/>
            </a:stretch>
          </a:blipFill>
        </p:spPr>
        <p:txBody>
          <a:bodyPr/>
          <a:lstStyle/>
          <a:p>
            <a:r>
              <a:rPr lang="en-US">
                <a:noFill/>
              </a:rPr>
              <a:t> </a:t>
            </a:r>
          </a:p>
        </p:txBody>
      </p:sp>
      <p:sp>
        <p:nvSpPr>
          <p:cNvPr id="23" name="TextBox 22">
            <a:extLst>
              <a:ext uri="{FF2B5EF4-FFF2-40B4-BE49-F238E27FC236}">
                <a16:creationId xmlns:a16="http://schemas.microsoft.com/office/drawing/2014/main" id="{181A39FC-BE82-3043-9DD4-192FE652B0B7}"/>
              </a:ext>
            </a:extLst>
          </p:cNvPr>
          <p:cNvSpPr txBox="1">
            <a:spLocks noRot="1" noChangeAspect="1" noMove="1" noResize="1" noEditPoints="1" noAdjustHandles="1" noChangeArrowheads="1" noChangeShapeType="1" noTextEdit="1"/>
          </p:cNvSpPr>
          <p:nvPr/>
        </p:nvSpPr>
        <p:spPr>
          <a:xfrm>
            <a:off x="8822035" y="3683046"/>
            <a:ext cx="621260" cy="338554"/>
          </a:xfrm>
          <a:prstGeom prst="rect">
            <a:avLst/>
          </a:prstGeom>
          <a:blipFill>
            <a:blip r:embed="rId5"/>
            <a:stretch>
              <a:fillRect l="-14706" b="-33929"/>
            </a:stretch>
          </a:blipFill>
        </p:spPr>
        <p:txBody>
          <a:bodyPr/>
          <a:lstStyle/>
          <a:p>
            <a:r>
              <a:rPr lang="en-US">
                <a:noFill/>
              </a:rPr>
              <a:t> </a:t>
            </a:r>
          </a:p>
        </p:txBody>
      </p:sp>
      <p:sp>
        <p:nvSpPr>
          <p:cNvPr id="24" name="TextBox 23">
            <a:extLst>
              <a:ext uri="{FF2B5EF4-FFF2-40B4-BE49-F238E27FC236}">
                <a16:creationId xmlns:a16="http://schemas.microsoft.com/office/drawing/2014/main" id="{CE25CD06-781B-2142-9F02-D768EA58DD2B}"/>
              </a:ext>
            </a:extLst>
          </p:cNvPr>
          <p:cNvSpPr txBox="1">
            <a:spLocks noRot="1" noChangeAspect="1" noMove="1" noResize="1" noEditPoints="1" noAdjustHandles="1" noChangeArrowheads="1" noChangeShapeType="1" noTextEdit="1"/>
          </p:cNvSpPr>
          <p:nvPr/>
        </p:nvSpPr>
        <p:spPr>
          <a:xfrm>
            <a:off x="575994" y="3778522"/>
            <a:ext cx="219612" cy="338554"/>
          </a:xfrm>
          <a:prstGeom prst="rect">
            <a:avLst/>
          </a:prstGeom>
          <a:blipFill>
            <a:blip r:embed="rId6"/>
            <a:stretch>
              <a:fillRect l="-29730" r="-24324" b="-7273"/>
            </a:stretch>
          </a:blipFill>
        </p:spPr>
        <p:txBody>
          <a:bodyPr/>
          <a:lstStyle/>
          <a:p>
            <a:r>
              <a:rPr lang="en-US">
                <a:noFill/>
              </a:rPr>
              <a:t> </a:t>
            </a:r>
          </a:p>
        </p:txBody>
      </p:sp>
      <p:grpSp>
        <p:nvGrpSpPr>
          <p:cNvPr id="14350" name="Group 7">
            <a:extLst>
              <a:ext uri="{FF2B5EF4-FFF2-40B4-BE49-F238E27FC236}">
                <a16:creationId xmlns:a16="http://schemas.microsoft.com/office/drawing/2014/main" id="{01280409-B4BA-2641-880C-947508A1DD2A}"/>
              </a:ext>
            </a:extLst>
          </p:cNvPr>
          <p:cNvGrpSpPr>
            <a:grpSpLocks/>
          </p:cNvGrpSpPr>
          <p:nvPr/>
        </p:nvGrpSpPr>
        <p:grpSpPr bwMode="auto">
          <a:xfrm>
            <a:off x="1035050" y="4416425"/>
            <a:ext cx="171450" cy="115888"/>
            <a:chOff x="1109887" y="4408120"/>
            <a:chExt cx="172528" cy="115020"/>
          </a:xfrm>
        </p:grpSpPr>
        <p:cxnSp>
          <p:nvCxnSpPr>
            <p:cNvPr id="26" name="Straight Connector 25">
              <a:extLst>
                <a:ext uri="{FF2B5EF4-FFF2-40B4-BE49-F238E27FC236}">
                  <a16:creationId xmlns:a16="http://schemas.microsoft.com/office/drawing/2014/main" id="{CF97044F-1429-0B47-9A3C-9435C54329CD}"/>
                </a:ext>
              </a:extLst>
            </p:cNvPr>
            <p:cNvCxnSpPr/>
            <p:nvPr/>
          </p:nvCxnSpPr>
          <p:spPr>
            <a:xfrm flipH="1">
              <a:off x="1138642" y="4408120"/>
              <a:ext cx="115019" cy="11502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D90826F7-D26A-0046-BD2B-B5C4BB73B466}"/>
                </a:ext>
              </a:extLst>
            </p:cNvPr>
            <p:cNvCxnSpPr/>
            <p:nvPr/>
          </p:nvCxnSpPr>
          <p:spPr>
            <a:xfrm flipH="1">
              <a:off x="1109887" y="4408120"/>
              <a:ext cx="115019" cy="11502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D6C2CAF1-0422-7240-9C60-CFD1DE7FE62C}"/>
                </a:ext>
              </a:extLst>
            </p:cNvPr>
            <p:cNvCxnSpPr/>
            <p:nvPr/>
          </p:nvCxnSpPr>
          <p:spPr>
            <a:xfrm flipH="1">
              <a:off x="1167396" y="4408120"/>
              <a:ext cx="115019" cy="11502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27" name="Straight Arrow Connector 26">
            <a:extLst>
              <a:ext uri="{FF2B5EF4-FFF2-40B4-BE49-F238E27FC236}">
                <a16:creationId xmlns:a16="http://schemas.microsoft.com/office/drawing/2014/main" id="{3AF1C7C1-34F2-ED44-9C69-7EEA1178B573}"/>
              </a:ext>
            </a:extLst>
          </p:cNvPr>
          <p:cNvCxnSpPr>
            <a:cxnSpLocks/>
          </p:cNvCxnSpPr>
          <p:nvPr/>
        </p:nvCxnSpPr>
        <p:spPr>
          <a:xfrm>
            <a:off x="701675" y="4724400"/>
            <a:ext cx="1949450" cy="0"/>
          </a:xfrm>
          <a:prstGeom prst="straightConnector1">
            <a:avLst/>
          </a:prstGeom>
          <a:ln w="44450">
            <a:solidFill>
              <a:srgbClr val="F7004B"/>
            </a:solidFill>
            <a:tailEnd type="triangle"/>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768924E3-C5BA-264C-94D2-499CF22A50FB}"/>
              </a:ext>
            </a:extLst>
          </p:cNvPr>
          <p:cNvSpPr txBox="1">
            <a:spLocks noChangeArrowheads="1"/>
          </p:cNvSpPr>
          <p:nvPr/>
        </p:nvSpPr>
        <p:spPr bwMode="auto">
          <a:xfrm>
            <a:off x="1041400" y="5143500"/>
            <a:ext cx="13398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2400">
                <a:solidFill>
                  <a:srgbClr val="F7004B"/>
                </a:solidFill>
              </a:rPr>
              <a:t>Base rate</a:t>
            </a:r>
          </a:p>
        </p:txBody>
      </p:sp>
      <p:sp>
        <p:nvSpPr>
          <p:cNvPr id="29" name="TextBox 28">
            <a:extLst>
              <a:ext uri="{FF2B5EF4-FFF2-40B4-BE49-F238E27FC236}">
                <a16:creationId xmlns:a16="http://schemas.microsoft.com/office/drawing/2014/main" id="{4506B3CE-E16F-4B46-BE40-0044656203C1}"/>
              </a:ext>
            </a:extLst>
          </p:cNvPr>
          <p:cNvSpPr txBox="1">
            <a:spLocks noRot="1" noChangeAspect="1" noMove="1" noResize="1" noEditPoints="1" noAdjustHandles="1" noChangeArrowheads="1" noChangeShapeType="1" noTextEdit="1"/>
          </p:cNvSpPr>
          <p:nvPr/>
        </p:nvSpPr>
        <p:spPr>
          <a:xfrm>
            <a:off x="1489729" y="4812013"/>
            <a:ext cx="386836" cy="338554"/>
          </a:xfrm>
          <a:prstGeom prst="rect">
            <a:avLst/>
          </a:prstGeom>
          <a:blipFill>
            <a:blip r:embed="rId7"/>
            <a:stretch>
              <a:fillRect l="-25000" r="-6250" b="-32143"/>
            </a:stretch>
          </a:blipFill>
        </p:spPr>
        <p:txBody>
          <a:bodyPr/>
          <a:lstStyle/>
          <a:p>
            <a:r>
              <a:rPr lang="en-US">
                <a:noFill/>
              </a:rPr>
              <a:t> </a:t>
            </a:r>
          </a:p>
        </p:txBody>
      </p:sp>
      <p:cxnSp>
        <p:nvCxnSpPr>
          <p:cNvPr id="30" name="Straight Arrow Connector 29">
            <a:extLst>
              <a:ext uri="{FF2B5EF4-FFF2-40B4-BE49-F238E27FC236}">
                <a16:creationId xmlns:a16="http://schemas.microsoft.com/office/drawing/2014/main" id="{3D5CC34A-C7EF-B44A-AB1D-DEEA9AE77D54}"/>
              </a:ext>
            </a:extLst>
          </p:cNvPr>
          <p:cNvCxnSpPr>
            <a:cxnSpLocks/>
          </p:cNvCxnSpPr>
          <p:nvPr/>
        </p:nvCxnSpPr>
        <p:spPr>
          <a:xfrm>
            <a:off x="2651125" y="4932363"/>
            <a:ext cx="2278063" cy="0"/>
          </a:xfrm>
          <a:prstGeom prst="straightConnector1">
            <a:avLst/>
          </a:prstGeom>
          <a:ln w="44450">
            <a:solidFill>
              <a:srgbClr val="F7004B"/>
            </a:solidFill>
            <a:tailEnd type="triangle"/>
          </a:ln>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id="{658E0F28-7D2A-034B-8818-CF0BF51227BA}"/>
              </a:ext>
            </a:extLst>
          </p:cNvPr>
          <p:cNvSpPr txBox="1">
            <a:spLocks noChangeArrowheads="1"/>
          </p:cNvSpPr>
          <p:nvPr/>
        </p:nvSpPr>
        <p:spPr bwMode="auto">
          <a:xfrm>
            <a:off x="2381250" y="5368925"/>
            <a:ext cx="26257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sz="2400">
                <a:solidFill>
                  <a:srgbClr val="F7004B"/>
                </a:solidFill>
              </a:rPr>
              <a:t>Income not verified</a:t>
            </a:r>
          </a:p>
        </p:txBody>
      </p:sp>
      <p:cxnSp>
        <p:nvCxnSpPr>
          <p:cNvPr id="32" name="Straight Arrow Connector 31">
            <a:extLst>
              <a:ext uri="{FF2B5EF4-FFF2-40B4-BE49-F238E27FC236}">
                <a16:creationId xmlns:a16="http://schemas.microsoft.com/office/drawing/2014/main" id="{E24B669C-26C4-3742-8AE4-F118E166AC2E}"/>
              </a:ext>
            </a:extLst>
          </p:cNvPr>
          <p:cNvCxnSpPr/>
          <p:nvPr/>
        </p:nvCxnSpPr>
        <p:spPr>
          <a:xfrm>
            <a:off x="4905375" y="4160838"/>
            <a:ext cx="0" cy="319087"/>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3" name="TextBox 32">
            <a:extLst>
              <a:ext uri="{FF2B5EF4-FFF2-40B4-BE49-F238E27FC236}">
                <a16:creationId xmlns:a16="http://schemas.microsoft.com/office/drawing/2014/main" id="{413EBB88-3425-3847-B106-1A7D27421EFE}"/>
              </a:ext>
            </a:extLst>
          </p:cNvPr>
          <p:cNvSpPr txBox="1"/>
          <p:nvPr/>
        </p:nvSpPr>
        <p:spPr>
          <a:xfrm>
            <a:off x="4373563" y="3144838"/>
            <a:ext cx="1035050" cy="503237"/>
          </a:xfrm>
          <a:prstGeom prst="rect">
            <a:avLst/>
          </a:prstGeom>
          <a:noFill/>
        </p:spPr>
        <p:txBody>
          <a:bodyPr wrap="none">
            <a:spAutoFit/>
          </a:bodyPr>
          <a:lstStyle/>
          <a:p>
            <a:pPr eaLnBrk="1" fontAlgn="auto" hangingPunct="1">
              <a:spcBef>
                <a:spcPts val="0"/>
              </a:spcBef>
              <a:spcAft>
                <a:spcPts val="0"/>
              </a:spcAft>
              <a:defRPr/>
            </a:pPr>
            <a:r>
              <a:rPr lang="en-US" sz="2667" dirty="0">
                <a:latin typeface="+mn-lt"/>
              </a:rPr>
              <a:t>18.2%</a:t>
            </a:r>
          </a:p>
        </p:txBody>
      </p:sp>
      <p:sp>
        <p:nvSpPr>
          <p:cNvPr id="35" name="TextBox 34">
            <a:extLst>
              <a:ext uri="{FF2B5EF4-FFF2-40B4-BE49-F238E27FC236}">
                <a16:creationId xmlns:a16="http://schemas.microsoft.com/office/drawing/2014/main" id="{21AB7D17-8771-9242-9D84-C8B472C0721F}"/>
              </a:ext>
            </a:extLst>
          </p:cNvPr>
          <p:cNvSpPr txBox="1">
            <a:spLocks noRot="1" noChangeAspect="1" noMove="1" noResize="1" noEditPoints="1" noAdjustHandles="1" noChangeArrowheads="1" noChangeShapeType="1" noTextEdit="1"/>
          </p:cNvSpPr>
          <p:nvPr/>
        </p:nvSpPr>
        <p:spPr>
          <a:xfrm>
            <a:off x="3490518" y="3692776"/>
            <a:ext cx="2801023" cy="338554"/>
          </a:xfrm>
          <a:prstGeom prst="rect">
            <a:avLst/>
          </a:prstGeom>
          <a:blipFill>
            <a:blip r:embed="rId8"/>
            <a:stretch>
              <a:fillRect l="-1961" t="-1818" r="-3486" b="-36364"/>
            </a:stretch>
          </a:blipFill>
        </p:spPr>
        <p:txBody>
          <a:bodyPr/>
          <a:lstStyle/>
          <a:p>
            <a:r>
              <a:rPr lang="en-US">
                <a:noFill/>
              </a:rPr>
              <a:t> </a:t>
            </a:r>
          </a:p>
        </p:txBody>
      </p:sp>
      <p:sp>
        <p:nvSpPr>
          <p:cNvPr id="36" name="TextBox 35">
            <a:extLst>
              <a:ext uri="{FF2B5EF4-FFF2-40B4-BE49-F238E27FC236}">
                <a16:creationId xmlns:a16="http://schemas.microsoft.com/office/drawing/2014/main" id="{0C2BD7F2-DC57-B143-9D1E-DF78E28F6300}"/>
              </a:ext>
            </a:extLst>
          </p:cNvPr>
          <p:cNvSpPr txBox="1">
            <a:spLocks noRot="1" noChangeAspect="1" noMove="1" noResize="1" noEditPoints="1" noAdjustHandles="1" noChangeArrowheads="1" noChangeShapeType="1" noTextEdit="1"/>
          </p:cNvSpPr>
          <p:nvPr/>
        </p:nvSpPr>
        <p:spPr>
          <a:xfrm>
            <a:off x="3503958" y="5028100"/>
            <a:ext cx="380297" cy="338554"/>
          </a:xfrm>
          <a:prstGeom prst="rect">
            <a:avLst/>
          </a:prstGeom>
          <a:blipFill>
            <a:blip r:embed="rId9"/>
            <a:stretch>
              <a:fillRect l="-25806" r="-6452" b="-34545"/>
            </a:stretch>
          </a:blipFill>
        </p:spPr>
        <p:txBody>
          <a:bodyPr/>
          <a:lstStyle/>
          <a:p>
            <a:r>
              <a:rPr lang="en-US">
                <a:noFill/>
              </a:rPr>
              <a:t> </a:t>
            </a:r>
          </a:p>
        </p:txBody>
      </p:sp>
      <p:cxnSp>
        <p:nvCxnSpPr>
          <p:cNvPr id="37" name="Straight Arrow Connector 36">
            <a:extLst>
              <a:ext uri="{FF2B5EF4-FFF2-40B4-BE49-F238E27FC236}">
                <a16:creationId xmlns:a16="http://schemas.microsoft.com/office/drawing/2014/main" id="{B68FB047-DB74-1747-B77C-074B7882C729}"/>
              </a:ext>
            </a:extLst>
          </p:cNvPr>
          <p:cNvCxnSpPr/>
          <p:nvPr/>
        </p:nvCxnSpPr>
        <p:spPr>
          <a:xfrm>
            <a:off x="4916488" y="4719638"/>
            <a:ext cx="3227387" cy="0"/>
          </a:xfrm>
          <a:prstGeom prst="straightConnector1">
            <a:avLst/>
          </a:prstGeom>
          <a:ln w="44450">
            <a:solidFill>
              <a:srgbClr val="F7004B"/>
            </a:solidFill>
            <a:tailEnd type="triangle"/>
          </a:ln>
        </p:spPr>
        <p:style>
          <a:lnRef idx="1">
            <a:schemeClr val="accent1"/>
          </a:lnRef>
          <a:fillRef idx="0">
            <a:schemeClr val="accent1"/>
          </a:fillRef>
          <a:effectRef idx="0">
            <a:schemeClr val="accent1"/>
          </a:effectRef>
          <a:fontRef idx="minor">
            <a:schemeClr val="tx1"/>
          </a:fontRef>
        </p:style>
      </p:cxnSp>
      <p:cxnSp>
        <p:nvCxnSpPr>
          <p:cNvPr id="38" name="Straight Arrow Connector 37">
            <a:extLst>
              <a:ext uri="{FF2B5EF4-FFF2-40B4-BE49-F238E27FC236}">
                <a16:creationId xmlns:a16="http://schemas.microsoft.com/office/drawing/2014/main" id="{AA54C2F2-53A3-C048-92DD-7D34EDAF3177}"/>
              </a:ext>
            </a:extLst>
          </p:cNvPr>
          <p:cNvCxnSpPr/>
          <p:nvPr/>
        </p:nvCxnSpPr>
        <p:spPr>
          <a:xfrm>
            <a:off x="8134350" y="4932363"/>
            <a:ext cx="1636713" cy="0"/>
          </a:xfrm>
          <a:prstGeom prst="straightConnector1">
            <a:avLst/>
          </a:prstGeom>
          <a:ln w="44450">
            <a:solidFill>
              <a:srgbClr val="F7004B"/>
            </a:solidFill>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a:extLst>
              <a:ext uri="{FF2B5EF4-FFF2-40B4-BE49-F238E27FC236}">
                <a16:creationId xmlns:a16="http://schemas.microsoft.com/office/drawing/2014/main" id="{05EA5A23-EFF6-F242-BA49-7545AEBF0414}"/>
              </a:ext>
            </a:extLst>
          </p:cNvPr>
          <p:cNvCxnSpPr/>
          <p:nvPr/>
        </p:nvCxnSpPr>
        <p:spPr>
          <a:xfrm>
            <a:off x="5332413" y="5426075"/>
            <a:ext cx="4398962" cy="0"/>
          </a:xfrm>
          <a:prstGeom prst="straightConnector1">
            <a:avLst/>
          </a:prstGeom>
          <a:ln w="44450">
            <a:solidFill>
              <a:srgbClr val="0089FA"/>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40" name="TextBox 39">
            <a:extLst>
              <a:ext uri="{FF2B5EF4-FFF2-40B4-BE49-F238E27FC236}">
                <a16:creationId xmlns:a16="http://schemas.microsoft.com/office/drawing/2014/main" id="{AC014ECA-D72E-CB43-9A9D-684117FE4BD9}"/>
              </a:ext>
            </a:extLst>
          </p:cNvPr>
          <p:cNvSpPr txBox="1">
            <a:spLocks noChangeArrowheads="1"/>
          </p:cNvSpPr>
          <p:nvPr/>
        </p:nvSpPr>
        <p:spPr bwMode="auto">
          <a:xfrm>
            <a:off x="5762625" y="5424488"/>
            <a:ext cx="36814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2400">
                <a:solidFill>
                  <a:srgbClr val="0089FA"/>
                </a:solidFill>
              </a:rPr>
              <a:t>No recent account openings</a:t>
            </a:r>
          </a:p>
        </p:txBody>
      </p:sp>
      <p:cxnSp>
        <p:nvCxnSpPr>
          <p:cNvPr id="41" name="Straight Arrow Connector 40">
            <a:extLst>
              <a:ext uri="{FF2B5EF4-FFF2-40B4-BE49-F238E27FC236}">
                <a16:creationId xmlns:a16="http://schemas.microsoft.com/office/drawing/2014/main" id="{AE09BC8C-4B78-FE44-8666-869CADA240AD}"/>
              </a:ext>
            </a:extLst>
          </p:cNvPr>
          <p:cNvCxnSpPr/>
          <p:nvPr/>
        </p:nvCxnSpPr>
        <p:spPr>
          <a:xfrm>
            <a:off x="5364163" y="5932488"/>
            <a:ext cx="3722687" cy="0"/>
          </a:xfrm>
          <a:prstGeom prst="straightConnector1">
            <a:avLst/>
          </a:prstGeom>
          <a:ln w="44450">
            <a:solidFill>
              <a:srgbClr val="F7004B"/>
            </a:solidFill>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C5CF090E-F1A2-C349-81D1-13E86513D578}"/>
              </a:ext>
            </a:extLst>
          </p:cNvPr>
          <p:cNvCxnSpPr/>
          <p:nvPr/>
        </p:nvCxnSpPr>
        <p:spPr>
          <a:xfrm>
            <a:off x="8104188" y="4114800"/>
            <a:ext cx="0" cy="319088"/>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3" name="TextBox 42">
            <a:extLst>
              <a:ext uri="{FF2B5EF4-FFF2-40B4-BE49-F238E27FC236}">
                <a16:creationId xmlns:a16="http://schemas.microsoft.com/office/drawing/2014/main" id="{BBDE1CC0-0BCD-D744-AEA5-B2D9B02FA359}"/>
              </a:ext>
            </a:extLst>
          </p:cNvPr>
          <p:cNvSpPr txBox="1"/>
          <p:nvPr/>
        </p:nvSpPr>
        <p:spPr>
          <a:xfrm>
            <a:off x="7710488" y="3144838"/>
            <a:ext cx="776287" cy="503237"/>
          </a:xfrm>
          <a:prstGeom prst="rect">
            <a:avLst/>
          </a:prstGeom>
          <a:noFill/>
        </p:spPr>
        <p:txBody>
          <a:bodyPr wrap="none">
            <a:spAutoFit/>
          </a:bodyPr>
          <a:lstStyle/>
          <a:p>
            <a:pPr eaLnBrk="1" fontAlgn="auto" hangingPunct="1">
              <a:spcBef>
                <a:spcPts val="0"/>
              </a:spcBef>
              <a:spcAft>
                <a:spcPts val="0"/>
              </a:spcAft>
              <a:defRPr/>
            </a:pPr>
            <a:r>
              <a:rPr lang="en-US" sz="2667" dirty="0">
                <a:latin typeface="+mn-lt"/>
              </a:rPr>
              <a:t>21%</a:t>
            </a:r>
          </a:p>
        </p:txBody>
      </p:sp>
      <p:sp>
        <p:nvSpPr>
          <p:cNvPr id="44" name="TextBox 43">
            <a:extLst>
              <a:ext uri="{FF2B5EF4-FFF2-40B4-BE49-F238E27FC236}">
                <a16:creationId xmlns:a16="http://schemas.microsoft.com/office/drawing/2014/main" id="{6F6E28EE-F5C5-1646-BC78-B22590FE30F6}"/>
              </a:ext>
            </a:extLst>
          </p:cNvPr>
          <p:cNvSpPr txBox="1">
            <a:spLocks noRot="1" noChangeAspect="1" noMove="1" noResize="1" noEditPoints="1" noAdjustHandles="1" noChangeArrowheads="1" noChangeShapeType="1" noTextEdit="1"/>
          </p:cNvSpPr>
          <p:nvPr/>
        </p:nvSpPr>
        <p:spPr>
          <a:xfrm>
            <a:off x="6569353" y="3686838"/>
            <a:ext cx="3059106" cy="353366"/>
          </a:xfrm>
          <a:prstGeom prst="rect">
            <a:avLst/>
          </a:prstGeom>
          <a:blipFill>
            <a:blip r:embed="rId10"/>
            <a:stretch>
              <a:fillRect l="-1597" r="-3194" b="-31034"/>
            </a:stretch>
          </a:blipFill>
        </p:spPr>
        <p:txBody>
          <a:bodyPr/>
          <a:lstStyle/>
          <a:p>
            <a:r>
              <a:rPr lang="en-US">
                <a:noFill/>
              </a:rPr>
              <a:t> </a:t>
            </a:r>
          </a:p>
        </p:txBody>
      </p:sp>
      <p:cxnSp>
        <p:nvCxnSpPr>
          <p:cNvPr id="45" name="Straight Arrow Connector 44">
            <a:extLst>
              <a:ext uri="{FF2B5EF4-FFF2-40B4-BE49-F238E27FC236}">
                <a16:creationId xmlns:a16="http://schemas.microsoft.com/office/drawing/2014/main" id="{E0201CD2-A963-6945-9C01-5B2392D20835}"/>
              </a:ext>
            </a:extLst>
          </p:cNvPr>
          <p:cNvCxnSpPr/>
          <p:nvPr/>
        </p:nvCxnSpPr>
        <p:spPr>
          <a:xfrm>
            <a:off x="9745663" y="4148138"/>
            <a:ext cx="0" cy="319087"/>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6" name="TextBox 45">
            <a:extLst>
              <a:ext uri="{FF2B5EF4-FFF2-40B4-BE49-F238E27FC236}">
                <a16:creationId xmlns:a16="http://schemas.microsoft.com/office/drawing/2014/main" id="{7FDDB91E-BBB4-B448-8805-8821BD12068C}"/>
              </a:ext>
            </a:extLst>
          </p:cNvPr>
          <p:cNvSpPr txBox="1"/>
          <p:nvPr/>
        </p:nvSpPr>
        <p:spPr>
          <a:xfrm>
            <a:off x="9213850" y="3144838"/>
            <a:ext cx="1035050" cy="503237"/>
          </a:xfrm>
          <a:prstGeom prst="rect">
            <a:avLst/>
          </a:prstGeom>
          <a:noFill/>
        </p:spPr>
        <p:txBody>
          <a:bodyPr wrap="none">
            <a:spAutoFit/>
          </a:bodyPr>
          <a:lstStyle/>
          <a:p>
            <a:pPr eaLnBrk="1" fontAlgn="auto" hangingPunct="1">
              <a:spcBef>
                <a:spcPts val="0"/>
              </a:spcBef>
              <a:spcAft>
                <a:spcPts val="0"/>
              </a:spcAft>
              <a:defRPr/>
            </a:pPr>
            <a:r>
              <a:rPr lang="en-US" sz="2667" dirty="0">
                <a:latin typeface="+mn-lt"/>
              </a:rPr>
              <a:t>22.5%</a:t>
            </a:r>
          </a:p>
        </p:txBody>
      </p:sp>
      <p:sp>
        <p:nvSpPr>
          <p:cNvPr id="47" name="TextBox 46">
            <a:extLst>
              <a:ext uri="{FF2B5EF4-FFF2-40B4-BE49-F238E27FC236}">
                <a16:creationId xmlns:a16="http://schemas.microsoft.com/office/drawing/2014/main" id="{7773B12E-4544-3442-AF80-1228C89280A3}"/>
              </a:ext>
            </a:extLst>
          </p:cNvPr>
          <p:cNvSpPr txBox="1">
            <a:spLocks noRot="1" noChangeAspect="1" noMove="1" noResize="1" noEditPoints="1" noAdjustHandles="1" noChangeArrowheads="1" noChangeShapeType="1" noTextEdit="1"/>
          </p:cNvSpPr>
          <p:nvPr/>
        </p:nvSpPr>
        <p:spPr>
          <a:xfrm>
            <a:off x="8095108" y="3674858"/>
            <a:ext cx="3379708" cy="353366"/>
          </a:xfrm>
          <a:prstGeom prst="rect">
            <a:avLst/>
          </a:prstGeom>
          <a:blipFill>
            <a:blip r:embed="rId11"/>
            <a:stretch>
              <a:fillRect l="-1444" r="-2708" b="-31034"/>
            </a:stretch>
          </a:blipFill>
        </p:spPr>
        <p:txBody>
          <a:bodyPr/>
          <a:lstStyle/>
          <a:p>
            <a:r>
              <a:rPr lang="en-US">
                <a:noFill/>
              </a:rPr>
              <a:t> </a:t>
            </a:r>
          </a:p>
        </p:txBody>
      </p:sp>
      <p:cxnSp>
        <p:nvCxnSpPr>
          <p:cNvPr id="48" name="Straight Arrow Connector 47">
            <a:extLst>
              <a:ext uri="{FF2B5EF4-FFF2-40B4-BE49-F238E27FC236}">
                <a16:creationId xmlns:a16="http://schemas.microsoft.com/office/drawing/2014/main" id="{AAE65513-D550-4F48-A760-2ACCE9AE6CC8}"/>
              </a:ext>
            </a:extLst>
          </p:cNvPr>
          <p:cNvCxnSpPr/>
          <p:nvPr/>
        </p:nvCxnSpPr>
        <p:spPr>
          <a:xfrm>
            <a:off x="5380038" y="4157663"/>
            <a:ext cx="0" cy="320675"/>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9" name="TextBox 48">
            <a:extLst>
              <a:ext uri="{FF2B5EF4-FFF2-40B4-BE49-F238E27FC236}">
                <a16:creationId xmlns:a16="http://schemas.microsoft.com/office/drawing/2014/main" id="{9B110FA6-EA8C-1C45-AFBB-40E33674C467}"/>
              </a:ext>
            </a:extLst>
          </p:cNvPr>
          <p:cNvSpPr txBox="1"/>
          <p:nvPr/>
        </p:nvSpPr>
        <p:spPr>
          <a:xfrm>
            <a:off x="4987925" y="3144838"/>
            <a:ext cx="1035050" cy="503237"/>
          </a:xfrm>
          <a:prstGeom prst="rect">
            <a:avLst/>
          </a:prstGeom>
          <a:noFill/>
        </p:spPr>
        <p:txBody>
          <a:bodyPr wrap="none">
            <a:spAutoFit/>
          </a:bodyPr>
          <a:lstStyle/>
          <a:p>
            <a:pPr eaLnBrk="1" fontAlgn="auto" hangingPunct="1">
              <a:spcBef>
                <a:spcPts val="0"/>
              </a:spcBef>
              <a:spcAft>
                <a:spcPts val="0"/>
              </a:spcAft>
              <a:defRPr/>
            </a:pPr>
            <a:r>
              <a:rPr lang="en-US" sz="2667" dirty="0">
                <a:latin typeface="+mn-lt"/>
              </a:rPr>
              <a:t>18.5%</a:t>
            </a:r>
          </a:p>
        </p:txBody>
      </p:sp>
      <p:sp>
        <p:nvSpPr>
          <p:cNvPr id="50" name="TextBox 49">
            <a:extLst>
              <a:ext uri="{FF2B5EF4-FFF2-40B4-BE49-F238E27FC236}">
                <a16:creationId xmlns:a16="http://schemas.microsoft.com/office/drawing/2014/main" id="{E873E2EA-8E24-DE43-A9AB-9348617A9FD8}"/>
              </a:ext>
            </a:extLst>
          </p:cNvPr>
          <p:cNvSpPr txBox="1">
            <a:spLocks noRot="1" noChangeAspect="1" noMove="1" noResize="1" noEditPoints="1" noAdjustHandles="1" noChangeArrowheads="1" noChangeShapeType="1" noTextEdit="1"/>
          </p:cNvSpPr>
          <p:nvPr/>
        </p:nvSpPr>
        <p:spPr>
          <a:xfrm>
            <a:off x="3527944" y="3695051"/>
            <a:ext cx="3700308" cy="353366"/>
          </a:xfrm>
          <a:prstGeom prst="rect">
            <a:avLst/>
          </a:prstGeom>
          <a:blipFill>
            <a:blip r:embed="rId12"/>
            <a:stretch>
              <a:fillRect l="-1318" r="-2471" b="-31034"/>
            </a:stretch>
          </a:blipFill>
        </p:spPr>
        <p:txBody>
          <a:bodyPr/>
          <a:lstStyle/>
          <a:p>
            <a:r>
              <a:rPr lang="en-US">
                <a:noFill/>
              </a:rPr>
              <a:t> </a:t>
            </a:r>
          </a:p>
        </p:txBody>
      </p:sp>
      <p:sp>
        <p:nvSpPr>
          <p:cNvPr id="51" name="TextBox 50">
            <a:extLst>
              <a:ext uri="{FF2B5EF4-FFF2-40B4-BE49-F238E27FC236}">
                <a16:creationId xmlns:a16="http://schemas.microsoft.com/office/drawing/2014/main" id="{82FBE3BA-FFC8-DC45-998B-1A8E36C079AC}"/>
              </a:ext>
            </a:extLst>
          </p:cNvPr>
          <p:cNvSpPr txBox="1">
            <a:spLocks noRot="1" noChangeAspect="1" noMove="1" noResize="1" noEditPoints="1" noAdjustHandles="1" noChangeArrowheads="1" noChangeShapeType="1" noTextEdit="1"/>
          </p:cNvSpPr>
          <p:nvPr/>
        </p:nvSpPr>
        <p:spPr>
          <a:xfrm>
            <a:off x="6340454" y="4804221"/>
            <a:ext cx="386836" cy="338554"/>
          </a:xfrm>
          <a:prstGeom prst="rect">
            <a:avLst/>
          </a:prstGeom>
          <a:blipFill>
            <a:blip r:embed="rId13"/>
            <a:stretch>
              <a:fillRect l="-25000" r="-6250" b="-32143"/>
            </a:stretch>
          </a:blipFill>
        </p:spPr>
        <p:txBody>
          <a:bodyPr/>
          <a:lstStyle/>
          <a:p>
            <a:r>
              <a:rPr lang="en-US">
                <a:noFill/>
              </a:rPr>
              <a:t> </a:t>
            </a:r>
          </a:p>
        </p:txBody>
      </p:sp>
      <p:sp>
        <p:nvSpPr>
          <p:cNvPr id="52" name="TextBox 51">
            <a:extLst>
              <a:ext uri="{FF2B5EF4-FFF2-40B4-BE49-F238E27FC236}">
                <a16:creationId xmlns:a16="http://schemas.microsoft.com/office/drawing/2014/main" id="{DF64E673-77E3-244E-9A63-945611E2C3D3}"/>
              </a:ext>
            </a:extLst>
          </p:cNvPr>
          <p:cNvSpPr txBox="1">
            <a:spLocks noRot="1" noChangeAspect="1" noMove="1" noResize="1" noEditPoints="1" noAdjustHandles="1" noChangeArrowheads="1" noChangeShapeType="1" noTextEdit="1"/>
          </p:cNvSpPr>
          <p:nvPr/>
        </p:nvSpPr>
        <p:spPr>
          <a:xfrm>
            <a:off x="8768708" y="4972458"/>
            <a:ext cx="386836" cy="338554"/>
          </a:xfrm>
          <a:prstGeom prst="rect">
            <a:avLst/>
          </a:prstGeom>
          <a:blipFill>
            <a:blip r:embed="rId14"/>
            <a:stretch>
              <a:fillRect l="-25000" r="-6250" b="-34545"/>
            </a:stretch>
          </a:blipFill>
        </p:spPr>
        <p:txBody>
          <a:bodyPr/>
          <a:lstStyle/>
          <a:p>
            <a:r>
              <a:rPr lang="en-US">
                <a:noFill/>
              </a:rPr>
              <a:t> </a:t>
            </a:r>
          </a:p>
        </p:txBody>
      </p:sp>
      <p:sp>
        <p:nvSpPr>
          <p:cNvPr id="53" name="TextBox 52">
            <a:extLst>
              <a:ext uri="{FF2B5EF4-FFF2-40B4-BE49-F238E27FC236}">
                <a16:creationId xmlns:a16="http://schemas.microsoft.com/office/drawing/2014/main" id="{35067AF3-CE51-7D41-84F0-3A5F7942C5F6}"/>
              </a:ext>
            </a:extLst>
          </p:cNvPr>
          <p:cNvSpPr txBox="1">
            <a:spLocks noRot="1" noChangeAspect="1" noMove="1" noResize="1" noEditPoints="1" noAdjustHandles="1" noChangeArrowheads="1" noChangeShapeType="1" noTextEdit="1"/>
          </p:cNvSpPr>
          <p:nvPr/>
        </p:nvSpPr>
        <p:spPr>
          <a:xfrm>
            <a:off x="7489804" y="4996535"/>
            <a:ext cx="375808" cy="338554"/>
          </a:xfrm>
          <a:prstGeom prst="rect">
            <a:avLst/>
          </a:prstGeom>
          <a:blipFill>
            <a:blip r:embed="rId15"/>
            <a:stretch>
              <a:fillRect l="-26230" r="-6557" b="-34545"/>
            </a:stretch>
          </a:blipFill>
        </p:spPr>
        <p:txBody>
          <a:bodyPr/>
          <a:lstStyle/>
          <a:p>
            <a:r>
              <a:rPr lang="en-US">
                <a:noFill/>
              </a:rPr>
              <a:t> </a:t>
            </a:r>
          </a:p>
        </p:txBody>
      </p:sp>
      <p:sp>
        <p:nvSpPr>
          <p:cNvPr id="54" name="TextBox 53">
            <a:extLst>
              <a:ext uri="{FF2B5EF4-FFF2-40B4-BE49-F238E27FC236}">
                <a16:creationId xmlns:a16="http://schemas.microsoft.com/office/drawing/2014/main" id="{30FE6125-7FEA-DB40-9E9D-EC2942396DCE}"/>
              </a:ext>
            </a:extLst>
          </p:cNvPr>
          <p:cNvSpPr txBox="1">
            <a:spLocks noRot="1" noChangeAspect="1" noMove="1" noResize="1" noEditPoints="1" noAdjustHandles="1" noChangeArrowheads="1" noChangeShapeType="1" noTextEdit="1"/>
          </p:cNvSpPr>
          <p:nvPr/>
        </p:nvSpPr>
        <p:spPr>
          <a:xfrm>
            <a:off x="7170542" y="5984906"/>
            <a:ext cx="386836" cy="338554"/>
          </a:xfrm>
          <a:prstGeom prst="rect">
            <a:avLst/>
          </a:prstGeom>
          <a:blipFill>
            <a:blip r:embed="rId16"/>
            <a:stretch>
              <a:fillRect l="-25000" r="-6250" b="-34545"/>
            </a:stretch>
          </a:blipFill>
        </p:spPr>
        <p:txBody>
          <a:bodyPr/>
          <a:lstStyle/>
          <a:p>
            <a:r>
              <a:rPr lang="en-US">
                <a:noFill/>
              </a:rPr>
              <a:t> </a:t>
            </a:r>
          </a:p>
        </p:txBody>
      </p:sp>
      <p:sp>
        <p:nvSpPr>
          <p:cNvPr id="55" name="TextBox 54">
            <a:extLst>
              <a:ext uri="{FF2B5EF4-FFF2-40B4-BE49-F238E27FC236}">
                <a16:creationId xmlns:a16="http://schemas.microsoft.com/office/drawing/2014/main" id="{71504379-EA3E-1548-8CFC-FB8B3F9E5AE2}"/>
              </a:ext>
            </a:extLst>
          </p:cNvPr>
          <p:cNvSpPr txBox="1">
            <a:spLocks noChangeArrowheads="1"/>
          </p:cNvSpPr>
          <p:nvPr/>
        </p:nvSpPr>
        <p:spPr bwMode="auto">
          <a:xfrm>
            <a:off x="5894388" y="5119688"/>
            <a:ext cx="12001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sz="2400">
                <a:solidFill>
                  <a:srgbClr val="F7004B"/>
                </a:solidFill>
              </a:rPr>
              <a:t>DTI = 30</a:t>
            </a:r>
          </a:p>
        </p:txBody>
      </p:sp>
      <p:sp>
        <p:nvSpPr>
          <p:cNvPr id="56" name="TextBox 55">
            <a:extLst>
              <a:ext uri="{FF2B5EF4-FFF2-40B4-BE49-F238E27FC236}">
                <a16:creationId xmlns:a16="http://schemas.microsoft.com/office/drawing/2014/main" id="{00485623-784B-CD4D-81FE-624A48A34B32}"/>
              </a:ext>
            </a:extLst>
          </p:cNvPr>
          <p:cNvSpPr txBox="1">
            <a:spLocks noChangeArrowheads="1"/>
          </p:cNvSpPr>
          <p:nvPr/>
        </p:nvSpPr>
        <p:spPr bwMode="auto">
          <a:xfrm>
            <a:off x="7216775" y="5399088"/>
            <a:ext cx="34909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sz="2400">
                <a:solidFill>
                  <a:srgbClr val="F7004B"/>
                </a:solidFill>
              </a:rPr>
              <a:t>Delinquent 10 months ago</a:t>
            </a:r>
          </a:p>
        </p:txBody>
      </p:sp>
      <p:sp>
        <p:nvSpPr>
          <p:cNvPr id="57" name="TextBox 56">
            <a:extLst>
              <a:ext uri="{FF2B5EF4-FFF2-40B4-BE49-F238E27FC236}">
                <a16:creationId xmlns:a16="http://schemas.microsoft.com/office/drawing/2014/main" id="{12DBBE90-573D-8C4A-A09F-728EB7940722}"/>
              </a:ext>
            </a:extLst>
          </p:cNvPr>
          <p:cNvSpPr txBox="1">
            <a:spLocks noChangeArrowheads="1"/>
          </p:cNvSpPr>
          <p:nvPr/>
        </p:nvSpPr>
        <p:spPr bwMode="auto">
          <a:xfrm>
            <a:off x="5724525" y="6267450"/>
            <a:ext cx="32686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sz="2400">
                <a:solidFill>
                  <a:srgbClr val="F7004B"/>
                </a:solidFill>
              </a:rPr>
              <a:t>46 years of credit history</a:t>
            </a:r>
          </a:p>
        </p:txBody>
      </p:sp>
      <p:sp>
        <p:nvSpPr>
          <p:cNvPr id="58" name="TextBox 57">
            <a:extLst>
              <a:ext uri="{FF2B5EF4-FFF2-40B4-BE49-F238E27FC236}">
                <a16:creationId xmlns:a16="http://schemas.microsoft.com/office/drawing/2014/main" id="{8041C4D7-30D4-6242-A09D-405E80FA17C7}"/>
              </a:ext>
            </a:extLst>
          </p:cNvPr>
          <p:cNvSpPr txBox="1">
            <a:spLocks noChangeArrowheads="1"/>
          </p:cNvSpPr>
          <p:nvPr/>
        </p:nvSpPr>
        <p:spPr bwMode="auto">
          <a:xfrm>
            <a:off x="0" y="2136775"/>
            <a:ext cx="1219200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sz="2800" b="1"/>
              <a:t>The order matters!</a:t>
            </a:r>
          </a:p>
        </p:txBody>
      </p:sp>
      <p:sp>
        <p:nvSpPr>
          <p:cNvPr id="3" name="TextBox 2">
            <a:extLst>
              <a:ext uri="{FF2B5EF4-FFF2-40B4-BE49-F238E27FC236}">
                <a16:creationId xmlns:a16="http://schemas.microsoft.com/office/drawing/2014/main" id="{F8288878-1E0B-D547-A181-B06B4609B8CD}"/>
              </a:ext>
            </a:extLst>
          </p:cNvPr>
          <p:cNvSpPr txBox="1">
            <a:spLocks noChangeArrowheads="1"/>
          </p:cNvSpPr>
          <p:nvPr/>
        </p:nvSpPr>
        <p:spPr bwMode="auto">
          <a:xfrm>
            <a:off x="479425" y="6291263"/>
            <a:ext cx="18129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1600"/>
              <a:t>*Janzing et al. 2019</a:t>
            </a:r>
          </a:p>
        </p:txBody>
      </p:sp>
      <p:sp>
        <p:nvSpPr>
          <p:cNvPr id="60" name="TextBox 59">
            <a:extLst>
              <a:ext uri="{FF2B5EF4-FFF2-40B4-BE49-F238E27FC236}">
                <a16:creationId xmlns:a16="http://schemas.microsoft.com/office/drawing/2014/main" id="{AD8B7B08-12BE-B04C-9715-C3B6096DF42D}"/>
              </a:ext>
            </a:extLst>
          </p:cNvPr>
          <p:cNvSpPr txBox="1">
            <a:spLocks noChangeArrowheads="1"/>
          </p:cNvSpPr>
          <p:nvPr/>
        </p:nvSpPr>
        <p:spPr bwMode="auto">
          <a:xfrm>
            <a:off x="4800600" y="3590925"/>
            <a:ext cx="28733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1600"/>
              <a:t>*</a:t>
            </a:r>
          </a:p>
        </p:txBody>
      </p:sp>
    </p:spTree>
    <p:extLst>
      <p:ext uri="{BB962C8B-B14F-4D97-AF65-F5344CB8AC3E}">
        <p14:creationId xmlns:p14="http://schemas.microsoft.com/office/powerpoint/2010/main" val="27958734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xit" presetSubtype="0" fill="hold" grpId="0" nodeType="withEffect">
                                  <p:stCondLst>
                                    <p:cond delay="0"/>
                                  </p:stCondLst>
                                  <p:childTnLst>
                                    <p:set>
                                      <p:cBhvr>
                                        <p:cTn id="6" dur="1" fill="hold">
                                          <p:stCondLst>
                                            <p:cond delay="0"/>
                                          </p:stCondLst>
                                        </p:cTn>
                                        <p:tgtEl>
                                          <p:spTgt spid="28"/>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19"/>
                                        </p:tgtEl>
                                        <p:attrNameLst>
                                          <p:attrName>style.visibility</p:attrName>
                                        </p:attrNameLst>
                                      </p:cBhvr>
                                      <p:to>
                                        <p:strVal val="hidden"/>
                                      </p:to>
                                    </p:set>
                                  </p:childTnLst>
                                </p:cTn>
                              </p:par>
                              <p:par>
                                <p:cTn id="9" presetID="1" presetClass="entr" presetSubtype="0" fill="hold" nodeType="withEffect">
                                  <p:stCondLst>
                                    <p:cond delay="0"/>
                                  </p:stCondLst>
                                  <p:childTnLst>
                                    <p:set>
                                      <p:cBhvr>
                                        <p:cTn id="10" dur="1" fill="hold">
                                          <p:stCondLst>
                                            <p:cond delay="0"/>
                                          </p:stCondLst>
                                        </p:cTn>
                                        <p:tgtEl>
                                          <p:spTgt spid="3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1"/>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6"/>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0"/>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6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gtEl>
                                        <p:attrNameLst>
                                          <p:attrName>style.visibility</p:attrName>
                                        </p:attrNameLst>
                                      </p:cBhvr>
                                      <p:to>
                                        <p:strVal val="visible"/>
                                      </p:to>
                                    </p:set>
                                  </p:childTnLst>
                                </p:cTn>
                              </p:par>
                              <p:par>
                                <p:cTn id="25" presetID="1" presetClass="exit" presetSubtype="0" fill="hold" grpId="1" nodeType="withEffect">
                                  <p:stCondLst>
                                    <p:cond delay="0"/>
                                  </p:stCondLst>
                                  <p:childTnLst>
                                    <p:set>
                                      <p:cBhvr>
                                        <p:cTn id="26" dur="1" fill="hold">
                                          <p:stCondLst>
                                            <p:cond delay="0"/>
                                          </p:stCondLst>
                                        </p:cTn>
                                        <p:tgtEl>
                                          <p:spTgt spid="60"/>
                                        </p:tgtEl>
                                        <p:attrNameLst>
                                          <p:attrName>style.visibility</p:attrName>
                                        </p:attrNameLst>
                                      </p:cBhvr>
                                      <p:to>
                                        <p:strVal val="hidden"/>
                                      </p:to>
                                    </p:set>
                                  </p:childTnLst>
                                </p:cTn>
                              </p:par>
                              <p:par>
                                <p:cTn id="27" presetID="1" presetClass="exit" presetSubtype="0" fill="hold" grpId="1" nodeType="withEffect">
                                  <p:stCondLst>
                                    <p:cond delay="0"/>
                                  </p:stCondLst>
                                  <p:childTnLst>
                                    <p:set>
                                      <p:cBhvr>
                                        <p:cTn id="28" dur="1" fill="hold">
                                          <p:stCondLst>
                                            <p:cond delay="0"/>
                                          </p:stCondLst>
                                        </p:cTn>
                                        <p:tgtEl>
                                          <p:spTgt spid="3"/>
                                        </p:tgtEl>
                                        <p:attrNameLst>
                                          <p:attrName>style.visibility</p:attrName>
                                        </p:attrNameLst>
                                      </p:cBhvr>
                                      <p:to>
                                        <p:strVal val="hidden"/>
                                      </p:to>
                                    </p:set>
                                  </p:childTnLst>
                                </p:cTn>
                              </p:par>
                              <p:par>
                                <p:cTn id="29" presetID="1" presetClass="exit" presetSubtype="0" fill="hold" nodeType="withEffect">
                                  <p:stCondLst>
                                    <p:cond delay="0"/>
                                  </p:stCondLst>
                                  <p:childTnLst>
                                    <p:set>
                                      <p:cBhvr>
                                        <p:cTn id="30" dur="1" fill="hold">
                                          <p:stCondLst>
                                            <p:cond delay="0"/>
                                          </p:stCondLst>
                                        </p:cTn>
                                        <p:tgtEl>
                                          <p:spTgt spid="35"/>
                                        </p:tgtEl>
                                        <p:attrNameLst>
                                          <p:attrName>style.visibility</p:attrName>
                                        </p:attrNameLst>
                                      </p:cBhvr>
                                      <p:to>
                                        <p:strVal val="hidden"/>
                                      </p:to>
                                    </p:set>
                                  </p:childTnLst>
                                </p:cTn>
                              </p:par>
                              <p:par>
                                <p:cTn id="31" presetID="1" presetClass="exit" presetSubtype="0" fill="hold" nodeType="withEffect">
                                  <p:stCondLst>
                                    <p:cond delay="0"/>
                                  </p:stCondLst>
                                  <p:childTnLst>
                                    <p:set>
                                      <p:cBhvr>
                                        <p:cTn id="32" dur="1" fill="hold">
                                          <p:stCondLst>
                                            <p:cond delay="0"/>
                                          </p:stCondLst>
                                        </p:cTn>
                                        <p:tgtEl>
                                          <p:spTgt spid="32"/>
                                        </p:tgtEl>
                                        <p:attrNameLst>
                                          <p:attrName>style.visibility</p:attrName>
                                        </p:attrNameLst>
                                      </p:cBhvr>
                                      <p:to>
                                        <p:strVal val="hidden"/>
                                      </p:to>
                                    </p:set>
                                  </p:childTnLst>
                                </p:cTn>
                              </p:par>
                              <p:par>
                                <p:cTn id="33" presetID="1" presetClass="exit" presetSubtype="0" fill="hold" grpId="1" nodeType="withEffect">
                                  <p:stCondLst>
                                    <p:cond delay="0"/>
                                  </p:stCondLst>
                                  <p:childTnLst>
                                    <p:set>
                                      <p:cBhvr>
                                        <p:cTn id="34" dur="1" fill="hold">
                                          <p:stCondLst>
                                            <p:cond delay="0"/>
                                          </p:stCondLst>
                                        </p:cTn>
                                        <p:tgtEl>
                                          <p:spTgt spid="33"/>
                                        </p:tgtEl>
                                        <p:attrNameLst>
                                          <p:attrName>style.visibility</p:attrName>
                                        </p:attrNameLst>
                                      </p:cBhvr>
                                      <p:to>
                                        <p:strVal val="hidden"/>
                                      </p:to>
                                    </p:set>
                                  </p:childTnLst>
                                </p:cTn>
                              </p:par>
                              <p:par>
                                <p:cTn id="35" presetID="1" presetClass="exit" presetSubtype="0" fill="hold" grpId="1" nodeType="withEffect">
                                  <p:stCondLst>
                                    <p:cond delay="0"/>
                                  </p:stCondLst>
                                  <p:childTnLst>
                                    <p:set>
                                      <p:cBhvr>
                                        <p:cTn id="36" dur="1" fill="hold">
                                          <p:stCondLst>
                                            <p:cond delay="0"/>
                                          </p:stCondLst>
                                        </p:cTn>
                                        <p:tgtEl>
                                          <p:spTgt spid="31"/>
                                        </p:tgtEl>
                                        <p:attrNameLst>
                                          <p:attrName>style.visibility</p:attrName>
                                        </p:attrNameLst>
                                      </p:cBhvr>
                                      <p:to>
                                        <p:strVal val="hidden"/>
                                      </p:to>
                                    </p:set>
                                  </p:childTnLst>
                                </p:cTn>
                              </p:par>
                              <p:par>
                                <p:cTn id="37" presetID="1" presetClass="entr" presetSubtype="0" fill="hold" nodeType="withEffect">
                                  <p:stCondLst>
                                    <p:cond delay="0"/>
                                  </p:stCondLst>
                                  <p:childTnLst>
                                    <p:set>
                                      <p:cBhvr>
                                        <p:cTn id="38" dur="1" fill="hold">
                                          <p:stCondLst>
                                            <p:cond delay="0"/>
                                          </p:stCondLst>
                                        </p:cTn>
                                        <p:tgtEl>
                                          <p:spTgt spid="37"/>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51"/>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55"/>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42"/>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44"/>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43"/>
                                        </p:tgtEl>
                                        <p:attrNameLst>
                                          <p:attrName>style.visibility</p:attrName>
                                        </p:attrNameLst>
                                      </p:cBhvr>
                                      <p:to>
                                        <p:strVal val="visible"/>
                                      </p:to>
                                    </p:set>
                                  </p:childTnLst>
                                </p:cTn>
                              </p:par>
                              <p:par>
                                <p:cTn id="49" presetID="1" presetClass="exit" presetSubtype="0" fill="hold" grpId="1" nodeType="withEffect">
                                  <p:stCondLst>
                                    <p:cond delay="0"/>
                                  </p:stCondLst>
                                  <p:childTnLst>
                                    <p:set>
                                      <p:cBhvr>
                                        <p:cTn id="50" dur="1" fill="hold">
                                          <p:stCondLst>
                                            <p:cond delay="0"/>
                                          </p:stCondLst>
                                        </p:cTn>
                                        <p:tgtEl>
                                          <p:spTgt spid="55"/>
                                        </p:tgtEl>
                                        <p:attrNameLst>
                                          <p:attrName>style.visibility</p:attrName>
                                        </p:attrNameLst>
                                      </p:cBhvr>
                                      <p:to>
                                        <p:strVal val="hidden"/>
                                      </p:to>
                                    </p:set>
                                  </p:childTnLst>
                                </p:cTn>
                              </p:par>
                              <p:par>
                                <p:cTn id="51" presetID="1" presetClass="exit" presetSubtype="0" fill="hold" nodeType="withEffect">
                                  <p:stCondLst>
                                    <p:cond delay="0"/>
                                  </p:stCondLst>
                                  <p:childTnLst>
                                    <p:set>
                                      <p:cBhvr>
                                        <p:cTn id="52" dur="1" fill="hold">
                                          <p:stCondLst>
                                            <p:cond delay="0"/>
                                          </p:stCondLst>
                                        </p:cTn>
                                        <p:tgtEl>
                                          <p:spTgt spid="42"/>
                                        </p:tgtEl>
                                        <p:attrNameLst>
                                          <p:attrName>style.visibility</p:attrName>
                                        </p:attrNameLst>
                                      </p:cBhvr>
                                      <p:to>
                                        <p:strVal val="hidden"/>
                                      </p:to>
                                    </p:set>
                                  </p:childTnLst>
                                </p:cTn>
                              </p:par>
                              <p:par>
                                <p:cTn id="53" presetID="1" presetClass="exit" presetSubtype="0" fill="hold" nodeType="withEffect">
                                  <p:stCondLst>
                                    <p:cond delay="0"/>
                                  </p:stCondLst>
                                  <p:childTnLst>
                                    <p:set>
                                      <p:cBhvr>
                                        <p:cTn id="54" dur="1" fill="hold">
                                          <p:stCondLst>
                                            <p:cond delay="0"/>
                                          </p:stCondLst>
                                        </p:cTn>
                                        <p:tgtEl>
                                          <p:spTgt spid="44"/>
                                        </p:tgtEl>
                                        <p:attrNameLst>
                                          <p:attrName>style.visibility</p:attrName>
                                        </p:attrNameLst>
                                      </p:cBhvr>
                                      <p:to>
                                        <p:strVal val="hidden"/>
                                      </p:to>
                                    </p:set>
                                  </p:childTnLst>
                                </p:cTn>
                              </p:par>
                              <p:par>
                                <p:cTn id="55" presetID="1" presetClass="exit" presetSubtype="0" fill="hold" grpId="1" nodeType="withEffect">
                                  <p:stCondLst>
                                    <p:cond delay="0"/>
                                  </p:stCondLst>
                                  <p:childTnLst>
                                    <p:set>
                                      <p:cBhvr>
                                        <p:cTn id="56" dur="1" fill="hold">
                                          <p:stCondLst>
                                            <p:cond delay="0"/>
                                          </p:stCondLst>
                                        </p:cTn>
                                        <p:tgtEl>
                                          <p:spTgt spid="43"/>
                                        </p:tgtEl>
                                        <p:attrNameLst>
                                          <p:attrName>style.visibility</p:attrName>
                                        </p:attrNameLst>
                                      </p:cBhvr>
                                      <p:to>
                                        <p:strVal val="hidden"/>
                                      </p:to>
                                    </p:set>
                                  </p:childTnLst>
                                </p:cTn>
                              </p:par>
                              <p:par>
                                <p:cTn id="57" presetID="1" presetClass="entr" presetSubtype="0" fill="hold" nodeType="withEffect">
                                  <p:stCondLst>
                                    <p:cond delay="0"/>
                                  </p:stCondLst>
                                  <p:childTnLst>
                                    <p:set>
                                      <p:cBhvr>
                                        <p:cTn id="58" dur="1" fill="hold">
                                          <p:stCondLst>
                                            <p:cond delay="0"/>
                                          </p:stCondLst>
                                        </p:cTn>
                                        <p:tgtEl>
                                          <p:spTgt spid="38"/>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52"/>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56"/>
                                        </p:tgtEl>
                                        <p:attrNameLst>
                                          <p:attrName>style.visibility</p:attrName>
                                        </p:attrNameLst>
                                      </p:cBhvr>
                                      <p:to>
                                        <p:strVal val="visible"/>
                                      </p:to>
                                    </p:set>
                                  </p:childTnLst>
                                </p:cTn>
                              </p:par>
                              <p:par>
                                <p:cTn id="63" presetID="1" presetClass="entr" presetSubtype="0" fill="hold" nodeType="withEffect">
                                  <p:stCondLst>
                                    <p:cond delay="0"/>
                                  </p:stCondLst>
                                  <p:childTnLst>
                                    <p:set>
                                      <p:cBhvr>
                                        <p:cTn id="64" dur="1" fill="hold">
                                          <p:stCondLst>
                                            <p:cond delay="0"/>
                                          </p:stCondLst>
                                        </p:cTn>
                                        <p:tgtEl>
                                          <p:spTgt spid="45"/>
                                        </p:tgtEl>
                                        <p:attrNameLst>
                                          <p:attrName>style.visibility</p:attrName>
                                        </p:attrNameLst>
                                      </p:cBhvr>
                                      <p:to>
                                        <p:strVal val="visible"/>
                                      </p:to>
                                    </p:set>
                                  </p:childTnLst>
                                </p:cTn>
                              </p:par>
                              <p:par>
                                <p:cTn id="65" presetID="1" presetClass="entr" presetSubtype="0" fill="hold" nodeType="withEffect">
                                  <p:stCondLst>
                                    <p:cond delay="0"/>
                                  </p:stCondLst>
                                  <p:childTnLst>
                                    <p:set>
                                      <p:cBhvr>
                                        <p:cTn id="66" dur="1" fill="hold">
                                          <p:stCondLst>
                                            <p:cond delay="0"/>
                                          </p:stCondLst>
                                        </p:cTn>
                                        <p:tgtEl>
                                          <p:spTgt spid="47"/>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46"/>
                                        </p:tgtEl>
                                        <p:attrNameLst>
                                          <p:attrName>style.visibility</p:attrName>
                                        </p:attrNameLst>
                                      </p:cBhvr>
                                      <p:to>
                                        <p:strVal val="visible"/>
                                      </p:to>
                                    </p:set>
                                  </p:childTnLst>
                                </p:cTn>
                              </p:par>
                              <p:par>
                                <p:cTn id="69" presetID="1" presetClass="exit" presetSubtype="0" fill="hold" grpId="1" nodeType="withEffect">
                                  <p:stCondLst>
                                    <p:cond delay="0"/>
                                  </p:stCondLst>
                                  <p:childTnLst>
                                    <p:set>
                                      <p:cBhvr>
                                        <p:cTn id="70" dur="1" fill="hold">
                                          <p:stCondLst>
                                            <p:cond delay="0"/>
                                          </p:stCondLst>
                                        </p:cTn>
                                        <p:tgtEl>
                                          <p:spTgt spid="56"/>
                                        </p:tgtEl>
                                        <p:attrNameLst>
                                          <p:attrName>style.visibility</p:attrName>
                                        </p:attrNameLst>
                                      </p:cBhvr>
                                      <p:to>
                                        <p:strVal val="hidden"/>
                                      </p:to>
                                    </p:set>
                                  </p:childTnLst>
                                </p:cTn>
                              </p:par>
                              <p:par>
                                <p:cTn id="71" presetID="1" presetClass="exit" presetSubtype="0" fill="hold" nodeType="withEffect">
                                  <p:stCondLst>
                                    <p:cond delay="0"/>
                                  </p:stCondLst>
                                  <p:childTnLst>
                                    <p:set>
                                      <p:cBhvr>
                                        <p:cTn id="72" dur="1" fill="hold">
                                          <p:stCondLst>
                                            <p:cond delay="0"/>
                                          </p:stCondLst>
                                        </p:cTn>
                                        <p:tgtEl>
                                          <p:spTgt spid="45"/>
                                        </p:tgtEl>
                                        <p:attrNameLst>
                                          <p:attrName>style.visibility</p:attrName>
                                        </p:attrNameLst>
                                      </p:cBhvr>
                                      <p:to>
                                        <p:strVal val="hidden"/>
                                      </p:to>
                                    </p:set>
                                  </p:childTnLst>
                                </p:cTn>
                              </p:par>
                              <p:par>
                                <p:cTn id="73" presetID="1" presetClass="exit" presetSubtype="0" fill="hold" nodeType="withEffect">
                                  <p:stCondLst>
                                    <p:cond delay="0"/>
                                  </p:stCondLst>
                                  <p:childTnLst>
                                    <p:set>
                                      <p:cBhvr>
                                        <p:cTn id="74" dur="1" fill="hold">
                                          <p:stCondLst>
                                            <p:cond delay="0"/>
                                          </p:stCondLst>
                                        </p:cTn>
                                        <p:tgtEl>
                                          <p:spTgt spid="47"/>
                                        </p:tgtEl>
                                        <p:attrNameLst>
                                          <p:attrName>style.visibility</p:attrName>
                                        </p:attrNameLst>
                                      </p:cBhvr>
                                      <p:to>
                                        <p:strVal val="hidden"/>
                                      </p:to>
                                    </p:set>
                                  </p:childTnLst>
                                </p:cTn>
                              </p:par>
                              <p:par>
                                <p:cTn id="75" presetID="1" presetClass="exit" presetSubtype="0" fill="hold" grpId="1" nodeType="withEffect">
                                  <p:stCondLst>
                                    <p:cond delay="0"/>
                                  </p:stCondLst>
                                  <p:childTnLst>
                                    <p:set>
                                      <p:cBhvr>
                                        <p:cTn id="76" dur="1" fill="hold">
                                          <p:stCondLst>
                                            <p:cond delay="0"/>
                                          </p:stCondLst>
                                        </p:cTn>
                                        <p:tgtEl>
                                          <p:spTgt spid="46"/>
                                        </p:tgtEl>
                                        <p:attrNameLst>
                                          <p:attrName>style.visibility</p:attrName>
                                        </p:attrNameLst>
                                      </p:cBhvr>
                                      <p:to>
                                        <p:strVal val="hidden"/>
                                      </p:to>
                                    </p:set>
                                  </p:childTnLst>
                                </p:cTn>
                              </p:par>
                              <p:par>
                                <p:cTn id="77" presetID="1" presetClass="entr" presetSubtype="0" fill="hold" grpId="0" nodeType="withEffect">
                                  <p:stCondLst>
                                    <p:cond delay="0"/>
                                  </p:stCondLst>
                                  <p:childTnLst>
                                    <p:set>
                                      <p:cBhvr>
                                        <p:cTn id="78" dur="1" fill="hold">
                                          <p:stCondLst>
                                            <p:cond delay="0"/>
                                          </p:stCondLst>
                                        </p:cTn>
                                        <p:tgtEl>
                                          <p:spTgt spid="40"/>
                                        </p:tgtEl>
                                        <p:attrNameLst>
                                          <p:attrName>style.visibility</p:attrName>
                                        </p:attrNameLst>
                                      </p:cBhvr>
                                      <p:to>
                                        <p:strVal val="visible"/>
                                      </p:to>
                                    </p:set>
                                  </p:childTnLst>
                                </p:cTn>
                              </p:par>
                              <p:par>
                                <p:cTn id="79" presetID="1" presetClass="entr" presetSubtype="0" fill="hold" nodeType="withEffect">
                                  <p:stCondLst>
                                    <p:cond delay="0"/>
                                  </p:stCondLst>
                                  <p:childTnLst>
                                    <p:set>
                                      <p:cBhvr>
                                        <p:cTn id="80" dur="1" fill="hold">
                                          <p:stCondLst>
                                            <p:cond delay="0"/>
                                          </p:stCondLst>
                                        </p:cTn>
                                        <p:tgtEl>
                                          <p:spTgt spid="39"/>
                                        </p:tgtEl>
                                        <p:attrNameLst>
                                          <p:attrName>style.visibility</p:attrName>
                                        </p:attrNameLst>
                                      </p:cBhvr>
                                      <p:to>
                                        <p:strVal val="visible"/>
                                      </p:to>
                                    </p:set>
                                  </p:childTnLst>
                                </p:cTn>
                              </p:par>
                              <p:par>
                                <p:cTn id="81" presetID="1" presetClass="entr" presetSubtype="0" fill="hold" nodeType="withEffect">
                                  <p:stCondLst>
                                    <p:cond delay="0"/>
                                  </p:stCondLst>
                                  <p:childTnLst>
                                    <p:set>
                                      <p:cBhvr>
                                        <p:cTn id="82" dur="1" fill="hold">
                                          <p:stCondLst>
                                            <p:cond delay="0"/>
                                          </p:stCondLst>
                                        </p:cTn>
                                        <p:tgtEl>
                                          <p:spTgt spid="53"/>
                                        </p:tgtEl>
                                        <p:attrNameLst>
                                          <p:attrName>style.visibility</p:attrName>
                                        </p:attrNameLst>
                                      </p:cBhvr>
                                      <p:to>
                                        <p:strVal val="visible"/>
                                      </p:to>
                                    </p:set>
                                  </p:childTnLst>
                                </p:cTn>
                              </p:par>
                              <p:par>
                                <p:cTn id="83" presetID="1" presetClass="entr" presetSubtype="0" fill="hold" nodeType="withEffect">
                                  <p:stCondLst>
                                    <p:cond delay="0"/>
                                  </p:stCondLst>
                                  <p:childTnLst>
                                    <p:set>
                                      <p:cBhvr>
                                        <p:cTn id="84" dur="1" fill="hold">
                                          <p:stCondLst>
                                            <p:cond delay="0"/>
                                          </p:stCondLst>
                                        </p:cTn>
                                        <p:tgtEl>
                                          <p:spTgt spid="48"/>
                                        </p:tgtEl>
                                        <p:attrNameLst>
                                          <p:attrName>style.visibility</p:attrName>
                                        </p:attrNameLst>
                                      </p:cBhvr>
                                      <p:to>
                                        <p:strVal val="visible"/>
                                      </p:to>
                                    </p:set>
                                  </p:childTnLst>
                                </p:cTn>
                              </p:par>
                              <p:par>
                                <p:cTn id="85" presetID="1" presetClass="entr" presetSubtype="0" fill="hold" nodeType="withEffect">
                                  <p:stCondLst>
                                    <p:cond delay="0"/>
                                  </p:stCondLst>
                                  <p:childTnLst>
                                    <p:set>
                                      <p:cBhvr>
                                        <p:cTn id="86" dur="1" fill="hold">
                                          <p:stCondLst>
                                            <p:cond delay="0"/>
                                          </p:stCondLst>
                                        </p:cTn>
                                        <p:tgtEl>
                                          <p:spTgt spid="50"/>
                                        </p:tgtEl>
                                        <p:attrNameLst>
                                          <p:attrName>style.visibility</p:attrName>
                                        </p:attrNameLst>
                                      </p:cBhvr>
                                      <p:to>
                                        <p:strVal val="visible"/>
                                      </p:to>
                                    </p:set>
                                  </p:childTnLst>
                                </p:cTn>
                              </p:par>
                              <p:par>
                                <p:cTn id="87" presetID="1" presetClass="entr" presetSubtype="0" fill="hold" grpId="0" nodeType="withEffect">
                                  <p:stCondLst>
                                    <p:cond delay="0"/>
                                  </p:stCondLst>
                                  <p:childTnLst>
                                    <p:set>
                                      <p:cBhvr>
                                        <p:cTn id="88" dur="1" fill="hold">
                                          <p:stCondLst>
                                            <p:cond delay="0"/>
                                          </p:stCondLst>
                                        </p:cTn>
                                        <p:tgtEl>
                                          <p:spTgt spid="49"/>
                                        </p:tgtEl>
                                        <p:attrNameLst>
                                          <p:attrName>style.visibility</p:attrName>
                                        </p:attrNameLst>
                                      </p:cBhvr>
                                      <p:to>
                                        <p:strVal val="visible"/>
                                      </p:to>
                                    </p:set>
                                  </p:childTnLst>
                                </p:cTn>
                              </p:par>
                              <p:par>
                                <p:cTn id="89" presetID="1" presetClass="exit" presetSubtype="0" fill="hold" grpId="1" nodeType="withEffect">
                                  <p:stCondLst>
                                    <p:cond delay="0"/>
                                  </p:stCondLst>
                                  <p:childTnLst>
                                    <p:set>
                                      <p:cBhvr>
                                        <p:cTn id="90" dur="1" fill="hold">
                                          <p:stCondLst>
                                            <p:cond delay="0"/>
                                          </p:stCondLst>
                                        </p:cTn>
                                        <p:tgtEl>
                                          <p:spTgt spid="40"/>
                                        </p:tgtEl>
                                        <p:attrNameLst>
                                          <p:attrName>style.visibility</p:attrName>
                                        </p:attrNameLst>
                                      </p:cBhvr>
                                      <p:to>
                                        <p:strVal val="hidden"/>
                                      </p:to>
                                    </p:set>
                                  </p:childTnLst>
                                </p:cTn>
                              </p:par>
                              <p:par>
                                <p:cTn id="91" presetID="1" presetClass="exit" presetSubtype="0" fill="hold" nodeType="withEffect">
                                  <p:stCondLst>
                                    <p:cond delay="0"/>
                                  </p:stCondLst>
                                  <p:childTnLst>
                                    <p:set>
                                      <p:cBhvr>
                                        <p:cTn id="92" dur="1" fill="hold">
                                          <p:stCondLst>
                                            <p:cond delay="0"/>
                                          </p:stCondLst>
                                        </p:cTn>
                                        <p:tgtEl>
                                          <p:spTgt spid="48"/>
                                        </p:tgtEl>
                                        <p:attrNameLst>
                                          <p:attrName>style.visibility</p:attrName>
                                        </p:attrNameLst>
                                      </p:cBhvr>
                                      <p:to>
                                        <p:strVal val="hidden"/>
                                      </p:to>
                                    </p:set>
                                  </p:childTnLst>
                                </p:cTn>
                              </p:par>
                              <p:par>
                                <p:cTn id="93" presetID="1" presetClass="exit" presetSubtype="0" fill="hold" nodeType="withEffect">
                                  <p:stCondLst>
                                    <p:cond delay="0"/>
                                  </p:stCondLst>
                                  <p:childTnLst>
                                    <p:set>
                                      <p:cBhvr>
                                        <p:cTn id="94" dur="1" fill="hold">
                                          <p:stCondLst>
                                            <p:cond delay="0"/>
                                          </p:stCondLst>
                                        </p:cTn>
                                        <p:tgtEl>
                                          <p:spTgt spid="50"/>
                                        </p:tgtEl>
                                        <p:attrNameLst>
                                          <p:attrName>style.visibility</p:attrName>
                                        </p:attrNameLst>
                                      </p:cBhvr>
                                      <p:to>
                                        <p:strVal val="hidden"/>
                                      </p:to>
                                    </p:set>
                                  </p:childTnLst>
                                </p:cTn>
                              </p:par>
                              <p:par>
                                <p:cTn id="95" presetID="1" presetClass="exit" presetSubtype="0" fill="hold" grpId="1" nodeType="withEffect">
                                  <p:stCondLst>
                                    <p:cond delay="0"/>
                                  </p:stCondLst>
                                  <p:childTnLst>
                                    <p:set>
                                      <p:cBhvr>
                                        <p:cTn id="96" dur="1" fill="hold">
                                          <p:stCondLst>
                                            <p:cond delay="0"/>
                                          </p:stCondLst>
                                        </p:cTn>
                                        <p:tgtEl>
                                          <p:spTgt spid="49"/>
                                        </p:tgtEl>
                                        <p:attrNameLst>
                                          <p:attrName>style.visibility</p:attrName>
                                        </p:attrNameLst>
                                      </p:cBhvr>
                                      <p:to>
                                        <p:strVal val="hidden"/>
                                      </p:to>
                                    </p:set>
                                  </p:childTnLst>
                                </p:cTn>
                              </p:par>
                              <p:par>
                                <p:cTn id="97" presetID="1" presetClass="entr" presetSubtype="0" fill="hold" grpId="0" nodeType="withEffect">
                                  <p:stCondLst>
                                    <p:cond delay="0"/>
                                  </p:stCondLst>
                                  <p:childTnLst>
                                    <p:set>
                                      <p:cBhvr>
                                        <p:cTn id="98" dur="1" fill="hold">
                                          <p:stCondLst>
                                            <p:cond delay="0"/>
                                          </p:stCondLst>
                                        </p:cTn>
                                        <p:tgtEl>
                                          <p:spTgt spid="20"/>
                                        </p:tgtEl>
                                        <p:attrNameLst>
                                          <p:attrName>style.visibility</p:attrName>
                                        </p:attrNameLst>
                                      </p:cBhvr>
                                      <p:to>
                                        <p:strVal val="visible"/>
                                      </p:to>
                                    </p:set>
                                  </p:childTnLst>
                                </p:cTn>
                              </p:par>
                              <p:par>
                                <p:cTn id="99" presetID="1" presetClass="entr" presetSubtype="0" fill="hold" nodeType="withEffect">
                                  <p:stCondLst>
                                    <p:cond delay="0"/>
                                  </p:stCondLst>
                                  <p:childTnLst>
                                    <p:set>
                                      <p:cBhvr>
                                        <p:cTn id="100" dur="1" fill="hold">
                                          <p:stCondLst>
                                            <p:cond delay="0"/>
                                          </p:stCondLst>
                                        </p:cTn>
                                        <p:tgtEl>
                                          <p:spTgt spid="23"/>
                                        </p:tgtEl>
                                        <p:attrNameLst>
                                          <p:attrName>style.visibility</p:attrName>
                                        </p:attrNameLst>
                                      </p:cBhvr>
                                      <p:to>
                                        <p:strVal val="visible"/>
                                      </p:to>
                                    </p:set>
                                  </p:childTnLst>
                                </p:cTn>
                              </p:par>
                              <p:par>
                                <p:cTn id="101" presetID="1" presetClass="entr" presetSubtype="0" fill="hold" nodeType="withEffect">
                                  <p:stCondLst>
                                    <p:cond delay="0"/>
                                  </p:stCondLst>
                                  <p:childTnLst>
                                    <p:set>
                                      <p:cBhvr>
                                        <p:cTn id="102" dur="1" fill="hold">
                                          <p:stCondLst>
                                            <p:cond delay="0"/>
                                          </p:stCondLst>
                                        </p:cTn>
                                        <p:tgtEl>
                                          <p:spTgt spid="22"/>
                                        </p:tgtEl>
                                        <p:attrNameLst>
                                          <p:attrName>style.visibility</p:attrName>
                                        </p:attrNameLst>
                                      </p:cBhvr>
                                      <p:to>
                                        <p:strVal val="visible"/>
                                      </p:to>
                                    </p:set>
                                  </p:childTnLst>
                                </p:cTn>
                              </p:par>
                              <p:par>
                                <p:cTn id="103" presetID="1" presetClass="entr" presetSubtype="0" fill="hold" grpId="0" nodeType="withEffect">
                                  <p:stCondLst>
                                    <p:cond delay="0"/>
                                  </p:stCondLst>
                                  <p:childTnLst>
                                    <p:set>
                                      <p:cBhvr>
                                        <p:cTn id="104" dur="1" fill="hold">
                                          <p:stCondLst>
                                            <p:cond delay="0"/>
                                          </p:stCondLst>
                                        </p:cTn>
                                        <p:tgtEl>
                                          <p:spTgt spid="57"/>
                                        </p:tgtEl>
                                        <p:attrNameLst>
                                          <p:attrName>style.visibility</p:attrName>
                                        </p:attrNameLst>
                                      </p:cBhvr>
                                      <p:to>
                                        <p:strVal val="visible"/>
                                      </p:to>
                                    </p:set>
                                  </p:childTnLst>
                                </p:cTn>
                              </p:par>
                              <p:par>
                                <p:cTn id="105" presetID="1" presetClass="entr" presetSubtype="0" fill="hold" nodeType="withEffect">
                                  <p:stCondLst>
                                    <p:cond delay="0"/>
                                  </p:stCondLst>
                                  <p:childTnLst>
                                    <p:set>
                                      <p:cBhvr>
                                        <p:cTn id="106" dur="1" fill="hold">
                                          <p:stCondLst>
                                            <p:cond delay="0"/>
                                          </p:stCondLst>
                                        </p:cTn>
                                        <p:tgtEl>
                                          <p:spTgt spid="54"/>
                                        </p:tgtEl>
                                        <p:attrNameLst>
                                          <p:attrName>style.visibility</p:attrName>
                                        </p:attrNameLst>
                                      </p:cBhvr>
                                      <p:to>
                                        <p:strVal val="visible"/>
                                      </p:to>
                                    </p:set>
                                  </p:childTnLst>
                                </p:cTn>
                              </p:par>
                              <p:par>
                                <p:cTn id="107" presetID="1" presetClass="entr" presetSubtype="0" fill="hold" nodeType="withEffect">
                                  <p:stCondLst>
                                    <p:cond delay="0"/>
                                  </p:stCondLst>
                                  <p:childTnLst>
                                    <p:set>
                                      <p:cBhvr>
                                        <p:cTn id="108" dur="1" fill="hold">
                                          <p:stCondLst>
                                            <p:cond delay="0"/>
                                          </p:stCondLst>
                                        </p:cTn>
                                        <p:tgtEl>
                                          <p:spTgt spid="41"/>
                                        </p:tgtEl>
                                        <p:attrNameLst>
                                          <p:attrName>style.visibility</p:attrName>
                                        </p:attrNameLst>
                                      </p:cBhvr>
                                      <p:to>
                                        <p:strVal val="visible"/>
                                      </p:to>
                                    </p:set>
                                  </p:childTnLst>
                                </p:cTn>
                              </p:par>
                            </p:childTnLst>
                          </p:cTn>
                        </p:par>
                      </p:childTnLst>
                    </p:cTn>
                  </p:par>
                  <p:par>
                    <p:cTn id="109" fill="hold" nodeType="clickPar">
                      <p:stCondLst>
                        <p:cond delay="indefinite"/>
                      </p:stCondLst>
                      <p:childTnLst>
                        <p:par>
                          <p:cTn id="110" fill="hold" nodeType="withGroup">
                            <p:stCondLst>
                              <p:cond delay="0"/>
                            </p:stCondLst>
                            <p:childTnLst>
                              <p:par>
                                <p:cTn id="111" presetID="1" presetClass="entr" presetSubtype="0" fill="hold" grpId="0" nodeType="clickEffect">
                                  <p:stCondLst>
                                    <p:cond delay="0"/>
                                  </p:stCondLst>
                                  <p:childTnLst>
                                    <p:set>
                                      <p:cBhvr>
                                        <p:cTn id="112" dur="1" fill="hold">
                                          <p:stCondLst>
                                            <p:cond delay="0"/>
                                          </p:stCondLst>
                                        </p:cTn>
                                        <p:tgtEl>
                                          <p:spTgt spid="58"/>
                                        </p:tgtEl>
                                        <p:attrNameLst>
                                          <p:attrName>style.visibility</p:attrName>
                                        </p:attrNameLst>
                                      </p:cBhvr>
                                      <p:to>
                                        <p:strVal val="visible"/>
                                      </p:to>
                                    </p:set>
                                  </p:childTnLst>
                                </p:cTn>
                              </p:par>
                            </p:childTnLst>
                          </p:cTn>
                        </p:par>
                      </p:childTnLst>
                    </p:cTn>
                  </p:par>
                  <p:par>
                    <p:cTn id="113" fill="hold" nodeType="clickPar">
                      <p:stCondLst>
                        <p:cond delay="indefinite"/>
                      </p:stCondLst>
                      <p:childTnLst>
                        <p:par>
                          <p:cTn id="114" fill="hold" nodeType="withGroup">
                            <p:stCondLst>
                              <p:cond delay="0"/>
                            </p:stCondLst>
                            <p:childTnLst>
                              <p:par>
                                <p:cTn id="115" presetID="1" presetClass="entr" presetSubtype="0" fill="hold" grpId="2" nodeType="clickEffect">
                                  <p:stCondLst>
                                    <p:cond delay="0"/>
                                  </p:stCondLst>
                                  <p:childTnLst>
                                    <p:set>
                                      <p:cBhvr>
                                        <p:cTn id="116" dur="1" fill="hold">
                                          <p:stCondLst>
                                            <p:cond delay="0"/>
                                          </p:stCondLst>
                                        </p:cTn>
                                        <p:tgtEl>
                                          <p:spTgt spid="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8" grpId="0"/>
      <p:bldP spid="31" grpId="0"/>
      <p:bldP spid="31" grpId="1"/>
      <p:bldP spid="33" grpId="0"/>
      <p:bldP spid="33" grpId="1"/>
      <p:bldP spid="40" grpId="0"/>
      <p:bldP spid="40" grpId="1"/>
      <p:bldP spid="40" grpId="2"/>
      <p:bldP spid="43" grpId="0"/>
      <p:bldP spid="43" grpId="1"/>
      <p:bldP spid="46" grpId="0"/>
      <p:bldP spid="46" grpId="1"/>
      <p:bldP spid="49" grpId="0"/>
      <p:bldP spid="49" grpId="1"/>
      <p:bldP spid="55" grpId="0"/>
      <p:bldP spid="55" grpId="1"/>
      <p:bldP spid="56" grpId="0"/>
      <p:bldP spid="56" grpId="1"/>
      <p:bldP spid="57" grpId="0"/>
      <p:bldP spid="58" grpId="0"/>
      <p:bldP spid="3" grpId="0"/>
      <p:bldP spid="3" grpId="1"/>
      <p:bldP spid="60" grpId="0"/>
      <p:bldP spid="60"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9">
            <a:extLst>
              <a:ext uri="{FF2B5EF4-FFF2-40B4-BE49-F238E27FC236}">
                <a16:creationId xmlns:a16="http://schemas.microsoft.com/office/drawing/2014/main" id="{677DE66B-3E1D-4F40-A01A-730C3240D77B}"/>
              </a:ext>
            </a:extLst>
          </p:cNvPr>
          <p:cNvSpPr>
            <a:spLocks noGrp="1"/>
          </p:cNvSpPr>
          <p:nvPr>
            <p:ph type="sldNum" sz="quarter" idx="12"/>
          </p:nvPr>
        </p:nvSpPr>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95EDCB71-5571-E043-A9F2-D69F6A4C9919}" type="slidenum">
              <a:rPr lang="en-US" altLang="en-US">
                <a:solidFill>
                  <a:srgbClr val="898989"/>
                </a:solidFill>
              </a:rPr>
              <a:pPr/>
              <a:t>6</a:t>
            </a:fld>
            <a:endParaRPr lang="en-US" altLang="en-US">
              <a:solidFill>
                <a:srgbClr val="898989"/>
              </a:solidFill>
            </a:endParaRPr>
          </a:p>
        </p:txBody>
      </p:sp>
      <p:sp>
        <p:nvSpPr>
          <p:cNvPr id="18" name="Rectangle 17">
            <a:extLst>
              <a:ext uri="{FF2B5EF4-FFF2-40B4-BE49-F238E27FC236}">
                <a16:creationId xmlns:a16="http://schemas.microsoft.com/office/drawing/2014/main" id="{FAE2684C-D912-6845-987F-FF3B84603048}"/>
              </a:ext>
            </a:extLst>
          </p:cNvPr>
          <p:cNvSpPr/>
          <p:nvPr/>
        </p:nvSpPr>
        <p:spPr>
          <a:xfrm>
            <a:off x="8259763" y="5197475"/>
            <a:ext cx="701675" cy="3841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351"/>
          </a:p>
        </p:txBody>
      </p:sp>
      <p:cxnSp>
        <p:nvCxnSpPr>
          <p:cNvPr id="11" name="Straight Arrow Connector 10">
            <a:extLst>
              <a:ext uri="{FF2B5EF4-FFF2-40B4-BE49-F238E27FC236}">
                <a16:creationId xmlns:a16="http://schemas.microsoft.com/office/drawing/2014/main" id="{27999B01-E056-D644-A1BF-3800011AFAE2}"/>
              </a:ext>
            </a:extLst>
          </p:cNvPr>
          <p:cNvCxnSpPr/>
          <p:nvPr/>
        </p:nvCxnSpPr>
        <p:spPr>
          <a:xfrm>
            <a:off x="2633663" y="4160838"/>
            <a:ext cx="0" cy="319087"/>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F4B8705B-D2AB-7843-8B1E-B2FC1B968B5E}"/>
              </a:ext>
            </a:extLst>
          </p:cNvPr>
          <p:cNvCxnSpPr/>
          <p:nvPr/>
        </p:nvCxnSpPr>
        <p:spPr>
          <a:xfrm>
            <a:off x="0" y="4479925"/>
            <a:ext cx="12192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B44AE65A-F32A-4544-BB1E-D7C8BB9F2F7D}"/>
              </a:ext>
            </a:extLst>
          </p:cNvPr>
          <p:cNvCxnSpPr/>
          <p:nvPr/>
        </p:nvCxnSpPr>
        <p:spPr>
          <a:xfrm>
            <a:off x="685800" y="4160838"/>
            <a:ext cx="0" cy="319087"/>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3E59D89D-32FD-7043-B23E-F1738D2E187E}"/>
              </a:ext>
            </a:extLst>
          </p:cNvPr>
          <p:cNvCxnSpPr/>
          <p:nvPr/>
        </p:nvCxnSpPr>
        <p:spPr>
          <a:xfrm>
            <a:off x="9132888" y="4160838"/>
            <a:ext cx="0" cy="319087"/>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D1187360-8B75-1F4D-98FE-5C2349A96481}"/>
              </a:ext>
            </a:extLst>
          </p:cNvPr>
          <p:cNvSpPr txBox="1">
            <a:spLocks noRot="1" noChangeAspect="1" noMove="1" noResize="1" noEditPoints="1" noAdjustHandles="1" noChangeArrowheads="1" noChangeShapeType="1" noTextEdit="1"/>
          </p:cNvSpPr>
          <p:nvPr/>
        </p:nvSpPr>
        <p:spPr>
          <a:xfrm>
            <a:off x="2075905" y="3683046"/>
            <a:ext cx="1037785" cy="338554"/>
          </a:xfrm>
          <a:prstGeom prst="rect">
            <a:avLst/>
          </a:prstGeom>
          <a:blipFill>
            <a:blip r:embed="rId3"/>
            <a:stretch>
              <a:fillRect l="-5882" t="-1786" r="-9412" b="-33929"/>
            </a:stretch>
          </a:blipFill>
        </p:spPr>
        <p:txBody>
          <a:bodyPr/>
          <a:lstStyle/>
          <a:p>
            <a:r>
              <a:rPr lang="en-US">
                <a:noFill/>
              </a:rPr>
              <a:t> </a:t>
            </a:r>
          </a:p>
        </p:txBody>
      </p:sp>
      <p:sp>
        <p:nvSpPr>
          <p:cNvPr id="23" name="TextBox 22">
            <a:extLst>
              <a:ext uri="{FF2B5EF4-FFF2-40B4-BE49-F238E27FC236}">
                <a16:creationId xmlns:a16="http://schemas.microsoft.com/office/drawing/2014/main" id="{99FEADB6-B762-CD4D-A3D5-99962FFE6820}"/>
              </a:ext>
            </a:extLst>
          </p:cNvPr>
          <p:cNvSpPr txBox="1">
            <a:spLocks noRot="1" noChangeAspect="1" noMove="1" noResize="1" noEditPoints="1" noAdjustHandles="1" noChangeArrowheads="1" noChangeShapeType="1" noTextEdit="1"/>
          </p:cNvSpPr>
          <p:nvPr/>
        </p:nvSpPr>
        <p:spPr>
          <a:xfrm>
            <a:off x="8822035" y="3683046"/>
            <a:ext cx="621260" cy="338554"/>
          </a:xfrm>
          <a:prstGeom prst="rect">
            <a:avLst/>
          </a:prstGeom>
          <a:blipFill>
            <a:blip r:embed="rId4"/>
            <a:stretch>
              <a:fillRect l="-14706" b="-33929"/>
            </a:stretch>
          </a:blipFill>
        </p:spPr>
        <p:txBody>
          <a:bodyPr/>
          <a:lstStyle/>
          <a:p>
            <a:r>
              <a:rPr lang="en-US">
                <a:noFill/>
              </a:rPr>
              <a:t> </a:t>
            </a:r>
          </a:p>
        </p:txBody>
      </p:sp>
      <p:sp>
        <p:nvSpPr>
          <p:cNvPr id="24" name="TextBox 23">
            <a:extLst>
              <a:ext uri="{FF2B5EF4-FFF2-40B4-BE49-F238E27FC236}">
                <a16:creationId xmlns:a16="http://schemas.microsoft.com/office/drawing/2014/main" id="{FADE88B2-A0C1-D440-BB8A-E92F79B0E450}"/>
              </a:ext>
            </a:extLst>
          </p:cNvPr>
          <p:cNvSpPr txBox="1">
            <a:spLocks noRot="1" noChangeAspect="1" noMove="1" noResize="1" noEditPoints="1" noAdjustHandles="1" noChangeArrowheads="1" noChangeShapeType="1" noTextEdit="1"/>
          </p:cNvSpPr>
          <p:nvPr/>
        </p:nvSpPr>
        <p:spPr>
          <a:xfrm>
            <a:off x="575994" y="3778522"/>
            <a:ext cx="219612" cy="338554"/>
          </a:xfrm>
          <a:prstGeom prst="rect">
            <a:avLst/>
          </a:prstGeom>
          <a:blipFill>
            <a:blip r:embed="rId5"/>
            <a:stretch>
              <a:fillRect l="-29730" r="-24324" b="-7273"/>
            </a:stretch>
          </a:blipFill>
        </p:spPr>
        <p:txBody>
          <a:bodyPr/>
          <a:lstStyle/>
          <a:p>
            <a:r>
              <a:rPr lang="en-US">
                <a:noFill/>
              </a:rPr>
              <a:t> </a:t>
            </a:r>
          </a:p>
        </p:txBody>
      </p:sp>
      <p:grpSp>
        <p:nvGrpSpPr>
          <p:cNvPr id="16395" name="Group 7">
            <a:extLst>
              <a:ext uri="{FF2B5EF4-FFF2-40B4-BE49-F238E27FC236}">
                <a16:creationId xmlns:a16="http://schemas.microsoft.com/office/drawing/2014/main" id="{2DB2C23A-8F9F-6944-930D-A328C53899D8}"/>
              </a:ext>
            </a:extLst>
          </p:cNvPr>
          <p:cNvGrpSpPr>
            <a:grpSpLocks/>
          </p:cNvGrpSpPr>
          <p:nvPr/>
        </p:nvGrpSpPr>
        <p:grpSpPr bwMode="auto">
          <a:xfrm>
            <a:off x="1035050" y="4416425"/>
            <a:ext cx="171450" cy="115888"/>
            <a:chOff x="1109887" y="4408120"/>
            <a:chExt cx="172528" cy="115020"/>
          </a:xfrm>
        </p:grpSpPr>
        <p:cxnSp>
          <p:nvCxnSpPr>
            <p:cNvPr id="26" name="Straight Connector 25">
              <a:extLst>
                <a:ext uri="{FF2B5EF4-FFF2-40B4-BE49-F238E27FC236}">
                  <a16:creationId xmlns:a16="http://schemas.microsoft.com/office/drawing/2014/main" id="{7F637625-D417-8943-BD02-F9CC14A7827C}"/>
                </a:ext>
              </a:extLst>
            </p:cNvPr>
            <p:cNvCxnSpPr/>
            <p:nvPr/>
          </p:nvCxnSpPr>
          <p:spPr>
            <a:xfrm flipH="1">
              <a:off x="1138642" y="4408120"/>
              <a:ext cx="115019" cy="11502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682C5440-F418-DD40-8A81-706D7CDBAE27}"/>
                </a:ext>
              </a:extLst>
            </p:cNvPr>
            <p:cNvCxnSpPr/>
            <p:nvPr/>
          </p:nvCxnSpPr>
          <p:spPr>
            <a:xfrm flipH="1">
              <a:off x="1109887" y="4408120"/>
              <a:ext cx="115019" cy="11502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BDB26F1E-85F2-D441-A1E4-63E02CBB6ABD}"/>
                </a:ext>
              </a:extLst>
            </p:cNvPr>
            <p:cNvCxnSpPr/>
            <p:nvPr/>
          </p:nvCxnSpPr>
          <p:spPr>
            <a:xfrm flipH="1">
              <a:off x="1167396" y="4408120"/>
              <a:ext cx="115019" cy="11502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27" name="Straight Arrow Connector 26">
            <a:extLst>
              <a:ext uri="{FF2B5EF4-FFF2-40B4-BE49-F238E27FC236}">
                <a16:creationId xmlns:a16="http://schemas.microsoft.com/office/drawing/2014/main" id="{349F6601-D79C-6C4A-9FC7-78F09FE971C4}"/>
              </a:ext>
            </a:extLst>
          </p:cNvPr>
          <p:cNvCxnSpPr>
            <a:cxnSpLocks/>
          </p:cNvCxnSpPr>
          <p:nvPr/>
        </p:nvCxnSpPr>
        <p:spPr>
          <a:xfrm>
            <a:off x="701675" y="4724400"/>
            <a:ext cx="1949450" cy="0"/>
          </a:xfrm>
          <a:prstGeom prst="straightConnector1">
            <a:avLst/>
          </a:prstGeom>
          <a:ln w="44450">
            <a:solidFill>
              <a:srgbClr val="F7004B"/>
            </a:solidFill>
            <a:tailEnd type="triangle"/>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575E5887-3E9B-6649-9C57-52D6B0A9D73C}"/>
              </a:ext>
            </a:extLst>
          </p:cNvPr>
          <p:cNvSpPr txBox="1">
            <a:spLocks noRot="1" noChangeAspect="1" noMove="1" noResize="1" noEditPoints="1" noAdjustHandles="1" noChangeArrowheads="1" noChangeShapeType="1" noTextEdit="1"/>
          </p:cNvSpPr>
          <p:nvPr/>
        </p:nvSpPr>
        <p:spPr>
          <a:xfrm>
            <a:off x="1489729" y="4812013"/>
            <a:ext cx="386836" cy="338554"/>
          </a:xfrm>
          <a:prstGeom prst="rect">
            <a:avLst/>
          </a:prstGeom>
          <a:blipFill>
            <a:blip r:embed="rId6"/>
            <a:stretch>
              <a:fillRect l="-25000" r="-6250" b="-32143"/>
            </a:stretch>
          </a:blipFill>
        </p:spPr>
        <p:txBody>
          <a:bodyPr/>
          <a:lstStyle/>
          <a:p>
            <a:r>
              <a:rPr lang="en-US">
                <a:noFill/>
              </a:rPr>
              <a:t> </a:t>
            </a:r>
          </a:p>
        </p:txBody>
      </p:sp>
      <p:cxnSp>
        <p:nvCxnSpPr>
          <p:cNvPr id="30" name="Straight Arrow Connector 29">
            <a:extLst>
              <a:ext uri="{FF2B5EF4-FFF2-40B4-BE49-F238E27FC236}">
                <a16:creationId xmlns:a16="http://schemas.microsoft.com/office/drawing/2014/main" id="{730DAFBD-D693-6F47-9DC4-0996727C7219}"/>
              </a:ext>
            </a:extLst>
          </p:cNvPr>
          <p:cNvCxnSpPr>
            <a:cxnSpLocks/>
          </p:cNvCxnSpPr>
          <p:nvPr/>
        </p:nvCxnSpPr>
        <p:spPr>
          <a:xfrm>
            <a:off x="2651125" y="4932363"/>
            <a:ext cx="2278063" cy="0"/>
          </a:xfrm>
          <a:prstGeom prst="straightConnector1">
            <a:avLst/>
          </a:prstGeom>
          <a:ln w="44450">
            <a:solidFill>
              <a:srgbClr val="F7004B"/>
            </a:solidFill>
            <a:tailEnd type="triangle"/>
          </a:ln>
        </p:spPr>
        <p:style>
          <a:lnRef idx="1">
            <a:schemeClr val="accent1"/>
          </a:lnRef>
          <a:fillRef idx="0">
            <a:schemeClr val="accent1"/>
          </a:fillRef>
          <a:effectRef idx="0">
            <a:schemeClr val="accent1"/>
          </a:effectRef>
          <a:fontRef idx="minor">
            <a:schemeClr val="tx1"/>
          </a:fontRef>
        </p:style>
      </p:cxnSp>
      <p:sp>
        <p:nvSpPr>
          <p:cNvPr id="36" name="TextBox 35">
            <a:extLst>
              <a:ext uri="{FF2B5EF4-FFF2-40B4-BE49-F238E27FC236}">
                <a16:creationId xmlns:a16="http://schemas.microsoft.com/office/drawing/2014/main" id="{5784ABBF-D90A-184F-A5CE-45A584E3D3B1}"/>
              </a:ext>
            </a:extLst>
          </p:cNvPr>
          <p:cNvSpPr txBox="1">
            <a:spLocks noRot="1" noChangeAspect="1" noMove="1" noResize="1" noEditPoints="1" noAdjustHandles="1" noChangeArrowheads="1" noChangeShapeType="1" noTextEdit="1"/>
          </p:cNvSpPr>
          <p:nvPr/>
        </p:nvSpPr>
        <p:spPr>
          <a:xfrm>
            <a:off x="3503958" y="5028100"/>
            <a:ext cx="380297" cy="338554"/>
          </a:xfrm>
          <a:prstGeom prst="rect">
            <a:avLst/>
          </a:prstGeom>
          <a:blipFill>
            <a:blip r:embed="rId7"/>
            <a:stretch>
              <a:fillRect l="-25806" r="-6452" b="-34545"/>
            </a:stretch>
          </a:blipFill>
        </p:spPr>
        <p:txBody>
          <a:bodyPr/>
          <a:lstStyle/>
          <a:p>
            <a:r>
              <a:rPr lang="en-US">
                <a:noFill/>
              </a:rPr>
              <a:t> </a:t>
            </a:r>
          </a:p>
        </p:txBody>
      </p:sp>
      <p:cxnSp>
        <p:nvCxnSpPr>
          <p:cNvPr id="37" name="Straight Arrow Connector 36">
            <a:extLst>
              <a:ext uri="{FF2B5EF4-FFF2-40B4-BE49-F238E27FC236}">
                <a16:creationId xmlns:a16="http://schemas.microsoft.com/office/drawing/2014/main" id="{99975800-AA22-F24F-8E82-FC90CE400C0F}"/>
              </a:ext>
            </a:extLst>
          </p:cNvPr>
          <p:cNvCxnSpPr/>
          <p:nvPr/>
        </p:nvCxnSpPr>
        <p:spPr>
          <a:xfrm>
            <a:off x="4916488" y="4719638"/>
            <a:ext cx="3227387" cy="0"/>
          </a:xfrm>
          <a:prstGeom prst="straightConnector1">
            <a:avLst/>
          </a:prstGeom>
          <a:ln w="44450">
            <a:solidFill>
              <a:srgbClr val="F7004B"/>
            </a:solidFill>
            <a:tailEnd type="triangle"/>
          </a:ln>
        </p:spPr>
        <p:style>
          <a:lnRef idx="1">
            <a:schemeClr val="accent1"/>
          </a:lnRef>
          <a:fillRef idx="0">
            <a:schemeClr val="accent1"/>
          </a:fillRef>
          <a:effectRef idx="0">
            <a:schemeClr val="accent1"/>
          </a:effectRef>
          <a:fontRef idx="minor">
            <a:schemeClr val="tx1"/>
          </a:fontRef>
        </p:style>
      </p:cxnSp>
      <p:cxnSp>
        <p:nvCxnSpPr>
          <p:cNvPr id="38" name="Straight Arrow Connector 37">
            <a:extLst>
              <a:ext uri="{FF2B5EF4-FFF2-40B4-BE49-F238E27FC236}">
                <a16:creationId xmlns:a16="http://schemas.microsoft.com/office/drawing/2014/main" id="{68E05469-7DD4-AD4B-ACBB-9A96533821FE}"/>
              </a:ext>
            </a:extLst>
          </p:cNvPr>
          <p:cNvCxnSpPr/>
          <p:nvPr/>
        </p:nvCxnSpPr>
        <p:spPr>
          <a:xfrm>
            <a:off x="8134350" y="4932363"/>
            <a:ext cx="1636713" cy="0"/>
          </a:xfrm>
          <a:prstGeom prst="straightConnector1">
            <a:avLst/>
          </a:prstGeom>
          <a:ln w="44450">
            <a:solidFill>
              <a:srgbClr val="F7004B"/>
            </a:solidFill>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a:extLst>
              <a:ext uri="{FF2B5EF4-FFF2-40B4-BE49-F238E27FC236}">
                <a16:creationId xmlns:a16="http://schemas.microsoft.com/office/drawing/2014/main" id="{8BBACFCA-3419-8B42-B784-E2ACA2C91B52}"/>
              </a:ext>
            </a:extLst>
          </p:cNvPr>
          <p:cNvCxnSpPr/>
          <p:nvPr/>
        </p:nvCxnSpPr>
        <p:spPr>
          <a:xfrm>
            <a:off x="9036050" y="5448300"/>
            <a:ext cx="712788" cy="0"/>
          </a:xfrm>
          <a:prstGeom prst="straightConnector1">
            <a:avLst/>
          </a:prstGeom>
          <a:ln w="44450">
            <a:solidFill>
              <a:srgbClr val="0089FA"/>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6403" name="TextBox 39">
            <a:extLst>
              <a:ext uri="{FF2B5EF4-FFF2-40B4-BE49-F238E27FC236}">
                <a16:creationId xmlns:a16="http://schemas.microsoft.com/office/drawing/2014/main" id="{9E454B23-9910-8141-8E1A-C4B68C903C9B}"/>
              </a:ext>
            </a:extLst>
          </p:cNvPr>
          <p:cNvSpPr txBox="1">
            <a:spLocks noChangeArrowheads="1"/>
          </p:cNvSpPr>
          <p:nvPr/>
        </p:nvSpPr>
        <p:spPr bwMode="auto">
          <a:xfrm>
            <a:off x="7194550" y="6319838"/>
            <a:ext cx="36814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2400">
                <a:solidFill>
                  <a:srgbClr val="F7004B"/>
                </a:solidFill>
              </a:rPr>
              <a:t>No recent account openings</a:t>
            </a:r>
          </a:p>
        </p:txBody>
      </p:sp>
      <p:cxnSp>
        <p:nvCxnSpPr>
          <p:cNvPr id="41" name="Straight Arrow Connector 40">
            <a:extLst>
              <a:ext uri="{FF2B5EF4-FFF2-40B4-BE49-F238E27FC236}">
                <a16:creationId xmlns:a16="http://schemas.microsoft.com/office/drawing/2014/main" id="{49A2EBE4-09C9-9045-9267-259171A3A581}"/>
              </a:ext>
            </a:extLst>
          </p:cNvPr>
          <p:cNvCxnSpPr/>
          <p:nvPr/>
        </p:nvCxnSpPr>
        <p:spPr>
          <a:xfrm>
            <a:off x="9109075" y="5932488"/>
            <a:ext cx="26988" cy="0"/>
          </a:xfrm>
          <a:prstGeom prst="straightConnector1">
            <a:avLst/>
          </a:prstGeom>
          <a:ln w="44450">
            <a:solidFill>
              <a:srgbClr val="F7004B"/>
            </a:solidFill>
            <a:tailEnd type="triangle"/>
          </a:ln>
        </p:spPr>
        <p:style>
          <a:lnRef idx="1">
            <a:schemeClr val="accent1"/>
          </a:lnRef>
          <a:fillRef idx="0">
            <a:schemeClr val="accent1"/>
          </a:fillRef>
          <a:effectRef idx="0">
            <a:schemeClr val="accent1"/>
          </a:effectRef>
          <a:fontRef idx="minor">
            <a:schemeClr val="tx1"/>
          </a:fontRef>
        </p:style>
      </p:cxnSp>
      <p:sp>
        <p:nvSpPr>
          <p:cNvPr id="51" name="TextBox 50">
            <a:extLst>
              <a:ext uri="{FF2B5EF4-FFF2-40B4-BE49-F238E27FC236}">
                <a16:creationId xmlns:a16="http://schemas.microsoft.com/office/drawing/2014/main" id="{B602A9E2-7208-844C-8535-139C555E4878}"/>
              </a:ext>
            </a:extLst>
          </p:cNvPr>
          <p:cNvSpPr txBox="1">
            <a:spLocks noRot="1" noChangeAspect="1" noMove="1" noResize="1" noEditPoints="1" noAdjustHandles="1" noChangeArrowheads="1" noChangeShapeType="1" noTextEdit="1"/>
          </p:cNvSpPr>
          <p:nvPr/>
        </p:nvSpPr>
        <p:spPr>
          <a:xfrm>
            <a:off x="6340454" y="4804221"/>
            <a:ext cx="386836" cy="338554"/>
          </a:xfrm>
          <a:prstGeom prst="rect">
            <a:avLst/>
          </a:prstGeom>
          <a:blipFill>
            <a:blip r:embed="rId8"/>
            <a:stretch>
              <a:fillRect l="-25000" r="-6250" b="-32143"/>
            </a:stretch>
          </a:blipFill>
        </p:spPr>
        <p:txBody>
          <a:bodyPr/>
          <a:lstStyle/>
          <a:p>
            <a:r>
              <a:rPr lang="en-US">
                <a:noFill/>
              </a:rPr>
              <a:t> </a:t>
            </a:r>
          </a:p>
        </p:txBody>
      </p:sp>
      <p:sp>
        <p:nvSpPr>
          <p:cNvPr id="52" name="TextBox 51">
            <a:extLst>
              <a:ext uri="{FF2B5EF4-FFF2-40B4-BE49-F238E27FC236}">
                <a16:creationId xmlns:a16="http://schemas.microsoft.com/office/drawing/2014/main" id="{2073AC6B-8335-B34A-ADDB-9E039A575840}"/>
              </a:ext>
            </a:extLst>
          </p:cNvPr>
          <p:cNvSpPr txBox="1">
            <a:spLocks noRot="1" noChangeAspect="1" noMove="1" noResize="1" noEditPoints="1" noAdjustHandles="1" noChangeArrowheads="1" noChangeShapeType="1" noTextEdit="1"/>
          </p:cNvSpPr>
          <p:nvPr/>
        </p:nvSpPr>
        <p:spPr>
          <a:xfrm>
            <a:off x="8768708" y="4972458"/>
            <a:ext cx="386836" cy="338554"/>
          </a:xfrm>
          <a:prstGeom prst="rect">
            <a:avLst/>
          </a:prstGeom>
          <a:blipFill>
            <a:blip r:embed="rId9"/>
            <a:stretch>
              <a:fillRect l="-25000" r="-6250" b="-34545"/>
            </a:stretch>
          </a:blipFill>
        </p:spPr>
        <p:txBody>
          <a:bodyPr/>
          <a:lstStyle/>
          <a:p>
            <a:r>
              <a:rPr lang="en-US">
                <a:noFill/>
              </a:rPr>
              <a:t> </a:t>
            </a:r>
          </a:p>
        </p:txBody>
      </p:sp>
      <p:sp>
        <p:nvSpPr>
          <p:cNvPr id="53" name="TextBox 52">
            <a:extLst>
              <a:ext uri="{FF2B5EF4-FFF2-40B4-BE49-F238E27FC236}">
                <a16:creationId xmlns:a16="http://schemas.microsoft.com/office/drawing/2014/main" id="{14DD7331-3727-464A-A1B2-D6EAACCA5647}"/>
              </a:ext>
            </a:extLst>
          </p:cNvPr>
          <p:cNvSpPr txBox="1">
            <a:spLocks noRot="1" noChangeAspect="1" noMove="1" noResize="1" noEditPoints="1" noAdjustHandles="1" noChangeArrowheads="1" noChangeShapeType="1" noTextEdit="1"/>
          </p:cNvSpPr>
          <p:nvPr/>
        </p:nvSpPr>
        <p:spPr>
          <a:xfrm>
            <a:off x="8920685" y="5986023"/>
            <a:ext cx="375808" cy="338554"/>
          </a:xfrm>
          <a:prstGeom prst="rect">
            <a:avLst/>
          </a:prstGeom>
          <a:blipFill>
            <a:blip r:embed="rId10"/>
            <a:stretch>
              <a:fillRect l="-25806" r="-4839" b="-34545"/>
            </a:stretch>
          </a:blipFill>
        </p:spPr>
        <p:txBody>
          <a:bodyPr/>
          <a:lstStyle/>
          <a:p>
            <a:r>
              <a:rPr lang="en-US">
                <a:noFill/>
              </a:rPr>
              <a:t> </a:t>
            </a:r>
          </a:p>
        </p:txBody>
      </p:sp>
      <p:sp>
        <p:nvSpPr>
          <p:cNvPr id="54" name="TextBox 53">
            <a:extLst>
              <a:ext uri="{FF2B5EF4-FFF2-40B4-BE49-F238E27FC236}">
                <a16:creationId xmlns:a16="http://schemas.microsoft.com/office/drawing/2014/main" id="{8110B53F-9819-8B4C-9775-8A9732B6B708}"/>
              </a:ext>
            </a:extLst>
          </p:cNvPr>
          <p:cNvSpPr txBox="1">
            <a:spLocks noRot="1" noChangeAspect="1" noMove="1" noResize="1" noEditPoints="1" noAdjustHandles="1" noChangeArrowheads="1" noChangeShapeType="1" noTextEdit="1"/>
          </p:cNvSpPr>
          <p:nvPr/>
        </p:nvSpPr>
        <p:spPr>
          <a:xfrm>
            <a:off x="9249877" y="5028100"/>
            <a:ext cx="386836" cy="338554"/>
          </a:xfrm>
          <a:prstGeom prst="rect">
            <a:avLst/>
          </a:prstGeom>
          <a:blipFill>
            <a:blip r:embed="rId11"/>
            <a:stretch>
              <a:fillRect l="-25000" r="-6250" b="-34545"/>
            </a:stretch>
          </a:blipFill>
        </p:spPr>
        <p:txBody>
          <a:bodyPr/>
          <a:lstStyle/>
          <a:p>
            <a:r>
              <a:rPr lang="en-US">
                <a:noFill/>
              </a:rPr>
              <a:t> </a:t>
            </a:r>
          </a:p>
        </p:txBody>
      </p:sp>
      <p:sp>
        <p:nvSpPr>
          <p:cNvPr id="16409" name="TextBox 56">
            <a:extLst>
              <a:ext uri="{FF2B5EF4-FFF2-40B4-BE49-F238E27FC236}">
                <a16:creationId xmlns:a16="http://schemas.microsoft.com/office/drawing/2014/main" id="{3165163C-0793-4A43-817B-65036254DAD8}"/>
              </a:ext>
            </a:extLst>
          </p:cNvPr>
          <p:cNvSpPr txBox="1">
            <a:spLocks noChangeArrowheads="1"/>
          </p:cNvSpPr>
          <p:nvPr/>
        </p:nvSpPr>
        <p:spPr bwMode="auto">
          <a:xfrm>
            <a:off x="7607300" y="5462588"/>
            <a:ext cx="32686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sz="2400">
                <a:solidFill>
                  <a:srgbClr val="0089FA"/>
                </a:solidFill>
              </a:rPr>
              <a:t>46 years of credit history</a:t>
            </a:r>
          </a:p>
        </p:txBody>
      </p:sp>
      <p:sp>
        <p:nvSpPr>
          <p:cNvPr id="16410" name="TextBox 49">
            <a:extLst>
              <a:ext uri="{FF2B5EF4-FFF2-40B4-BE49-F238E27FC236}">
                <a16:creationId xmlns:a16="http://schemas.microsoft.com/office/drawing/2014/main" id="{DB5A1240-6CC9-1845-A847-5F60A6ACB083}"/>
              </a:ext>
            </a:extLst>
          </p:cNvPr>
          <p:cNvSpPr txBox="1">
            <a:spLocks noChangeArrowheads="1"/>
          </p:cNvSpPr>
          <p:nvPr/>
        </p:nvSpPr>
        <p:spPr bwMode="auto">
          <a:xfrm>
            <a:off x="0" y="2136775"/>
            <a:ext cx="1219200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sz="2800" b="1"/>
              <a:t>The order matters!</a:t>
            </a:r>
          </a:p>
        </p:txBody>
      </p:sp>
      <p:pic>
        <p:nvPicPr>
          <p:cNvPr id="55" name="Picture 54">
            <a:extLst>
              <a:ext uri="{FF2B5EF4-FFF2-40B4-BE49-F238E27FC236}">
                <a16:creationId xmlns:a16="http://schemas.microsoft.com/office/drawing/2014/main" id="{9A775F25-DAD5-EC41-87C6-55A82932F24B}"/>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143875" y="774700"/>
            <a:ext cx="3475038" cy="2312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 name="TextBox 55">
            <a:extLst>
              <a:ext uri="{FF2B5EF4-FFF2-40B4-BE49-F238E27FC236}">
                <a16:creationId xmlns:a16="http://schemas.microsoft.com/office/drawing/2014/main" id="{3B46A421-65F9-2142-BC09-615815F97F28}"/>
              </a:ext>
            </a:extLst>
          </p:cNvPr>
          <p:cNvSpPr txBox="1">
            <a:spLocks noChangeArrowheads="1"/>
          </p:cNvSpPr>
          <p:nvPr/>
        </p:nvSpPr>
        <p:spPr bwMode="auto">
          <a:xfrm>
            <a:off x="8467725" y="3194050"/>
            <a:ext cx="300672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2800" dirty="0"/>
              <a:t>Nobel Prize in 2012</a:t>
            </a:r>
          </a:p>
        </p:txBody>
      </p:sp>
      <p:sp>
        <p:nvSpPr>
          <p:cNvPr id="58" name="TextBox 57">
            <a:extLst>
              <a:ext uri="{FF2B5EF4-FFF2-40B4-BE49-F238E27FC236}">
                <a16:creationId xmlns:a16="http://schemas.microsoft.com/office/drawing/2014/main" id="{F5894F10-9E8B-D643-8B31-34F26D21150D}"/>
              </a:ext>
            </a:extLst>
          </p:cNvPr>
          <p:cNvSpPr txBox="1">
            <a:spLocks noChangeArrowheads="1"/>
          </p:cNvSpPr>
          <p:nvPr/>
        </p:nvSpPr>
        <p:spPr bwMode="auto">
          <a:xfrm>
            <a:off x="8840788" y="201613"/>
            <a:ext cx="21685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2800"/>
              <a:t>Lloyd Shapley</a:t>
            </a:r>
          </a:p>
        </p:txBody>
      </p:sp>
      <p:pic>
        <p:nvPicPr>
          <p:cNvPr id="16414" name="Picture 58">
            <a:extLst>
              <a:ext uri="{FF2B5EF4-FFF2-40B4-BE49-F238E27FC236}">
                <a16:creationId xmlns:a16="http://schemas.microsoft.com/office/drawing/2014/main" id="{0441FC82-1AD9-C449-AE5E-CDF52020D880}"/>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71513" y="1949450"/>
            <a:ext cx="768350" cy="101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1776548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8"/>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8"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8474D44-82AC-B74D-8CA9-F9248FF994C4}"/>
              </a:ext>
            </a:extLst>
          </p:cNvPr>
          <p:cNvSpPr/>
          <p:nvPr/>
        </p:nvSpPr>
        <p:spPr>
          <a:xfrm>
            <a:off x="2651125" y="463550"/>
            <a:ext cx="4543425" cy="2730500"/>
          </a:xfrm>
          <a:prstGeom prst="rect">
            <a:avLst/>
          </a:prstGeom>
          <a:solidFill>
            <a:schemeClr val="bg1"/>
          </a:solidFill>
          <a:ln>
            <a:noFill/>
          </a:ln>
          <a:effectLst>
            <a:outerShdw blurRad="127000" dist="25400" dir="5400000" algn="ctr" rotWithShape="0">
              <a:srgbClr val="000000">
                <a:alpha val="3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Slide Number Placeholder 9">
            <a:extLst>
              <a:ext uri="{FF2B5EF4-FFF2-40B4-BE49-F238E27FC236}">
                <a16:creationId xmlns:a16="http://schemas.microsoft.com/office/drawing/2014/main" id="{677DE66B-3E1D-4F40-A01A-730C3240D77B}"/>
              </a:ext>
            </a:extLst>
          </p:cNvPr>
          <p:cNvSpPr>
            <a:spLocks noGrp="1"/>
          </p:cNvSpPr>
          <p:nvPr>
            <p:ph type="sldNum" sz="quarter" idx="12"/>
          </p:nvPr>
        </p:nvSpPr>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95EDCB71-5571-E043-A9F2-D69F6A4C9919}" type="slidenum">
              <a:rPr lang="en-US" altLang="en-US">
                <a:solidFill>
                  <a:srgbClr val="898989"/>
                </a:solidFill>
              </a:rPr>
              <a:pPr/>
              <a:t>7</a:t>
            </a:fld>
            <a:endParaRPr lang="en-US" altLang="en-US">
              <a:solidFill>
                <a:srgbClr val="898989"/>
              </a:solidFill>
            </a:endParaRPr>
          </a:p>
        </p:txBody>
      </p:sp>
      <p:sp>
        <p:nvSpPr>
          <p:cNvPr id="18" name="Rectangle 17">
            <a:extLst>
              <a:ext uri="{FF2B5EF4-FFF2-40B4-BE49-F238E27FC236}">
                <a16:creationId xmlns:a16="http://schemas.microsoft.com/office/drawing/2014/main" id="{FAE2684C-D912-6845-987F-FF3B84603048}"/>
              </a:ext>
            </a:extLst>
          </p:cNvPr>
          <p:cNvSpPr/>
          <p:nvPr/>
        </p:nvSpPr>
        <p:spPr>
          <a:xfrm>
            <a:off x="8259763" y="5197475"/>
            <a:ext cx="701675" cy="3841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351"/>
          </a:p>
        </p:txBody>
      </p:sp>
      <p:cxnSp>
        <p:nvCxnSpPr>
          <p:cNvPr id="11" name="Straight Arrow Connector 10">
            <a:extLst>
              <a:ext uri="{FF2B5EF4-FFF2-40B4-BE49-F238E27FC236}">
                <a16:creationId xmlns:a16="http://schemas.microsoft.com/office/drawing/2014/main" id="{27999B01-E056-D644-A1BF-3800011AFAE2}"/>
              </a:ext>
            </a:extLst>
          </p:cNvPr>
          <p:cNvCxnSpPr/>
          <p:nvPr/>
        </p:nvCxnSpPr>
        <p:spPr>
          <a:xfrm>
            <a:off x="2633663" y="4160838"/>
            <a:ext cx="0" cy="319087"/>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F4B8705B-D2AB-7843-8B1E-B2FC1B968B5E}"/>
              </a:ext>
            </a:extLst>
          </p:cNvPr>
          <p:cNvCxnSpPr/>
          <p:nvPr/>
        </p:nvCxnSpPr>
        <p:spPr>
          <a:xfrm>
            <a:off x="0" y="4479925"/>
            <a:ext cx="12192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B44AE65A-F32A-4544-BB1E-D7C8BB9F2F7D}"/>
              </a:ext>
            </a:extLst>
          </p:cNvPr>
          <p:cNvCxnSpPr/>
          <p:nvPr/>
        </p:nvCxnSpPr>
        <p:spPr>
          <a:xfrm>
            <a:off x="685800" y="4160838"/>
            <a:ext cx="0" cy="319087"/>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3E59D89D-32FD-7043-B23E-F1738D2E187E}"/>
              </a:ext>
            </a:extLst>
          </p:cNvPr>
          <p:cNvCxnSpPr/>
          <p:nvPr/>
        </p:nvCxnSpPr>
        <p:spPr>
          <a:xfrm>
            <a:off x="9132888" y="4160838"/>
            <a:ext cx="0" cy="319087"/>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D1187360-8B75-1F4D-98FE-5C2349A96481}"/>
              </a:ext>
            </a:extLst>
          </p:cNvPr>
          <p:cNvSpPr txBox="1">
            <a:spLocks noRot="1" noChangeAspect="1" noMove="1" noResize="1" noEditPoints="1" noAdjustHandles="1" noChangeArrowheads="1" noChangeShapeType="1" noTextEdit="1"/>
          </p:cNvSpPr>
          <p:nvPr/>
        </p:nvSpPr>
        <p:spPr>
          <a:xfrm>
            <a:off x="2075905" y="3683046"/>
            <a:ext cx="1037785" cy="338554"/>
          </a:xfrm>
          <a:prstGeom prst="rect">
            <a:avLst/>
          </a:prstGeom>
          <a:blipFill>
            <a:blip r:embed="rId3"/>
            <a:stretch>
              <a:fillRect l="-5882" t="-1786" r="-9412" b="-33929"/>
            </a:stretch>
          </a:blipFill>
        </p:spPr>
        <p:txBody>
          <a:bodyPr/>
          <a:lstStyle/>
          <a:p>
            <a:r>
              <a:rPr lang="en-US">
                <a:noFill/>
              </a:rPr>
              <a:t> </a:t>
            </a:r>
          </a:p>
        </p:txBody>
      </p:sp>
      <p:sp>
        <p:nvSpPr>
          <p:cNvPr id="23" name="TextBox 22">
            <a:extLst>
              <a:ext uri="{FF2B5EF4-FFF2-40B4-BE49-F238E27FC236}">
                <a16:creationId xmlns:a16="http://schemas.microsoft.com/office/drawing/2014/main" id="{99FEADB6-B762-CD4D-A3D5-99962FFE6820}"/>
              </a:ext>
            </a:extLst>
          </p:cNvPr>
          <p:cNvSpPr txBox="1">
            <a:spLocks noRot="1" noChangeAspect="1" noMove="1" noResize="1" noEditPoints="1" noAdjustHandles="1" noChangeArrowheads="1" noChangeShapeType="1" noTextEdit="1"/>
          </p:cNvSpPr>
          <p:nvPr/>
        </p:nvSpPr>
        <p:spPr>
          <a:xfrm>
            <a:off x="8822035" y="3683046"/>
            <a:ext cx="621260" cy="338554"/>
          </a:xfrm>
          <a:prstGeom prst="rect">
            <a:avLst/>
          </a:prstGeom>
          <a:blipFill>
            <a:blip r:embed="rId4"/>
            <a:stretch>
              <a:fillRect l="-14706" b="-33929"/>
            </a:stretch>
          </a:blipFill>
        </p:spPr>
        <p:txBody>
          <a:bodyPr/>
          <a:lstStyle/>
          <a:p>
            <a:r>
              <a:rPr lang="en-US">
                <a:noFill/>
              </a:rPr>
              <a:t> </a:t>
            </a:r>
          </a:p>
        </p:txBody>
      </p:sp>
      <p:sp>
        <p:nvSpPr>
          <p:cNvPr id="24" name="TextBox 23">
            <a:extLst>
              <a:ext uri="{FF2B5EF4-FFF2-40B4-BE49-F238E27FC236}">
                <a16:creationId xmlns:a16="http://schemas.microsoft.com/office/drawing/2014/main" id="{FADE88B2-A0C1-D440-BB8A-E92F79B0E450}"/>
              </a:ext>
            </a:extLst>
          </p:cNvPr>
          <p:cNvSpPr txBox="1">
            <a:spLocks noRot="1" noChangeAspect="1" noMove="1" noResize="1" noEditPoints="1" noAdjustHandles="1" noChangeArrowheads="1" noChangeShapeType="1" noTextEdit="1"/>
          </p:cNvSpPr>
          <p:nvPr/>
        </p:nvSpPr>
        <p:spPr>
          <a:xfrm>
            <a:off x="575994" y="3778522"/>
            <a:ext cx="219612" cy="338554"/>
          </a:xfrm>
          <a:prstGeom prst="rect">
            <a:avLst/>
          </a:prstGeom>
          <a:blipFill>
            <a:blip r:embed="rId5"/>
            <a:stretch>
              <a:fillRect l="-29730" r="-24324" b="-7273"/>
            </a:stretch>
          </a:blipFill>
        </p:spPr>
        <p:txBody>
          <a:bodyPr/>
          <a:lstStyle/>
          <a:p>
            <a:r>
              <a:rPr lang="en-US">
                <a:noFill/>
              </a:rPr>
              <a:t> </a:t>
            </a:r>
          </a:p>
        </p:txBody>
      </p:sp>
      <p:grpSp>
        <p:nvGrpSpPr>
          <p:cNvPr id="16395" name="Group 7">
            <a:extLst>
              <a:ext uri="{FF2B5EF4-FFF2-40B4-BE49-F238E27FC236}">
                <a16:creationId xmlns:a16="http://schemas.microsoft.com/office/drawing/2014/main" id="{2DB2C23A-8F9F-6944-930D-A328C53899D8}"/>
              </a:ext>
            </a:extLst>
          </p:cNvPr>
          <p:cNvGrpSpPr>
            <a:grpSpLocks/>
          </p:cNvGrpSpPr>
          <p:nvPr/>
        </p:nvGrpSpPr>
        <p:grpSpPr bwMode="auto">
          <a:xfrm>
            <a:off x="1035050" y="4416425"/>
            <a:ext cx="171450" cy="115888"/>
            <a:chOff x="1109887" y="4408120"/>
            <a:chExt cx="172528" cy="115020"/>
          </a:xfrm>
        </p:grpSpPr>
        <p:cxnSp>
          <p:nvCxnSpPr>
            <p:cNvPr id="26" name="Straight Connector 25">
              <a:extLst>
                <a:ext uri="{FF2B5EF4-FFF2-40B4-BE49-F238E27FC236}">
                  <a16:creationId xmlns:a16="http://schemas.microsoft.com/office/drawing/2014/main" id="{7F637625-D417-8943-BD02-F9CC14A7827C}"/>
                </a:ext>
              </a:extLst>
            </p:cNvPr>
            <p:cNvCxnSpPr/>
            <p:nvPr/>
          </p:nvCxnSpPr>
          <p:spPr>
            <a:xfrm flipH="1">
              <a:off x="1138642" y="4408120"/>
              <a:ext cx="115019" cy="11502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682C5440-F418-DD40-8A81-706D7CDBAE27}"/>
                </a:ext>
              </a:extLst>
            </p:cNvPr>
            <p:cNvCxnSpPr/>
            <p:nvPr/>
          </p:nvCxnSpPr>
          <p:spPr>
            <a:xfrm flipH="1">
              <a:off x="1109887" y="4408120"/>
              <a:ext cx="115019" cy="11502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BDB26F1E-85F2-D441-A1E4-63E02CBB6ABD}"/>
                </a:ext>
              </a:extLst>
            </p:cNvPr>
            <p:cNvCxnSpPr/>
            <p:nvPr/>
          </p:nvCxnSpPr>
          <p:spPr>
            <a:xfrm flipH="1">
              <a:off x="1167396" y="4408120"/>
              <a:ext cx="115019" cy="11502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27" name="Straight Arrow Connector 26">
            <a:extLst>
              <a:ext uri="{FF2B5EF4-FFF2-40B4-BE49-F238E27FC236}">
                <a16:creationId xmlns:a16="http://schemas.microsoft.com/office/drawing/2014/main" id="{349F6601-D79C-6C4A-9FC7-78F09FE971C4}"/>
              </a:ext>
            </a:extLst>
          </p:cNvPr>
          <p:cNvCxnSpPr>
            <a:cxnSpLocks/>
          </p:cNvCxnSpPr>
          <p:nvPr/>
        </p:nvCxnSpPr>
        <p:spPr>
          <a:xfrm>
            <a:off x="701675" y="4724400"/>
            <a:ext cx="1949450" cy="0"/>
          </a:xfrm>
          <a:prstGeom prst="straightConnector1">
            <a:avLst/>
          </a:prstGeom>
          <a:ln w="44450">
            <a:solidFill>
              <a:srgbClr val="F7004B"/>
            </a:solidFill>
            <a:tailEnd type="triangle"/>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575E5887-3E9B-6649-9C57-52D6B0A9D73C}"/>
              </a:ext>
            </a:extLst>
          </p:cNvPr>
          <p:cNvSpPr txBox="1">
            <a:spLocks noRot="1" noChangeAspect="1" noMove="1" noResize="1" noEditPoints="1" noAdjustHandles="1" noChangeArrowheads="1" noChangeShapeType="1" noTextEdit="1"/>
          </p:cNvSpPr>
          <p:nvPr/>
        </p:nvSpPr>
        <p:spPr>
          <a:xfrm>
            <a:off x="1489729" y="4812013"/>
            <a:ext cx="386836" cy="338554"/>
          </a:xfrm>
          <a:prstGeom prst="rect">
            <a:avLst/>
          </a:prstGeom>
          <a:blipFill>
            <a:blip r:embed="rId6"/>
            <a:stretch>
              <a:fillRect l="-25000" r="-6250" b="-32143"/>
            </a:stretch>
          </a:blipFill>
        </p:spPr>
        <p:txBody>
          <a:bodyPr/>
          <a:lstStyle/>
          <a:p>
            <a:r>
              <a:rPr lang="en-US">
                <a:noFill/>
              </a:rPr>
              <a:t> </a:t>
            </a:r>
          </a:p>
        </p:txBody>
      </p:sp>
      <p:cxnSp>
        <p:nvCxnSpPr>
          <p:cNvPr id="30" name="Straight Arrow Connector 29">
            <a:extLst>
              <a:ext uri="{FF2B5EF4-FFF2-40B4-BE49-F238E27FC236}">
                <a16:creationId xmlns:a16="http://schemas.microsoft.com/office/drawing/2014/main" id="{730DAFBD-D693-6F47-9DC4-0996727C7219}"/>
              </a:ext>
            </a:extLst>
          </p:cNvPr>
          <p:cNvCxnSpPr>
            <a:cxnSpLocks/>
          </p:cNvCxnSpPr>
          <p:nvPr/>
        </p:nvCxnSpPr>
        <p:spPr>
          <a:xfrm>
            <a:off x="2651125" y="4932363"/>
            <a:ext cx="2278063" cy="0"/>
          </a:xfrm>
          <a:prstGeom prst="straightConnector1">
            <a:avLst/>
          </a:prstGeom>
          <a:ln w="44450">
            <a:solidFill>
              <a:srgbClr val="F7004B"/>
            </a:solidFill>
            <a:tailEnd type="triangle"/>
          </a:ln>
        </p:spPr>
        <p:style>
          <a:lnRef idx="1">
            <a:schemeClr val="accent1"/>
          </a:lnRef>
          <a:fillRef idx="0">
            <a:schemeClr val="accent1"/>
          </a:fillRef>
          <a:effectRef idx="0">
            <a:schemeClr val="accent1"/>
          </a:effectRef>
          <a:fontRef idx="minor">
            <a:schemeClr val="tx1"/>
          </a:fontRef>
        </p:style>
      </p:cxnSp>
      <p:sp>
        <p:nvSpPr>
          <p:cNvPr id="36" name="TextBox 35">
            <a:extLst>
              <a:ext uri="{FF2B5EF4-FFF2-40B4-BE49-F238E27FC236}">
                <a16:creationId xmlns:a16="http://schemas.microsoft.com/office/drawing/2014/main" id="{5784ABBF-D90A-184F-A5CE-45A584E3D3B1}"/>
              </a:ext>
            </a:extLst>
          </p:cNvPr>
          <p:cNvSpPr txBox="1">
            <a:spLocks noRot="1" noChangeAspect="1" noMove="1" noResize="1" noEditPoints="1" noAdjustHandles="1" noChangeArrowheads="1" noChangeShapeType="1" noTextEdit="1"/>
          </p:cNvSpPr>
          <p:nvPr/>
        </p:nvSpPr>
        <p:spPr>
          <a:xfrm>
            <a:off x="3503958" y="5028100"/>
            <a:ext cx="380297" cy="338554"/>
          </a:xfrm>
          <a:prstGeom prst="rect">
            <a:avLst/>
          </a:prstGeom>
          <a:blipFill>
            <a:blip r:embed="rId7"/>
            <a:stretch>
              <a:fillRect l="-25806" r="-6452" b="-34545"/>
            </a:stretch>
          </a:blipFill>
        </p:spPr>
        <p:txBody>
          <a:bodyPr/>
          <a:lstStyle/>
          <a:p>
            <a:r>
              <a:rPr lang="en-US">
                <a:noFill/>
              </a:rPr>
              <a:t> </a:t>
            </a:r>
          </a:p>
        </p:txBody>
      </p:sp>
      <p:cxnSp>
        <p:nvCxnSpPr>
          <p:cNvPr id="37" name="Straight Arrow Connector 36">
            <a:extLst>
              <a:ext uri="{FF2B5EF4-FFF2-40B4-BE49-F238E27FC236}">
                <a16:creationId xmlns:a16="http://schemas.microsoft.com/office/drawing/2014/main" id="{99975800-AA22-F24F-8E82-FC90CE400C0F}"/>
              </a:ext>
            </a:extLst>
          </p:cNvPr>
          <p:cNvCxnSpPr/>
          <p:nvPr/>
        </p:nvCxnSpPr>
        <p:spPr>
          <a:xfrm>
            <a:off x="4916488" y="4719638"/>
            <a:ext cx="3227387" cy="0"/>
          </a:xfrm>
          <a:prstGeom prst="straightConnector1">
            <a:avLst/>
          </a:prstGeom>
          <a:ln w="44450">
            <a:solidFill>
              <a:srgbClr val="F7004B"/>
            </a:solidFill>
            <a:tailEnd type="triangle"/>
          </a:ln>
        </p:spPr>
        <p:style>
          <a:lnRef idx="1">
            <a:schemeClr val="accent1"/>
          </a:lnRef>
          <a:fillRef idx="0">
            <a:schemeClr val="accent1"/>
          </a:fillRef>
          <a:effectRef idx="0">
            <a:schemeClr val="accent1"/>
          </a:effectRef>
          <a:fontRef idx="minor">
            <a:schemeClr val="tx1"/>
          </a:fontRef>
        </p:style>
      </p:cxnSp>
      <p:cxnSp>
        <p:nvCxnSpPr>
          <p:cNvPr id="38" name="Straight Arrow Connector 37">
            <a:extLst>
              <a:ext uri="{FF2B5EF4-FFF2-40B4-BE49-F238E27FC236}">
                <a16:creationId xmlns:a16="http://schemas.microsoft.com/office/drawing/2014/main" id="{68E05469-7DD4-AD4B-ACBB-9A96533821FE}"/>
              </a:ext>
            </a:extLst>
          </p:cNvPr>
          <p:cNvCxnSpPr/>
          <p:nvPr/>
        </p:nvCxnSpPr>
        <p:spPr>
          <a:xfrm>
            <a:off x="8134350" y="4932363"/>
            <a:ext cx="1636713" cy="0"/>
          </a:xfrm>
          <a:prstGeom prst="straightConnector1">
            <a:avLst/>
          </a:prstGeom>
          <a:ln w="44450">
            <a:solidFill>
              <a:srgbClr val="F7004B"/>
            </a:solidFill>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a:extLst>
              <a:ext uri="{FF2B5EF4-FFF2-40B4-BE49-F238E27FC236}">
                <a16:creationId xmlns:a16="http://schemas.microsoft.com/office/drawing/2014/main" id="{8BBACFCA-3419-8B42-B784-E2ACA2C91B52}"/>
              </a:ext>
            </a:extLst>
          </p:cNvPr>
          <p:cNvCxnSpPr/>
          <p:nvPr/>
        </p:nvCxnSpPr>
        <p:spPr>
          <a:xfrm>
            <a:off x="9036050" y="5448300"/>
            <a:ext cx="712788" cy="0"/>
          </a:xfrm>
          <a:prstGeom prst="straightConnector1">
            <a:avLst/>
          </a:prstGeom>
          <a:ln w="44450">
            <a:solidFill>
              <a:srgbClr val="0089FA"/>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6403" name="TextBox 39">
            <a:extLst>
              <a:ext uri="{FF2B5EF4-FFF2-40B4-BE49-F238E27FC236}">
                <a16:creationId xmlns:a16="http://schemas.microsoft.com/office/drawing/2014/main" id="{9E454B23-9910-8141-8E1A-C4B68C903C9B}"/>
              </a:ext>
            </a:extLst>
          </p:cNvPr>
          <p:cNvSpPr txBox="1">
            <a:spLocks noChangeArrowheads="1"/>
          </p:cNvSpPr>
          <p:nvPr/>
        </p:nvSpPr>
        <p:spPr bwMode="auto">
          <a:xfrm>
            <a:off x="7194550" y="6319838"/>
            <a:ext cx="36814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2400">
                <a:solidFill>
                  <a:srgbClr val="F7004B"/>
                </a:solidFill>
              </a:rPr>
              <a:t>No recent account openings</a:t>
            </a:r>
          </a:p>
        </p:txBody>
      </p:sp>
      <p:cxnSp>
        <p:nvCxnSpPr>
          <p:cNvPr id="41" name="Straight Arrow Connector 40">
            <a:extLst>
              <a:ext uri="{FF2B5EF4-FFF2-40B4-BE49-F238E27FC236}">
                <a16:creationId xmlns:a16="http://schemas.microsoft.com/office/drawing/2014/main" id="{49A2EBE4-09C9-9045-9267-259171A3A581}"/>
              </a:ext>
            </a:extLst>
          </p:cNvPr>
          <p:cNvCxnSpPr/>
          <p:nvPr/>
        </p:nvCxnSpPr>
        <p:spPr>
          <a:xfrm>
            <a:off x="9109075" y="5932488"/>
            <a:ext cx="26988" cy="0"/>
          </a:xfrm>
          <a:prstGeom prst="straightConnector1">
            <a:avLst/>
          </a:prstGeom>
          <a:ln w="44450">
            <a:solidFill>
              <a:srgbClr val="F7004B"/>
            </a:solidFill>
            <a:tailEnd type="triangle"/>
          </a:ln>
        </p:spPr>
        <p:style>
          <a:lnRef idx="1">
            <a:schemeClr val="accent1"/>
          </a:lnRef>
          <a:fillRef idx="0">
            <a:schemeClr val="accent1"/>
          </a:fillRef>
          <a:effectRef idx="0">
            <a:schemeClr val="accent1"/>
          </a:effectRef>
          <a:fontRef idx="minor">
            <a:schemeClr val="tx1"/>
          </a:fontRef>
        </p:style>
      </p:cxnSp>
      <p:sp>
        <p:nvSpPr>
          <p:cNvPr id="51" name="TextBox 50">
            <a:extLst>
              <a:ext uri="{FF2B5EF4-FFF2-40B4-BE49-F238E27FC236}">
                <a16:creationId xmlns:a16="http://schemas.microsoft.com/office/drawing/2014/main" id="{B602A9E2-7208-844C-8535-139C555E4878}"/>
              </a:ext>
            </a:extLst>
          </p:cNvPr>
          <p:cNvSpPr txBox="1">
            <a:spLocks noRot="1" noChangeAspect="1" noMove="1" noResize="1" noEditPoints="1" noAdjustHandles="1" noChangeArrowheads="1" noChangeShapeType="1" noTextEdit="1"/>
          </p:cNvSpPr>
          <p:nvPr/>
        </p:nvSpPr>
        <p:spPr>
          <a:xfrm>
            <a:off x="6340454" y="4804221"/>
            <a:ext cx="386836" cy="338554"/>
          </a:xfrm>
          <a:prstGeom prst="rect">
            <a:avLst/>
          </a:prstGeom>
          <a:blipFill>
            <a:blip r:embed="rId8"/>
            <a:stretch>
              <a:fillRect l="-25000" r="-6250" b="-32143"/>
            </a:stretch>
          </a:blipFill>
        </p:spPr>
        <p:txBody>
          <a:bodyPr/>
          <a:lstStyle/>
          <a:p>
            <a:r>
              <a:rPr lang="en-US">
                <a:noFill/>
              </a:rPr>
              <a:t> </a:t>
            </a:r>
          </a:p>
        </p:txBody>
      </p:sp>
      <p:sp>
        <p:nvSpPr>
          <p:cNvPr id="52" name="TextBox 51">
            <a:extLst>
              <a:ext uri="{FF2B5EF4-FFF2-40B4-BE49-F238E27FC236}">
                <a16:creationId xmlns:a16="http://schemas.microsoft.com/office/drawing/2014/main" id="{2073AC6B-8335-B34A-ADDB-9E039A575840}"/>
              </a:ext>
            </a:extLst>
          </p:cNvPr>
          <p:cNvSpPr txBox="1">
            <a:spLocks noRot="1" noChangeAspect="1" noMove="1" noResize="1" noEditPoints="1" noAdjustHandles="1" noChangeArrowheads="1" noChangeShapeType="1" noTextEdit="1"/>
          </p:cNvSpPr>
          <p:nvPr/>
        </p:nvSpPr>
        <p:spPr>
          <a:xfrm>
            <a:off x="8768708" y="4972458"/>
            <a:ext cx="386836" cy="338554"/>
          </a:xfrm>
          <a:prstGeom prst="rect">
            <a:avLst/>
          </a:prstGeom>
          <a:blipFill>
            <a:blip r:embed="rId9"/>
            <a:stretch>
              <a:fillRect l="-25000" r="-6250" b="-34545"/>
            </a:stretch>
          </a:blipFill>
        </p:spPr>
        <p:txBody>
          <a:bodyPr/>
          <a:lstStyle/>
          <a:p>
            <a:r>
              <a:rPr lang="en-US">
                <a:noFill/>
              </a:rPr>
              <a:t> </a:t>
            </a:r>
          </a:p>
        </p:txBody>
      </p:sp>
      <p:sp>
        <p:nvSpPr>
          <p:cNvPr id="53" name="TextBox 52">
            <a:extLst>
              <a:ext uri="{FF2B5EF4-FFF2-40B4-BE49-F238E27FC236}">
                <a16:creationId xmlns:a16="http://schemas.microsoft.com/office/drawing/2014/main" id="{14DD7331-3727-464A-A1B2-D6EAACCA5647}"/>
              </a:ext>
            </a:extLst>
          </p:cNvPr>
          <p:cNvSpPr txBox="1">
            <a:spLocks noRot="1" noChangeAspect="1" noMove="1" noResize="1" noEditPoints="1" noAdjustHandles="1" noChangeArrowheads="1" noChangeShapeType="1" noTextEdit="1"/>
          </p:cNvSpPr>
          <p:nvPr/>
        </p:nvSpPr>
        <p:spPr>
          <a:xfrm>
            <a:off x="8920685" y="5986023"/>
            <a:ext cx="375808" cy="338554"/>
          </a:xfrm>
          <a:prstGeom prst="rect">
            <a:avLst/>
          </a:prstGeom>
          <a:blipFill>
            <a:blip r:embed="rId10"/>
            <a:stretch>
              <a:fillRect l="-25806" r="-4839" b="-34545"/>
            </a:stretch>
          </a:blipFill>
        </p:spPr>
        <p:txBody>
          <a:bodyPr/>
          <a:lstStyle/>
          <a:p>
            <a:r>
              <a:rPr lang="en-US">
                <a:noFill/>
              </a:rPr>
              <a:t> </a:t>
            </a:r>
          </a:p>
        </p:txBody>
      </p:sp>
      <p:sp>
        <p:nvSpPr>
          <p:cNvPr id="54" name="TextBox 53">
            <a:extLst>
              <a:ext uri="{FF2B5EF4-FFF2-40B4-BE49-F238E27FC236}">
                <a16:creationId xmlns:a16="http://schemas.microsoft.com/office/drawing/2014/main" id="{8110B53F-9819-8B4C-9775-8A9732B6B708}"/>
              </a:ext>
            </a:extLst>
          </p:cNvPr>
          <p:cNvSpPr txBox="1">
            <a:spLocks noRot="1" noChangeAspect="1" noMove="1" noResize="1" noEditPoints="1" noAdjustHandles="1" noChangeArrowheads="1" noChangeShapeType="1" noTextEdit="1"/>
          </p:cNvSpPr>
          <p:nvPr/>
        </p:nvSpPr>
        <p:spPr>
          <a:xfrm>
            <a:off x="9249877" y="5028100"/>
            <a:ext cx="386836" cy="338554"/>
          </a:xfrm>
          <a:prstGeom prst="rect">
            <a:avLst/>
          </a:prstGeom>
          <a:blipFill>
            <a:blip r:embed="rId11"/>
            <a:stretch>
              <a:fillRect l="-25000" r="-6250" b="-34545"/>
            </a:stretch>
          </a:blipFill>
        </p:spPr>
        <p:txBody>
          <a:bodyPr/>
          <a:lstStyle/>
          <a:p>
            <a:r>
              <a:rPr lang="en-US">
                <a:noFill/>
              </a:rPr>
              <a:t> </a:t>
            </a:r>
          </a:p>
        </p:txBody>
      </p:sp>
      <p:sp>
        <p:nvSpPr>
          <p:cNvPr id="16409" name="TextBox 56">
            <a:extLst>
              <a:ext uri="{FF2B5EF4-FFF2-40B4-BE49-F238E27FC236}">
                <a16:creationId xmlns:a16="http://schemas.microsoft.com/office/drawing/2014/main" id="{3165163C-0793-4A43-817B-65036254DAD8}"/>
              </a:ext>
            </a:extLst>
          </p:cNvPr>
          <p:cNvSpPr txBox="1">
            <a:spLocks noChangeArrowheads="1"/>
          </p:cNvSpPr>
          <p:nvPr/>
        </p:nvSpPr>
        <p:spPr bwMode="auto">
          <a:xfrm>
            <a:off x="7607300" y="5462588"/>
            <a:ext cx="32686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sz="2400">
                <a:solidFill>
                  <a:srgbClr val="0089FA"/>
                </a:solidFill>
              </a:rPr>
              <a:t>46 years of credit history</a:t>
            </a:r>
          </a:p>
        </p:txBody>
      </p:sp>
      <p:pic>
        <p:nvPicPr>
          <p:cNvPr id="55" name="Picture 54">
            <a:extLst>
              <a:ext uri="{FF2B5EF4-FFF2-40B4-BE49-F238E27FC236}">
                <a16:creationId xmlns:a16="http://schemas.microsoft.com/office/drawing/2014/main" id="{9A775F25-DAD5-EC41-87C6-55A82932F24B}"/>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143875" y="774700"/>
            <a:ext cx="3475038" cy="2312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 name="TextBox 55">
            <a:extLst>
              <a:ext uri="{FF2B5EF4-FFF2-40B4-BE49-F238E27FC236}">
                <a16:creationId xmlns:a16="http://schemas.microsoft.com/office/drawing/2014/main" id="{3B46A421-65F9-2142-BC09-615815F97F28}"/>
              </a:ext>
            </a:extLst>
          </p:cNvPr>
          <p:cNvSpPr txBox="1">
            <a:spLocks noChangeArrowheads="1"/>
          </p:cNvSpPr>
          <p:nvPr/>
        </p:nvSpPr>
        <p:spPr bwMode="auto">
          <a:xfrm>
            <a:off x="8467725" y="3194050"/>
            <a:ext cx="300672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2800" dirty="0"/>
              <a:t>Nobel Prize in 2012</a:t>
            </a:r>
          </a:p>
        </p:txBody>
      </p:sp>
      <p:sp>
        <p:nvSpPr>
          <p:cNvPr id="58" name="TextBox 57">
            <a:extLst>
              <a:ext uri="{FF2B5EF4-FFF2-40B4-BE49-F238E27FC236}">
                <a16:creationId xmlns:a16="http://schemas.microsoft.com/office/drawing/2014/main" id="{F5894F10-9E8B-D643-8B31-34F26D21150D}"/>
              </a:ext>
            </a:extLst>
          </p:cNvPr>
          <p:cNvSpPr txBox="1">
            <a:spLocks noChangeArrowheads="1"/>
          </p:cNvSpPr>
          <p:nvPr/>
        </p:nvSpPr>
        <p:spPr bwMode="auto">
          <a:xfrm>
            <a:off x="8840788" y="201613"/>
            <a:ext cx="21685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2800"/>
              <a:t>Lloyd Shapley</a:t>
            </a:r>
          </a:p>
        </p:txBody>
      </p:sp>
      <p:pic>
        <p:nvPicPr>
          <p:cNvPr id="16414" name="Picture 58">
            <a:extLst>
              <a:ext uri="{FF2B5EF4-FFF2-40B4-BE49-F238E27FC236}">
                <a16:creationId xmlns:a16="http://schemas.microsoft.com/office/drawing/2014/main" id="{0441FC82-1AD9-C449-AE5E-CDF52020D880}"/>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71513" y="1949450"/>
            <a:ext cx="768350" cy="101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7EEAB627-886D-F443-945B-623B1B50C33B}"/>
              </a:ext>
            </a:extLst>
          </p:cNvPr>
          <p:cNvSpPr txBox="1"/>
          <p:nvPr/>
        </p:nvSpPr>
        <p:spPr>
          <a:xfrm>
            <a:off x="2901992" y="662392"/>
            <a:ext cx="4054391" cy="2246769"/>
          </a:xfrm>
          <a:prstGeom prst="rect">
            <a:avLst/>
          </a:prstGeom>
          <a:noFill/>
        </p:spPr>
        <p:txBody>
          <a:bodyPr wrap="square" rtlCol="0">
            <a:spAutoFit/>
          </a:bodyPr>
          <a:lstStyle/>
          <a:p>
            <a:r>
              <a:rPr lang="en-US" sz="2000" b="1" dirty="0"/>
              <a:t>Shapley values are the only credit allocation that satisfies four axioms:</a:t>
            </a:r>
          </a:p>
          <a:p>
            <a:r>
              <a:rPr lang="en-US" sz="2000" b="1" dirty="0"/>
              <a:t> </a:t>
            </a:r>
          </a:p>
          <a:p>
            <a:pPr marL="342900" indent="-342900">
              <a:buAutoNum type="arabicPeriod"/>
            </a:pPr>
            <a:r>
              <a:rPr lang="en-US" sz="2000" dirty="0"/>
              <a:t>Efficiency</a:t>
            </a:r>
          </a:p>
          <a:p>
            <a:pPr marL="342900" indent="-342900">
              <a:buAutoNum type="arabicPeriod"/>
            </a:pPr>
            <a:r>
              <a:rPr lang="en-US" sz="2000" dirty="0"/>
              <a:t>Symmetry (or anonymity)</a:t>
            </a:r>
          </a:p>
          <a:p>
            <a:pPr marL="342900" indent="-342900">
              <a:buAutoNum type="arabicPeriod"/>
            </a:pPr>
            <a:r>
              <a:rPr lang="en-US" sz="2000" dirty="0"/>
              <a:t>Dummy</a:t>
            </a:r>
          </a:p>
          <a:p>
            <a:pPr marL="342900" indent="-342900">
              <a:buAutoNum type="arabicPeriod"/>
            </a:pPr>
            <a:r>
              <a:rPr lang="en-US" sz="2000" dirty="0"/>
              <a:t>Linearity (or monotonicity)</a:t>
            </a:r>
          </a:p>
        </p:txBody>
      </p:sp>
    </p:spTree>
    <p:extLst>
      <p:ext uri="{BB962C8B-B14F-4D97-AF65-F5344CB8AC3E}">
        <p14:creationId xmlns:p14="http://schemas.microsoft.com/office/powerpoint/2010/main" val="36034721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9">
            <a:extLst>
              <a:ext uri="{FF2B5EF4-FFF2-40B4-BE49-F238E27FC236}">
                <a16:creationId xmlns:a16="http://schemas.microsoft.com/office/drawing/2014/main" id="{55281BBE-EB8E-8941-8747-3A1346704C5D}"/>
              </a:ext>
            </a:extLst>
          </p:cNvPr>
          <p:cNvSpPr>
            <a:spLocks noGrp="1"/>
          </p:cNvSpPr>
          <p:nvPr>
            <p:ph type="sldNum" sz="quarter" idx="12"/>
          </p:nvPr>
        </p:nvSpPr>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AFA208FB-1F4A-5947-8768-1EA2B24CF373}" type="slidenum">
              <a:rPr lang="en-US" altLang="en-US">
                <a:solidFill>
                  <a:srgbClr val="898989"/>
                </a:solidFill>
              </a:rPr>
              <a:pPr/>
              <a:t>8</a:t>
            </a:fld>
            <a:endParaRPr lang="en-US" altLang="en-US">
              <a:solidFill>
                <a:srgbClr val="898989"/>
              </a:solidFill>
            </a:endParaRPr>
          </a:p>
        </p:txBody>
      </p:sp>
      <p:sp>
        <p:nvSpPr>
          <p:cNvPr id="18" name="Rectangle 17">
            <a:extLst>
              <a:ext uri="{FF2B5EF4-FFF2-40B4-BE49-F238E27FC236}">
                <a16:creationId xmlns:a16="http://schemas.microsoft.com/office/drawing/2014/main" id="{1EA93EEF-53F5-1146-9B38-A56476130DF8}"/>
              </a:ext>
            </a:extLst>
          </p:cNvPr>
          <p:cNvSpPr/>
          <p:nvPr/>
        </p:nvSpPr>
        <p:spPr>
          <a:xfrm>
            <a:off x="8259763" y="5197475"/>
            <a:ext cx="701675" cy="3841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351"/>
          </a:p>
        </p:txBody>
      </p:sp>
      <p:cxnSp>
        <p:nvCxnSpPr>
          <p:cNvPr id="11" name="Straight Arrow Connector 10">
            <a:extLst>
              <a:ext uri="{FF2B5EF4-FFF2-40B4-BE49-F238E27FC236}">
                <a16:creationId xmlns:a16="http://schemas.microsoft.com/office/drawing/2014/main" id="{52CA5AD3-ADE1-F74E-A934-D51D2B3672D0}"/>
              </a:ext>
            </a:extLst>
          </p:cNvPr>
          <p:cNvCxnSpPr/>
          <p:nvPr/>
        </p:nvCxnSpPr>
        <p:spPr>
          <a:xfrm>
            <a:off x="2633663" y="4160838"/>
            <a:ext cx="0" cy="319087"/>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C97DEFFF-8E67-CC43-B391-08207898ABE8}"/>
              </a:ext>
            </a:extLst>
          </p:cNvPr>
          <p:cNvCxnSpPr/>
          <p:nvPr/>
        </p:nvCxnSpPr>
        <p:spPr>
          <a:xfrm>
            <a:off x="0" y="4479925"/>
            <a:ext cx="1219200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5CC06587-6AE9-7F40-AEFE-DC190B6B05AC}"/>
              </a:ext>
            </a:extLst>
          </p:cNvPr>
          <p:cNvCxnSpPr/>
          <p:nvPr/>
        </p:nvCxnSpPr>
        <p:spPr>
          <a:xfrm>
            <a:off x="685800" y="4160838"/>
            <a:ext cx="0" cy="319087"/>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EC251494-54B2-2F4B-A88B-91AC117888A2}"/>
              </a:ext>
            </a:extLst>
          </p:cNvPr>
          <p:cNvCxnSpPr/>
          <p:nvPr/>
        </p:nvCxnSpPr>
        <p:spPr>
          <a:xfrm>
            <a:off x="9132888" y="4160838"/>
            <a:ext cx="0" cy="319087"/>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1A2E0E8A-0BBA-1240-AE09-9A00488A7845}"/>
              </a:ext>
            </a:extLst>
          </p:cNvPr>
          <p:cNvSpPr txBox="1">
            <a:spLocks noRot="1" noChangeAspect="1" noMove="1" noResize="1" noEditPoints="1" noAdjustHandles="1" noChangeArrowheads="1" noChangeShapeType="1" noTextEdit="1"/>
          </p:cNvSpPr>
          <p:nvPr/>
        </p:nvSpPr>
        <p:spPr>
          <a:xfrm>
            <a:off x="2075905" y="3683046"/>
            <a:ext cx="1037785" cy="338554"/>
          </a:xfrm>
          <a:prstGeom prst="rect">
            <a:avLst/>
          </a:prstGeom>
          <a:blipFill>
            <a:blip r:embed="rId3"/>
            <a:stretch>
              <a:fillRect l="-5882" t="-1786" r="-9412" b="-33929"/>
            </a:stretch>
          </a:blipFill>
        </p:spPr>
        <p:txBody>
          <a:bodyPr/>
          <a:lstStyle/>
          <a:p>
            <a:r>
              <a:rPr lang="en-US">
                <a:noFill/>
              </a:rPr>
              <a:t> </a:t>
            </a:r>
          </a:p>
        </p:txBody>
      </p:sp>
      <p:sp>
        <p:nvSpPr>
          <p:cNvPr id="23" name="TextBox 22">
            <a:extLst>
              <a:ext uri="{FF2B5EF4-FFF2-40B4-BE49-F238E27FC236}">
                <a16:creationId xmlns:a16="http://schemas.microsoft.com/office/drawing/2014/main" id="{26BE60C6-BC64-2341-A724-F1DE7909BE46}"/>
              </a:ext>
            </a:extLst>
          </p:cNvPr>
          <p:cNvSpPr txBox="1">
            <a:spLocks noRot="1" noChangeAspect="1" noMove="1" noResize="1" noEditPoints="1" noAdjustHandles="1" noChangeArrowheads="1" noChangeShapeType="1" noTextEdit="1"/>
          </p:cNvSpPr>
          <p:nvPr/>
        </p:nvSpPr>
        <p:spPr>
          <a:xfrm>
            <a:off x="8822035" y="3683046"/>
            <a:ext cx="621260" cy="338554"/>
          </a:xfrm>
          <a:prstGeom prst="rect">
            <a:avLst/>
          </a:prstGeom>
          <a:blipFill>
            <a:blip r:embed="rId4"/>
            <a:stretch>
              <a:fillRect l="-14706" b="-33929"/>
            </a:stretch>
          </a:blipFill>
        </p:spPr>
        <p:txBody>
          <a:bodyPr/>
          <a:lstStyle/>
          <a:p>
            <a:r>
              <a:rPr lang="en-US">
                <a:noFill/>
              </a:rPr>
              <a:t> </a:t>
            </a:r>
          </a:p>
        </p:txBody>
      </p:sp>
      <p:sp>
        <p:nvSpPr>
          <p:cNvPr id="24" name="TextBox 23">
            <a:extLst>
              <a:ext uri="{FF2B5EF4-FFF2-40B4-BE49-F238E27FC236}">
                <a16:creationId xmlns:a16="http://schemas.microsoft.com/office/drawing/2014/main" id="{22AABF87-2D39-6F4D-B9E2-9687CAEACA99}"/>
              </a:ext>
            </a:extLst>
          </p:cNvPr>
          <p:cNvSpPr txBox="1">
            <a:spLocks noRot="1" noChangeAspect="1" noMove="1" noResize="1" noEditPoints="1" noAdjustHandles="1" noChangeArrowheads="1" noChangeShapeType="1" noTextEdit="1"/>
          </p:cNvSpPr>
          <p:nvPr/>
        </p:nvSpPr>
        <p:spPr>
          <a:xfrm>
            <a:off x="575994" y="3778522"/>
            <a:ext cx="219612" cy="338554"/>
          </a:xfrm>
          <a:prstGeom prst="rect">
            <a:avLst/>
          </a:prstGeom>
          <a:blipFill>
            <a:blip r:embed="rId5"/>
            <a:stretch>
              <a:fillRect l="-29730" r="-24324" b="-7273"/>
            </a:stretch>
          </a:blipFill>
        </p:spPr>
        <p:txBody>
          <a:bodyPr/>
          <a:lstStyle/>
          <a:p>
            <a:r>
              <a:rPr lang="en-US">
                <a:noFill/>
              </a:rPr>
              <a:t> </a:t>
            </a:r>
          </a:p>
        </p:txBody>
      </p:sp>
      <p:grpSp>
        <p:nvGrpSpPr>
          <p:cNvPr id="18443" name="Group 7">
            <a:extLst>
              <a:ext uri="{FF2B5EF4-FFF2-40B4-BE49-F238E27FC236}">
                <a16:creationId xmlns:a16="http://schemas.microsoft.com/office/drawing/2014/main" id="{5E4E76BC-0638-8F46-A5B6-630675360298}"/>
              </a:ext>
            </a:extLst>
          </p:cNvPr>
          <p:cNvGrpSpPr>
            <a:grpSpLocks/>
          </p:cNvGrpSpPr>
          <p:nvPr/>
        </p:nvGrpSpPr>
        <p:grpSpPr bwMode="auto">
          <a:xfrm>
            <a:off x="1035050" y="4416425"/>
            <a:ext cx="171450" cy="115888"/>
            <a:chOff x="1109887" y="4408120"/>
            <a:chExt cx="172528" cy="115020"/>
          </a:xfrm>
        </p:grpSpPr>
        <p:cxnSp>
          <p:nvCxnSpPr>
            <p:cNvPr id="26" name="Straight Connector 25">
              <a:extLst>
                <a:ext uri="{FF2B5EF4-FFF2-40B4-BE49-F238E27FC236}">
                  <a16:creationId xmlns:a16="http://schemas.microsoft.com/office/drawing/2014/main" id="{48FB3C41-BD3E-2845-AC74-C08A692BF664}"/>
                </a:ext>
              </a:extLst>
            </p:cNvPr>
            <p:cNvCxnSpPr/>
            <p:nvPr/>
          </p:nvCxnSpPr>
          <p:spPr>
            <a:xfrm flipH="1">
              <a:off x="1138642" y="4408120"/>
              <a:ext cx="115019" cy="11502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07C5A53D-8715-3943-80E9-9C969F742878}"/>
                </a:ext>
              </a:extLst>
            </p:cNvPr>
            <p:cNvCxnSpPr/>
            <p:nvPr/>
          </p:nvCxnSpPr>
          <p:spPr>
            <a:xfrm flipH="1">
              <a:off x="1109887" y="4408120"/>
              <a:ext cx="115019" cy="11502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9989E608-A18E-9147-A7C5-4EC7D7017252}"/>
                </a:ext>
              </a:extLst>
            </p:cNvPr>
            <p:cNvCxnSpPr/>
            <p:nvPr/>
          </p:nvCxnSpPr>
          <p:spPr>
            <a:xfrm flipH="1">
              <a:off x="1167396" y="4408120"/>
              <a:ext cx="115019" cy="11502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27" name="Straight Arrow Connector 26">
            <a:extLst>
              <a:ext uri="{FF2B5EF4-FFF2-40B4-BE49-F238E27FC236}">
                <a16:creationId xmlns:a16="http://schemas.microsoft.com/office/drawing/2014/main" id="{E1977883-6F79-B049-AAFB-80EC125A036D}"/>
              </a:ext>
            </a:extLst>
          </p:cNvPr>
          <p:cNvCxnSpPr>
            <a:cxnSpLocks/>
          </p:cNvCxnSpPr>
          <p:nvPr/>
        </p:nvCxnSpPr>
        <p:spPr>
          <a:xfrm>
            <a:off x="701675" y="4724400"/>
            <a:ext cx="1949450" cy="0"/>
          </a:xfrm>
          <a:prstGeom prst="straightConnector1">
            <a:avLst/>
          </a:prstGeom>
          <a:ln w="44450">
            <a:solidFill>
              <a:srgbClr val="F7004B"/>
            </a:solidFill>
            <a:tailEnd type="triangle"/>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F092CF10-3E75-FB46-8C9D-F955220BD144}"/>
              </a:ext>
            </a:extLst>
          </p:cNvPr>
          <p:cNvSpPr txBox="1">
            <a:spLocks noRot="1" noChangeAspect="1" noMove="1" noResize="1" noEditPoints="1" noAdjustHandles="1" noChangeArrowheads="1" noChangeShapeType="1" noTextEdit="1"/>
          </p:cNvSpPr>
          <p:nvPr/>
        </p:nvSpPr>
        <p:spPr>
          <a:xfrm>
            <a:off x="1489729" y="4812013"/>
            <a:ext cx="386836" cy="338554"/>
          </a:xfrm>
          <a:prstGeom prst="rect">
            <a:avLst/>
          </a:prstGeom>
          <a:blipFill>
            <a:blip r:embed="rId6"/>
            <a:stretch>
              <a:fillRect l="-25000" r="-6250" b="-32143"/>
            </a:stretch>
          </a:blipFill>
        </p:spPr>
        <p:txBody>
          <a:bodyPr/>
          <a:lstStyle/>
          <a:p>
            <a:r>
              <a:rPr lang="en-US">
                <a:noFill/>
              </a:rPr>
              <a:t> </a:t>
            </a:r>
          </a:p>
        </p:txBody>
      </p:sp>
      <p:cxnSp>
        <p:nvCxnSpPr>
          <p:cNvPr id="30" name="Straight Arrow Connector 29">
            <a:extLst>
              <a:ext uri="{FF2B5EF4-FFF2-40B4-BE49-F238E27FC236}">
                <a16:creationId xmlns:a16="http://schemas.microsoft.com/office/drawing/2014/main" id="{A7494D87-F8B1-A243-B675-E83A1639C5AD}"/>
              </a:ext>
            </a:extLst>
          </p:cNvPr>
          <p:cNvCxnSpPr>
            <a:cxnSpLocks/>
          </p:cNvCxnSpPr>
          <p:nvPr/>
        </p:nvCxnSpPr>
        <p:spPr>
          <a:xfrm>
            <a:off x="2651125" y="4932363"/>
            <a:ext cx="2278063" cy="0"/>
          </a:xfrm>
          <a:prstGeom prst="straightConnector1">
            <a:avLst/>
          </a:prstGeom>
          <a:ln w="44450">
            <a:solidFill>
              <a:srgbClr val="F7004B"/>
            </a:solidFill>
            <a:tailEnd type="triangle"/>
          </a:ln>
        </p:spPr>
        <p:style>
          <a:lnRef idx="1">
            <a:schemeClr val="accent1"/>
          </a:lnRef>
          <a:fillRef idx="0">
            <a:schemeClr val="accent1"/>
          </a:fillRef>
          <a:effectRef idx="0">
            <a:schemeClr val="accent1"/>
          </a:effectRef>
          <a:fontRef idx="minor">
            <a:schemeClr val="tx1"/>
          </a:fontRef>
        </p:style>
      </p:cxnSp>
      <p:sp>
        <p:nvSpPr>
          <p:cNvPr id="36" name="TextBox 35">
            <a:extLst>
              <a:ext uri="{FF2B5EF4-FFF2-40B4-BE49-F238E27FC236}">
                <a16:creationId xmlns:a16="http://schemas.microsoft.com/office/drawing/2014/main" id="{09A37501-D21E-C84C-A5F3-4D1A9E8B496D}"/>
              </a:ext>
            </a:extLst>
          </p:cNvPr>
          <p:cNvSpPr txBox="1">
            <a:spLocks noRot="1" noChangeAspect="1" noMove="1" noResize="1" noEditPoints="1" noAdjustHandles="1" noChangeArrowheads="1" noChangeShapeType="1" noTextEdit="1"/>
          </p:cNvSpPr>
          <p:nvPr/>
        </p:nvSpPr>
        <p:spPr>
          <a:xfrm>
            <a:off x="3503958" y="5028100"/>
            <a:ext cx="380297" cy="338554"/>
          </a:xfrm>
          <a:prstGeom prst="rect">
            <a:avLst/>
          </a:prstGeom>
          <a:blipFill>
            <a:blip r:embed="rId7"/>
            <a:stretch>
              <a:fillRect l="-25806" r="-6452" b="-34545"/>
            </a:stretch>
          </a:blipFill>
        </p:spPr>
        <p:txBody>
          <a:bodyPr/>
          <a:lstStyle/>
          <a:p>
            <a:r>
              <a:rPr lang="en-US">
                <a:noFill/>
              </a:rPr>
              <a:t> </a:t>
            </a:r>
          </a:p>
        </p:txBody>
      </p:sp>
      <p:cxnSp>
        <p:nvCxnSpPr>
          <p:cNvPr id="37" name="Straight Arrow Connector 36">
            <a:extLst>
              <a:ext uri="{FF2B5EF4-FFF2-40B4-BE49-F238E27FC236}">
                <a16:creationId xmlns:a16="http://schemas.microsoft.com/office/drawing/2014/main" id="{23B4615F-B72C-524E-8949-9FDD79F13F62}"/>
              </a:ext>
            </a:extLst>
          </p:cNvPr>
          <p:cNvCxnSpPr/>
          <p:nvPr/>
        </p:nvCxnSpPr>
        <p:spPr>
          <a:xfrm>
            <a:off x="4916488" y="4719638"/>
            <a:ext cx="3227387" cy="0"/>
          </a:xfrm>
          <a:prstGeom prst="straightConnector1">
            <a:avLst/>
          </a:prstGeom>
          <a:ln w="44450">
            <a:solidFill>
              <a:srgbClr val="F7004B"/>
            </a:solidFill>
            <a:tailEnd type="triangle"/>
          </a:ln>
        </p:spPr>
        <p:style>
          <a:lnRef idx="1">
            <a:schemeClr val="accent1"/>
          </a:lnRef>
          <a:fillRef idx="0">
            <a:schemeClr val="accent1"/>
          </a:fillRef>
          <a:effectRef idx="0">
            <a:schemeClr val="accent1"/>
          </a:effectRef>
          <a:fontRef idx="minor">
            <a:schemeClr val="tx1"/>
          </a:fontRef>
        </p:style>
      </p:cxnSp>
      <p:cxnSp>
        <p:nvCxnSpPr>
          <p:cNvPr id="38" name="Straight Arrow Connector 37">
            <a:extLst>
              <a:ext uri="{FF2B5EF4-FFF2-40B4-BE49-F238E27FC236}">
                <a16:creationId xmlns:a16="http://schemas.microsoft.com/office/drawing/2014/main" id="{502F28D4-82B7-494C-860F-BCF946F34406}"/>
              </a:ext>
            </a:extLst>
          </p:cNvPr>
          <p:cNvCxnSpPr/>
          <p:nvPr/>
        </p:nvCxnSpPr>
        <p:spPr>
          <a:xfrm>
            <a:off x="8134350" y="4932363"/>
            <a:ext cx="1636713" cy="0"/>
          </a:xfrm>
          <a:prstGeom prst="straightConnector1">
            <a:avLst/>
          </a:prstGeom>
          <a:ln w="44450">
            <a:solidFill>
              <a:srgbClr val="F7004B"/>
            </a:solidFill>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a:extLst>
              <a:ext uri="{FF2B5EF4-FFF2-40B4-BE49-F238E27FC236}">
                <a16:creationId xmlns:a16="http://schemas.microsoft.com/office/drawing/2014/main" id="{5FA0C3F3-6108-1141-99A2-72CDC6BAA469}"/>
              </a:ext>
            </a:extLst>
          </p:cNvPr>
          <p:cNvCxnSpPr/>
          <p:nvPr/>
        </p:nvCxnSpPr>
        <p:spPr>
          <a:xfrm>
            <a:off x="9036050" y="5448300"/>
            <a:ext cx="712788" cy="0"/>
          </a:xfrm>
          <a:prstGeom prst="straightConnector1">
            <a:avLst/>
          </a:prstGeom>
          <a:ln w="44450">
            <a:solidFill>
              <a:srgbClr val="0089FA"/>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41" name="Straight Arrow Connector 40">
            <a:extLst>
              <a:ext uri="{FF2B5EF4-FFF2-40B4-BE49-F238E27FC236}">
                <a16:creationId xmlns:a16="http://schemas.microsoft.com/office/drawing/2014/main" id="{711A0599-DEC7-434F-A9B8-7F3E9175B638}"/>
              </a:ext>
            </a:extLst>
          </p:cNvPr>
          <p:cNvCxnSpPr/>
          <p:nvPr/>
        </p:nvCxnSpPr>
        <p:spPr>
          <a:xfrm>
            <a:off x="9109075" y="5932488"/>
            <a:ext cx="26988" cy="0"/>
          </a:xfrm>
          <a:prstGeom prst="straightConnector1">
            <a:avLst/>
          </a:prstGeom>
          <a:ln w="44450">
            <a:solidFill>
              <a:srgbClr val="F7004B"/>
            </a:solidFill>
            <a:tailEnd type="triangle"/>
          </a:ln>
        </p:spPr>
        <p:style>
          <a:lnRef idx="1">
            <a:schemeClr val="accent1"/>
          </a:lnRef>
          <a:fillRef idx="0">
            <a:schemeClr val="accent1"/>
          </a:fillRef>
          <a:effectRef idx="0">
            <a:schemeClr val="accent1"/>
          </a:effectRef>
          <a:fontRef idx="minor">
            <a:schemeClr val="tx1"/>
          </a:fontRef>
        </p:style>
      </p:cxnSp>
      <p:sp>
        <p:nvSpPr>
          <p:cNvPr id="51" name="TextBox 50">
            <a:extLst>
              <a:ext uri="{FF2B5EF4-FFF2-40B4-BE49-F238E27FC236}">
                <a16:creationId xmlns:a16="http://schemas.microsoft.com/office/drawing/2014/main" id="{74CDB2B5-F0BB-E444-853A-4AFF7AC2AC81}"/>
              </a:ext>
            </a:extLst>
          </p:cNvPr>
          <p:cNvSpPr txBox="1">
            <a:spLocks noRot="1" noChangeAspect="1" noMove="1" noResize="1" noEditPoints="1" noAdjustHandles="1" noChangeArrowheads="1" noChangeShapeType="1" noTextEdit="1"/>
          </p:cNvSpPr>
          <p:nvPr/>
        </p:nvSpPr>
        <p:spPr>
          <a:xfrm>
            <a:off x="6340454" y="4804221"/>
            <a:ext cx="386836" cy="338554"/>
          </a:xfrm>
          <a:prstGeom prst="rect">
            <a:avLst/>
          </a:prstGeom>
          <a:blipFill>
            <a:blip r:embed="rId8"/>
            <a:stretch>
              <a:fillRect l="-25000" r="-6250" b="-32143"/>
            </a:stretch>
          </a:blipFill>
        </p:spPr>
        <p:txBody>
          <a:bodyPr/>
          <a:lstStyle/>
          <a:p>
            <a:r>
              <a:rPr lang="en-US">
                <a:noFill/>
              </a:rPr>
              <a:t> </a:t>
            </a:r>
          </a:p>
        </p:txBody>
      </p:sp>
      <p:sp>
        <p:nvSpPr>
          <p:cNvPr id="52" name="TextBox 51">
            <a:extLst>
              <a:ext uri="{FF2B5EF4-FFF2-40B4-BE49-F238E27FC236}">
                <a16:creationId xmlns:a16="http://schemas.microsoft.com/office/drawing/2014/main" id="{9D696E5F-40B7-9A48-B3C8-2E5446549666}"/>
              </a:ext>
            </a:extLst>
          </p:cNvPr>
          <p:cNvSpPr txBox="1">
            <a:spLocks noRot="1" noChangeAspect="1" noMove="1" noResize="1" noEditPoints="1" noAdjustHandles="1" noChangeArrowheads="1" noChangeShapeType="1" noTextEdit="1"/>
          </p:cNvSpPr>
          <p:nvPr/>
        </p:nvSpPr>
        <p:spPr>
          <a:xfrm>
            <a:off x="8768708" y="4972458"/>
            <a:ext cx="386836" cy="338554"/>
          </a:xfrm>
          <a:prstGeom prst="rect">
            <a:avLst/>
          </a:prstGeom>
          <a:blipFill>
            <a:blip r:embed="rId9"/>
            <a:stretch>
              <a:fillRect l="-25000" r="-6250" b="-34545"/>
            </a:stretch>
          </a:blipFill>
        </p:spPr>
        <p:txBody>
          <a:bodyPr/>
          <a:lstStyle/>
          <a:p>
            <a:r>
              <a:rPr lang="en-US">
                <a:noFill/>
              </a:rPr>
              <a:t> </a:t>
            </a:r>
          </a:p>
        </p:txBody>
      </p:sp>
      <p:sp>
        <p:nvSpPr>
          <p:cNvPr id="53" name="TextBox 52">
            <a:extLst>
              <a:ext uri="{FF2B5EF4-FFF2-40B4-BE49-F238E27FC236}">
                <a16:creationId xmlns:a16="http://schemas.microsoft.com/office/drawing/2014/main" id="{F8B1337C-7046-0D4E-8B81-BF385F262BF6}"/>
              </a:ext>
            </a:extLst>
          </p:cNvPr>
          <p:cNvSpPr txBox="1">
            <a:spLocks noRot="1" noChangeAspect="1" noMove="1" noResize="1" noEditPoints="1" noAdjustHandles="1" noChangeArrowheads="1" noChangeShapeType="1" noTextEdit="1"/>
          </p:cNvSpPr>
          <p:nvPr/>
        </p:nvSpPr>
        <p:spPr>
          <a:xfrm>
            <a:off x="8920685" y="5986023"/>
            <a:ext cx="375808" cy="338554"/>
          </a:xfrm>
          <a:prstGeom prst="rect">
            <a:avLst/>
          </a:prstGeom>
          <a:blipFill>
            <a:blip r:embed="rId10"/>
            <a:stretch>
              <a:fillRect l="-25806" r="-4839" b="-34545"/>
            </a:stretch>
          </a:blipFill>
        </p:spPr>
        <p:txBody>
          <a:bodyPr/>
          <a:lstStyle/>
          <a:p>
            <a:r>
              <a:rPr lang="en-US">
                <a:noFill/>
              </a:rPr>
              <a:t> </a:t>
            </a:r>
          </a:p>
        </p:txBody>
      </p:sp>
      <p:sp>
        <p:nvSpPr>
          <p:cNvPr id="54" name="TextBox 53">
            <a:extLst>
              <a:ext uri="{FF2B5EF4-FFF2-40B4-BE49-F238E27FC236}">
                <a16:creationId xmlns:a16="http://schemas.microsoft.com/office/drawing/2014/main" id="{EEF44988-0A8F-BD47-BA52-A81F8FA25A61}"/>
              </a:ext>
            </a:extLst>
          </p:cNvPr>
          <p:cNvSpPr txBox="1">
            <a:spLocks noRot="1" noChangeAspect="1" noMove="1" noResize="1" noEditPoints="1" noAdjustHandles="1" noChangeArrowheads="1" noChangeShapeType="1" noTextEdit="1"/>
          </p:cNvSpPr>
          <p:nvPr/>
        </p:nvSpPr>
        <p:spPr>
          <a:xfrm>
            <a:off x="9249877" y="5028100"/>
            <a:ext cx="386836" cy="338554"/>
          </a:xfrm>
          <a:prstGeom prst="rect">
            <a:avLst/>
          </a:prstGeom>
          <a:blipFill>
            <a:blip r:embed="rId11"/>
            <a:stretch>
              <a:fillRect l="-25000" r="-6250" b="-34545"/>
            </a:stretch>
          </a:blipFill>
        </p:spPr>
        <p:txBody>
          <a:bodyPr/>
          <a:lstStyle/>
          <a:p>
            <a:r>
              <a:rPr lang="en-US">
                <a:noFill/>
              </a:rPr>
              <a:t> </a:t>
            </a:r>
          </a:p>
        </p:txBody>
      </p:sp>
      <p:sp>
        <p:nvSpPr>
          <p:cNvPr id="42" name="Rectangle 41">
            <a:extLst>
              <a:ext uri="{FF2B5EF4-FFF2-40B4-BE49-F238E27FC236}">
                <a16:creationId xmlns:a16="http://schemas.microsoft.com/office/drawing/2014/main" id="{ABF5DB04-8BF6-9B46-BA07-9BF0B25055FA}"/>
              </a:ext>
            </a:extLst>
          </p:cNvPr>
          <p:cNvSpPr>
            <a:spLocks noChangeArrowheads="1"/>
          </p:cNvSpPr>
          <p:nvPr/>
        </p:nvSpPr>
        <p:spPr bwMode="auto">
          <a:xfrm>
            <a:off x="1073150" y="1755775"/>
            <a:ext cx="1004570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sz="2800"/>
              <a:t>Shapley values result from </a:t>
            </a:r>
            <a:r>
              <a:rPr lang="en-US" altLang="en-US" sz="2800" b="1"/>
              <a:t>averaging over all N! possible orderings</a:t>
            </a:r>
            <a:r>
              <a:rPr lang="en-US" altLang="en-US" sz="2800"/>
              <a:t>.</a:t>
            </a:r>
          </a:p>
        </p:txBody>
      </p:sp>
      <p:sp>
        <p:nvSpPr>
          <p:cNvPr id="43" name="TextBox 42">
            <a:extLst>
              <a:ext uri="{FF2B5EF4-FFF2-40B4-BE49-F238E27FC236}">
                <a16:creationId xmlns:a16="http://schemas.microsoft.com/office/drawing/2014/main" id="{8BDC8572-38AE-574B-B143-E48C31FD8C34}"/>
              </a:ext>
            </a:extLst>
          </p:cNvPr>
          <p:cNvSpPr txBox="1">
            <a:spLocks noChangeArrowheads="1"/>
          </p:cNvSpPr>
          <p:nvPr/>
        </p:nvSpPr>
        <p:spPr bwMode="auto">
          <a:xfrm>
            <a:off x="5300663" y="2855913"/>
            <a:ext cx="15906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sz="2800"/>
              <a:t>(NP-hard)</a:t>
            </a:r>
          </a:p>
        </p:txBody>
      </p:sp>
      <p:pic>
        <p:nvPicPr>
          <p:cNvPr id="18458" name="Picture 30">
            <a:extLst>
              <a:ext uri="{FF2B5EF4-FFF2-40B4-BE49-F238E27FC236}">
                <a16:creationId xmlns:a16="http://schemas.microsoft.com/office/drawing/2014/main" id="{A5DC3B44-ED77-3A4D-B5B0-AFB4835C77FC}"/>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9823450" y="4578350"/>
            <a:ext cx="1504950" cy="191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886004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ED8B35-BE89-4A45-B4D3-DC1B31A4FD2E}"/>
              </a:ext>
            </a:extLst>
          </p:cNvPr>
          <p:cNvSpPr>
            <a:spLocks noGrp="1"/>
          </p:cNvSpPr>
          <p:nvPr>
            <p:ph type="title"/>
          </p:nvPr>
        </p:nvSpPr>
        <p:spPr>
          <a:xfrm>
            <a:off x="838200" y="2593975"/>
            <a:ext cx="10515600" cy="1325563"/>
          </a:xfrm>
        </p:spPr>
        <p:txBody>
          <a:bodyPr/>
          <a:lstStyle/>
          <a:p>
            <a:pPr algn="ctr"/>
            <a:r>
              <a:rPr lang="en-US" dirty="0"/>
              <a:t>Intuitions from applications to linear models</a:t>
            </a:r>
          </a:p>
        </p:txBody>
      </p:sp>
    </p:spTree>
    <p:extLst>
      <p:ext uri="{BB962C8B-B14F-4D97-AF65-F5344CB8AC3E}">
        <p14:creationId xmlns:p14="http://schemas.microsoft.com/office/powerpoint/2010/main" val="69412007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IMING" val="|3.3|0.3|1.4"/>
</p:tagLst>
</file>

<file path=ppt/tags/tag2.xml><?xml version="1.0" encoding="utf-8"?>
<p:tagLst xmlns:a="http://schemas.openxmlformats.org/drawingml/2006/main" xmlns:r="http://schemas.openxmlformats.org/officeDocument/2006/relationships" xmlns:p="http://schemas.openxmlformats.org/presentationml/2006/main">
  <p:tag name="TIMING" val="|3.3|0.3|1.4"/>
</p:tagLst>
</file>

<file path=ppt/tags/tag3.xml><?xml version="1.0" encoding="utf-8"?>
<p:tagLst xmlns:a="http://schemas.openxmlformats.org/drawingml/2006/main" xmlns:r="http://schemas.openxmlformats.org/officeDocument/2006/relationships" xmlns:p="http://schemas.openxmlformats.org/presentationml/2006/main">
  <p:tag name="TIMING" val="|3.3|0.3|1.4"/>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clbl:label id="{f42aa342-8706-4288-bd11-ebb85995028c}" enabled="1" method="Standard" siteId="{72f988bf-86f1-41af-91ab-2d7cd011db47}" contentBits="0" removed="0"/>
</clbl:labelList>
</file>

<file path=docProps/app.xml><?xml version="1.0" encoding="utf-8"?>
<Properties xmlns="http://schemas.openxmlformats.org/officeDocument/2006/extended-properties" xmlns:vt="http://schemas.openxmlformats.org/officeDocument/2006/docPropsVTypes">
  <TotalTime>8044</TotalTime>
  <Words>1674</Words>
  <Application>Microsoft Macintosh PowerPoint</Application>
  <PresentationFormat>Widescreen</PresentationFormat>
  <Paragraphs>313</Paragraphs>
  <Slides>45</Slides>
  <Notes>33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45</vt:i4>
      </vt:variant>
    </vt:vector>
  </HeadingPairs>
  <TitlesOfParts>
    <vt:vector size="50" baseType="lpstr">
      <vt:lpstr>Arial</vt:lpstr>
      <vt:lpstr>Calibri</vt:lpstr>
      <vt:lpstr>Calibri Light</vt:lpstr>
      <vt:lpstr>Miriam Fixed</vt:lpstr>
      <vt:lpstr>Office Theme</vt:lpstr>
      <vt:lpstr>Practical game theory for explainable machine learning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Intuitions from applications to linear models</vt:lpstr>
      <vt:lpstr>PowerPoint Presentation</vt:lpstr>
      <vt:lpstr>PowerPoint Presentation</vt:lpstr>
      <vt:lpstr>PowerPoint Presentation</vt:lpstr>
      <vt:lpstr>PowerPoint Presentation</vt:lpstr>
      <vt:lpstr>Representing global model structure with local feature importance values</vt:lpstr>
      <vt:lpstr>The interpretability cost of model bias</vt:lpstr>
      <vt:lpstr>PowerPoint Presentation</vt:lpstr>
      <vt:lpstr>The dangers of global measures of feature importance</vt:lpstr>
      <vt:lpstr>Mortality risk model</vt:lpstr>
      <vt:lpstr>Mortality risk model</vt:lpstr>
      <vt:lpstr>Mortality risk model</vt:lpstr>
      <vt:lpstr>Mortality risk model</vt:lpstr>
      <vt:lpstr>Mortality risk model</vt:lpstr>
      <vt:lpstr>Mortality risk model</vt:lpstr>
      <vt:lpstr>Reveal rare high-magnitude mortality effects</vt:lpstr>
      <vt:lpstr>Reveal rare high-magnitude mortality effects</vt:lpstr>
      <vt:lpstr>Reveal rare high-magnitude mortality effects</vt:lpstr>
      <vt:lpstr>Reveal rare high-magnitude mortality effects</vt:lpstr>
      <vt:lpstr>Dependence plots reveal the increased danger of early onset high blood pressure</vt:lpstr>
      <vt:lpstr>Uncovering subtle interaction effects</vt:lpstr>
      <vt:lpstr>The varying risk of sex over a lifetime</vt:lpstr>
      <vt:lpstr>PowerPoint Presentation</vt:lpstr>
      <vt:lpstr>The value of explaining a model’s loss (not just the output)</vt:lpstr>
      <vt:lpstr>Model monitoring</vt:lpstr>
      <vt:lpstr>Model monitoring</vt:lpstr>
      <vt:lpstr>Model monitoring</vt:lpstr>
      <vt:lpstr>Model monitoring</vt:lpstr>
      <vt:lpstr>The value of explaining fairness metrics</vt:lpstr>
      <vt:lpstr>Identification of protected class discrimination</vt:lpstr>
      <vt:lpstr>PowerPoint Presentation</vt:lpstr>
      <vt:lpstr>Accounting for the structure of your data in the game</vt:lpstr>
      <vt:lpstr>PowerPoint Presentation</vt:lpstr>
      <vt:lpstr>Showing redundant features</vt:lpstr>
      <vt:lpstr>Showing redundant features</vt:lpstr>
      <vt:lpstr>Showing redundant features</vt:lpstr>
      <vt:lpstr>Thanks!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From Local Explanations to Global Understanding with Trees</dc:title>
  <dc:creator>Scott Lundberg</dc:creator>
  <cp:lastModifiedBy>Scott Lundberg</cp:lastModifiedBy>
  <cp:revision>4</cp:revision>
  <dcterms:created xsi:type="dcterms:W3CDTF">2020-06-22T18:31:25Z</dcterms:created>
  <dcterms:modified xsi:type="dcterms:W3CDTF">2020-11-17T21:02:27Z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42aa342-8706-4288-bd11-ebb85995028c_Enabled">
    <vt:lpwstr>true</vt:lpwstr>
  </property>
  <property fmtid="{D5CDD505-2E9C-101B-9397-08002B2CF9AE}" pid="3" name="MSIP_Label_f42aa342-8706-4288-bd11-ebb85995028c_SetDate">
    <vt:lpwstr>2020-06-22T18:31:25Z</vt:lpwstr>
  </property>
  <property fmtid="{D5CDD505-2E9C-101B-9397-08002B2CF9AE}" pid="4" name="MSIP_Label_f42aa342-8706-4288-bd11-ebb85995028c_Method">
    <vt:lpwstr>Standard</vt:lpwstr>
  </property>
  <property fmtid="{D5CDD505-2E9C-101B-9397-08002B2CF9AE}" pid="5" name="MSIP_Label_f42aa342-8706-4288-bd11-ebb85995028c_Name">
    <vt:lpwstr>Internal</vt:lpwstr>
  </property>
  <property fmtid="{D5CDD505-2E9C-101B-9397-08002B2CF9AE}" pid="6" name="MSIP_Label_f42aa342-8706-4288-bd11-ebb85995028c_SiteId">
    <vt:lpwstr>72f988bf-86f1-41af-91ab-2d7cd011db47</vt:lpwstr>
  </property>
  <property fmtid="{D5CDD505-2E9C-101B-9397-08002B2CF9AE}" pid="7" name="MSIP_Label_f42aa342-8706-4288-bd11-ebb85995028c_ActionId">
    <vt:lpwstr>bed10831-74b6-42d8-93b0-0000687b8768</vt:lpwstr>
  </property>
  <property fmtid="{D5CDD505-2E9C-101B-9397-08002B2CF9AE}" pid="8" name="MSIP_Label_f42aa342-8706-4288-bd11-ebb85995028c_ContentBits">
    <vt:lpwstr>0</vt:lpwstr>
  </property>
</Properties>
</file>