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9556f1cf314af9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a209d7f7390b4818"/>
    <p:sldId id="257" r:id="Rb3fed719c9d74140"/>
    <p:sldId id="258" r:id="Reeac79cabda844ed"/>
    <p:sldId id="259" r:id="R9eb0190ace064947"/>
    <p:sldId id="260" r:id="R600e350c2f44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a209d7f7390b4818" /><Relationship Type="http://schemas.openxmlformats.org/officeDocument/2006/relationships/slide" Target="/ppt/slides/slide2.xml" Id="Rb3fed719c9d74140" /><Relationship Type="http://schemas.openxmlformats.org/officeDocument/2006/relationships/slide" Target="/ppt/slides/slide3.xml" Id="Reeac79cabda844ed" /><Relationship Type="http://schemas.openxmlformats.org/officeDocument/2006/relationships/slide" Target="/ppt/slides/slide4.xml" Id="R9eb0190ace064947" /><Relationship Type="http://schemas.openxmlformats.org/officeDocument/2006/relationships/slide" Target="/ppt/slides/slide5.xml" Id="R600e350c2f44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412beb6c9c4d29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3e874c82c414c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cce7cfdef403c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a91e609024b18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d6e73606db5849dc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91ce1ec914c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29a730c3d4b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49c98e2aa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afbc38860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81f920a994017" />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0C10"/>
        </a:solidFill>
      </p:bgPr>
    </p:bg>
    <p:spTree>
      <p:nvGrpSpPr>
        <p:cNvPr id="1" name=""/>
        <p:cNvGrpSpPr/>
        <p:nvPr/>
      </p:nvGrpSpPr>
      <p:grpSpPr/>
      <p:sp>
        <p:nvSpPr>
          <p:cNvPr id="2" name="!!bg-circ"/>
          <p:cNvSpPr/>
          <p:nvPr/>
        </p:nvSpPr>
        <p:spPr>
          <a:xfrm>
            <a:off x="7200000" y="1440000"/>
            <a:ext cx="5400000" cy="5400000"/>
          </a:xfrm>
          <a:prstGeom prst="ellipse">
            <a:avLst/>
          </a:prstGeom>
          <a:solidFill>
            <a:srgbClr val="1F2833">
              <a:alpha val="5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bg-rect"/>
          <p:cNvSpPr/>
          <p:nvPr/>
        </p:nvSpPr>
        <p:spPr>
          <a:xfrm>
            <a:off x="360000" y="720000"/>
            <a:ext cx="4320000" cy="4320000"/>
          </a:xfrm>
          <a:prstGeom prst="roundRect">
            <a:avLst/>
          </a:prstGeom>
          <a:solidFill>
            <a:srgbClr val="45A29E">
              <a:alpha val="1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-1"/>
          <p:cNvSpPr/>
          <p:nvPr/>
        </p:nvSpPr>
        <p:spPr>
          <a:xfrm>
            <a:off x="1800000" y="5400000"/>
            <a:ext cx="288000" cy="288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accent-2"/>
          <p:cNvSpPr/>
          <p:nvPr/>
        </p:nvSpPr>
        <p:spPr>
          <a:xfrm>
            <a:off x="10800000" y="720000"/>
            <a:ext cx="432000" cy="432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line-top"/>
          <p:cNvSpPr/>
          <p:nvPr/>
        </p:nvSpPr>
        <p:spPr>
          <a:xfrm>
            <a:off x="720000" y="360000"/>
            <a:ext cx="2880000" cy="72000"/>
          </a:xfrm>
          <a:prstGeom prst="rect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line-bot"/>
          <p:cNvSpPr/>
          <p:nvPr/>
        </p:nvSpPr>
        <p:spPr>
          <a:xfrm>
            <a:off x="8640000" y="6480000"/>
            <a:ext cx="2880000" cy="72000"/>
          </a:xfrm>
          <a:prstGeom prst="rect">
            <a:avLst/>
          </a:prstGeom>
          <a:solidFill>
            <a:srgbClr val="45A29E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TextBox 8"/>
          <p:cNvSpPr/>
          <p:nvPr/>
        </p:nvSpPr>
        <p:spPr>
          <a:xfrm>
            <a:off x="720000" y="1440000"/>
            <a:ext cx="648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6400" b="1">
                <a:solidFill>
                  <a:srgbClr val="FFFFFF"/>
                </a:solidFill>
              </a:rPr>
              <a:t>外星人地球</a:t>
            </a:r>
          </a:p>
        </p:txBody>
      </p:sp>
      <p:sp>
        <p:nvSpPr>
          <p:cNvPr id="9" name="TextBox 9"/>
          <p:cNvSpPr/>
          <p:nvPr/>
        </p:nvSpPr>
        <p:spPr>
          <a:xfrm>
            <a:off x="720000" y="2700000"/>
            <a:ext cx="648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6400" b="1">
                <a:solidFill>
                  <a:srgbClr val="66FCF1"/>
                </a:solidFill>
              </a:rPr>
              <a:t>生存指南</a:t>
            </a:r>
          </a:p>
        </p:txBody>
      </p:sp>
      <p:sp>
        <p:nvSpPr>
          <p:cNvPr id="10" name="TextBox 10"/>
          <p:cNvSpPr/>
          <p:nvPr/>
        </p:nvSpPr>
        <p:spPr>
          <a:xfrm>
            <a:off x="792000" y="4140000"/>
            <a:ext cx="720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400">
                <a:solidFill>
                  <a:srgbClr val="C5C6C7"/>
                </a:solidFill>
              </a:rPr>
              <a:t>从伪装到精通 (An Alien's Guide to Earth)</a:t>
            </a:r>
          </a:p>
        </p:txBody>
      </p:sp>
      <p:sp>
        <p:nvSpPr>
          <p:cNvPr id="11" name="TextBox 11"/>
          <p:cNvSpPr/>
          <p:nvPr/>
        </p:nvSpPr>
        <p:spPr>
          <a:xfrm>
            <a:off x="792000" y="4860000"/>
            <a:ext cx="648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600">
                <a:solidFill>
                  <a:srgbClr val="C5C6C7"/>
                </a:solidFill>
              </a:rPr>
              <a:t>本安全手册专为刚抵达银河系猎户旋臂第三行星的访客编写，</a:t>
            </a:r>
          </a:p>
          <a:p>
            <a:pPr>
              <a:lnSpc>
                <a:spcPct val="150000"/>
              </a:lnSpc>
            </a:pPr>
            <a:r>
              <a:rPr lang="en-US" sz="1600">
                <a:solidFill>
                  <a:srgbClr val="C5C6C7"/>
                </a:solidFill>
              </a:rPr>
              <a:t>帮助你完美融入人类社会。</a:t>
            </a:r>
          </a:p>
        </p:txBody>
      </p:sp>
    </p:spTree>
  </p:cSld>
</p:sld>
</file>

<file path=ppt/slides/slide2.xml><?xml version="1.0" encoding="utf-8"?>
<p:sld xmlns:a="http://schemas.openxmlformats.org/drawingml/2006/main" xmlns:p159="http://schemas.microsoft.com/office/powerpoint/2015/09/main" xmlns:mc="http://schemas.openxmlformats.org/markup-compatibility/2006" xmlns:p14="http://schemas.microsoft.com/office/powerpoint/2010/main" xmlns:p="http://schemas.openxmlformats.org/presentationml/2006/main" mc:Ignorable="p159">
  <p:cSld>
    <p:bg>
      <p:bgPr>
        <a:solidFill xmlns:a="http://schemas.openxmlformats.org/drawingml/2006/main">
          <a:srgbClr val="0B0C10"/>
        </a:solidFill>
      </p:bgPr>
    </p:bg>
    <p:spTree>
      <p:nvGrpSpPr>
        <p:cNvPr id="1" name=""/>
        <p:cNvGrpSpPr/>
        <p:nvPr/>
      </p:nvGrpSpPr>
      <p:grpSpPr/>
      <p:sp>
        <p:nvSpPr>
          <p:cNvPr id="2" name="!!bg-circ"/>
          <p:cNvSpPr/>
          <p:nvPr/>
        </p:nvSpPr>
        <p:spPr>
          <a:xfrm>
            <a:off x="720000" y="720000"/>
            <a:ext cx="6480000" cy="6480000"/>
          </a:xfrm>
          <a:prstGeom prst="ellipse">
            <a:avLst/>
          </a:prstGeom>
          <a:solidFill>
            <a:srgbClr val="1F2833">
              <a:alpha val="3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bg-rect"/>
          <p:cNvSpPr/>
          <p:nvPr/>
        </p:nvSpPr>
        <p:spPr>
          <a:xfrm>
            <a:off x="7920000" y="1800000"/>
            <a:ext cx="2880000" cy="5040000"/>
          </a:xfrm>
          <a:prstGeom prst="roundRect">
            <a:avLst/>
          </a:prstGeom>
          <a:solidFill>
            <a:srgbClr val="45A29E">
              <a:alpha val="1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-1"/>
          <p:cNvSpPr/>
          <p:nvPr/>
        </p:nvSpPr>
        <p:spPr>
          <a:xfrm>
            <a:off x="5400000" y="1080000"/>
            <a:ext cx="288000" cy="288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accent-2"/>
          <p:cNvSpPr/>
          <p:nvPr/>
        </p:nvSpPr>
        <p:spPr>
          <a:xfrm>
            <a:off x="720000" y="5760000"/>
            <a:ext cx="432000" cy="432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line-top"/>
          <p:cNvSpPr/>
          <p:nvPr/>
        </p:nvSpPr>
        <p:spPr>
          <a:xfrm>
            <a:off x="3600000" y="360000"/>
            <a:ext cx="1440000" cy="72000"/>
          </a:xfrm>
          <a:prstGeom prst="rect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line-bot"/>
          <p:cNvSpPr/>
          <p:nvPr/>
        </p:nvSpPr>
        <p:spPr>
          <a:xfrm>
            <a:off x="720000" y="6480000"/>
            <a:ext cx="4320000" cy="72000"/>
          </a:xfrm>
          <a:prstGeom prst="rect">
            <a:avLst/>
          </a:prstGeom>
          <a:solidFill>
            <a:srgbClr val="45A29E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TextBox 8"/>
          <p:cNvSpPr/>
          <p:nvPr/>
        </p:nvSpPr>
        <p:spPr>
          <a:xfrm>
            <a:off x="6480000" y="1440000"/>
            <a:ext cx="432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1">
                <a:solidFill>
                  <a:srgbClr val="66FCF1"/>
                </a:solidFill>
              </a:rPr>
              <a:t>RULE NO.1</a:t>
            </a:r>
          </a:p>
        </p:txBody>
      </p:sp>
      <p:sp>
        <p:nvSpPr>
          <p:cNvPr id="9" name="TextBox 9"/>
          <p:cNvSpPr/>
          <p:nvPr/>
        </p:nvSpPr>
        <p:spPr>
          <a:xfrm>
            <a:off x="6480000" y="1980000"/>
            <a:ext cx="43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800" b="1">
                <a:solidFill>
                  <a:srgbClr val="FFFFFF"/>
                </a:solidFill>
              </a:rPr>
              <a:t>第一法则</a:t>
            </a:r>
          </a:p>
        </p:txBody>
      </p:sp>
      <p:sp>
        <p:nvSpPr>
          <p:cNvPr id="10" name="TextBox 10"/>
          <p:cNvSpPr/>
          <p:nvPr/>
        </p:nvSpPr>
        <p:spPr>
          <a:xfrm>
            <a:off x="2160000" y="3240000"/>
            <a:ext cx="8640000" cy="14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5400" b="1">
                <a:solidFill>
                  <a:srgbClr val="66FCF1"/>
                </a:solidFill>
              </a:rPr>
              <a:t>永远不要试图与猫讲道理。</a:t>
            </a:r>
          </a:p>
        </p:txBody>
      </p:sp>
      <p:sp>
        <p:nvSpPr>
          <p:cNvPr id="11" name="TextBox 11"/>
          <p:cNvSpPr/>
          <p:nvPr/>
        </p:nvSpPr>
        <p:spPr>
          <a:xfrm>
            <a:off x="2160000" y="5040000"/>
            <a:ext cx="864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1800">
                <a:solidFill>
                  <a:srgbClr val="C5C6C7"/>
                </a:solidFill>
              </a:rPr>
              <a:t>数据表明，它们才是这颗星球真正的统治者，</a:t>
            </a:r>
          </a:p>
          <a:p>
            <a:pPr algn="ctr">
              <a:lnSpc>
                <a:spcPct val="150000"/>
              </a:lnSpc>
            </a:pPr>
            <a:r>
              <a:rPr lang="en-US" sz="1800">
                <a:solidFill>
                  <a:srgbClr val="C5C6C7"/>
                </a:solidFill>
              </a:rPr>
              <a:t>人类只是它们的“铲屎官”。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p159="http://schemas.microsoft.com/office/powerpoint/2015/09/main" xmlns:mc="http://schemas.openxmlformats.org/markup-compatibility/2006" xmlns:p14="http://schemas.microsoft.com/office/powerpoint/2010/main" xmlns:p="http://schemas.openxmlformats.org/presentationml/2006/main" mc:Ignorable="p159">
  <p:cSld>
    <p:bg>
      <p:bgPr>
        <a:solidFill xmlns:a="http://schemas.openxmlformats.org/drawingml/2006/main">
          <a:srgbClr val="0B0C10"/>
        </a:solidFill>
      </p:bgPr>
    </p:bg>
    <p:spTree>
      <p:nvGrpSpPr>
        <p:cNvPr id="1" name=""/>
        <p:cNvGrpSpPr/>
        <p:nvPr/>
      </p:nvGrpSpPr>
      <p:grpSpPr/>
      <p:sp>
        <p:nvSpPr>
          <p:cNvPr id="2" name="!!bg-circ"/>
          <p:cNvSpPr/>
          <p:nvPr/>
        </p:nvSpPr>
        <p:spPr>
          <a:xfrm>
            <a:off x="3600000" y="2880000"/>
            <a:ext cx="5040000" cy="5040000"/>
          </a:xfrm>
          <a:prstGeom prst="ellipse">
            <a:avLst/>
          </a:prstGeom>
          <a:solidFill>
            <a:srgbClr val="1F2833">
              <a:alpha val="6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bg-rect"/>
          <p:cNvSpPr/>
          <p:nvPr/>
        </p:nvSpPr>
        <p:spPr>
          <a:xfrm>
            <a:off x="720000" y="720000"/>
            <a:ext cx="10800000" cy="2160000"/>
          </a:xfrm>
          <a:prstGeom prst="roundRect">
            <a:avLst/>
          </a:prstGeom>
          <a:solidFill>
            <a:srgbClr val="45A29E">
              <a:alpha val="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-1"/>
          <p:cNvSpPr/>
          <p:nvPr/>
        </p:nvSpPr>
        <p:spPr>
          <a:xfrm>
            <a:off x="720000" y="720000"/>
            <a:ext cx="288000" cy="288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accent-2"/>
          <p:cNvSpPr/>
          <p:nvPr/>
        </p:nvSpPr>
        <p:spPr>
          <a:xfrm>
            <a:off x="11160000" y="5760000"/>
            <a:ext cx="432000" cy="432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line-top"/>
          <p:cNvSpPr/>
          <p:nvPr/>
        </p:nvSpPr>
        <p:spPr>
          <a:xfrm>
            <a:off x="5040000" y="360000"/>
            <a:ext cx="2160000" cy="72000"/>
          </a:xfrm>
          <a:prstGeom prst="rect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line-bot"/>
          <p:cNvSpPr/>
          <p:nvPr/>
        </p:nvSpPr>
        <p:spPr>
          <a:xfrm>
            <a:off x="5040000" y="6480000"/>
            <a:ext cx="2160000" cy="72000"/>
          </a:xfrm>
          <a:prstGeom prst="rect">
            <a:avLst/>
          </a:prstGeom>
          <a:solidFill>
            <a:srgbClr val="45A29E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TextBox 8"/>
          <p:cNvSpPr/>
          <p:nvPr/>
        </p:nvSpPr>
        <p:spPr>
          <a:xfrm>
            <a:off x="720000" y="900000"/>
            <a:ext cx="720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000" b="1">
                <a:solidFill>
                  <a:srgbClr val="FFFFFF"/>
                </a:solidFill>
              </a:rPr>
              <a:t>人类三大迷惑行为</a:t>
            </a:r>
          </a:p>
        </p:txBody>
      </p:sp>
      <p:sp>
        <p:nvSpPr>
          <p:cNvPr id="9" name="TextBox 9"/>
          <p:cNvSpPr/>
          <p:nvPr/>
        </p:nvSpPr>
        <p:spPr>
          <a:xfrm>
            <a:off x="720000" y="2160000"/>
            <a:ext cx="2880000" cy="3600000"/>
          </a:xfrm>
          <a:prstGeom prst="roundRect">
            <a:avLst/>
          </a:prstGeom>
          <a:solidFill>
            <a:srgbClr val="1F2833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" name="TextBox 10"/>
          <p:cNvSpPr/>
          <p:nvPr/>
        </p:nvSpPr>
        <p:spPr>
          <a:xfrm>
            <a:off x="1080000" y="2520000"/>
            <a:ext cx="108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800" b="1">
                <a:solidFill>
                  <a:srgbClr val="66FCF1"/>
                </a:solidFill>
              </a:rPr>
              <a:t>01</a:t>
            </a:r>
          </a:p>
        </p:txBody>
      </p:sp>
      <p:sp>
        <p:nvSpPr>
          <p:cNvPr id="11" name="TextBox 11"/>
          <p:cNvSpPr/>
          <p:nvPr/>
        </p:nvSpPr>
        <p:spPr>
          <a:xfrm>
            <a:off x="1080000" y="3240000"/>
            <a:ext cx="216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1">
                <a:solidFill>
                  <a:srgbClr val="FFFFFF"/>
                </a:solidFill>
              </a:rPr>
              <a:t>排队 (Queueing)</a:t>
            </a:r>
          </a:p>
        </p:txBody>
      </p:sp>
      <p:sp>
        <p:nvSpPr>
          <p:cNvPr id="12" name="TextBox 12"/>
          <p:cNvSpPr/>
          <p:nvPr/>
        </p:nvSpPr>
        <p:spPr>
          <a:xfrm>
            <a:off x="1080000" y="4140000"/>
            <a:ext cx="2160000" cy="14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400">
                <a:solidFill>
                  <a:srgbClr val="C5C6C7"/>
                </a:solidFill>
              </a:rPr>
              <a:t>人类极其喜欢排成一条直线，这种奇特的几何排列会给他们带来莫名的安全感。</a:t>
            </a:r>
          </a:p>
        </p:txBody>
      </p:sp>
      <p:sp>
        <p:nvSpPr>
          <p:cNvPr id="13" name="TextBox 13"/>
          <p:cNvSpPr/>
          <p:nvPr/>
        </p:nvSpPr>
        <p:spPr>
          <a:xfrm>
            <a:off x="4500000" y="2160000"/>
            <a:ext cx="2880000" cy="3600000"/>
          </a:xfrm>
          <a:prstGeom prst="roundRect">
            <a:avLst/>
          </a:prstGeom>
          <a:solidFill>
            <a:srgbClr val="1F2833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4" name="TextBox 14"/>
          <p:cNvSpPr/>
          <p:nvPr/>
        </p:nvSpPr>
        <p:spPr>
          <a:xfrm>
            <a:off x="4860000" y="2520000"/>
            <a:ext cx="108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800" b="1">
                <a:solidFill>
                  <a:srgbClr val="66FCF1"/>
                </a:solidFill>
              </a:rPr>
              <a:t>02</a:t>
            </a:r>
          </a:p>
        </p:txBody>
      </p:sp>
      <p:sp>
        <p:nvSpPr>
          <p:cNvPr id="15" name="TextBox 15"/>
          <p:cNvSpPr/>
          <p:nvPr/>
        </p:nvSpPr>
        <p:spPr>
          <a:xfrm>
            <a:off x="4860000" y="3240000"/>
            <a:ext cx="216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1">
                <a:solidFill>
                  <a:srgbClr val="FFFFFF"/>
                </a:solidFill>
              </a:rPr>
              <a:t>密码 (Passwords)</a:t>
            </a:r>
          </a:p>
        </p:txBody>
      </p:sp>
      <p:sp>
        <p:nvSpPr>
          <p:cNvPr id="16" name="TextBox 16"/>
          <p:cNvSpPr/>
          <p:nvPr/>
        </p:nvSpPr>
        <p:spPr>
          <a:xfrm>
            <a:off x="4860000" y="4140000"/>
            <a:ext cx="2160000" cy="14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400">
                <a:solidFill>
                  <a:srgbClr val="C5C6C7"/>
                </a:solidFill>
              </a:rPr>
              <a:t>他们总是忘记自己设置的安全验证码，然后被迫重置成一模一样的。</a:t>
            </a:r>
          </a:p>
        </p:txBody>
      </p:sp>
      <p:sp>
        <p:nvSpPr>
          <p:cNvPr id="17" name="TextBox 17"/>
          <p:cNvSpPr/>
          <p:nvPr/>
        </p:nvSpPr>
        <p:spPr>
          <a:xfrm>
            <a:off x="8280000" y="2160000"/>
            <a:ext cx="2880000" cy="3600000"/>
          </a:xfrm>
          <a:prstGeom prst="roundRect">
            <a:avLst/>
          </a:prstGeom>
          <a:solidFill>
            <a:srgbClr val="1F2833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8" name="TextBox 18"/>
          <p:cNvSpPr/>
          <p:nvPr/>
        </p:nvSpPr>
        <p:spPr>
          <a:xfrm>
            <a:off x="8640000" y="2520000"/>
            <a:ext cx="108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800" b="1">
                <a:solidFill>
                  <a:srgbClr val="66FCF1"/>
                </a:solidFill>
              </a:rPr>
              <a:t>03</a:t>
            </a:r>
          </a:p>
        </p:txBody>
      </p:sp>
      <p:sp>
        <p:nvSpPr>
          <p:cNvPr id="19" name="TextBox 19"/>
          <p:cNvSpPr/>
          <p:nvPr/>
        </p:nvSpPr>
        <p:spPr>
          <a:xfrm>
            <a:off x="8640000" y="3240000"/>
            <a:ext cx="216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1">
                <a:solidFill>
                  <a:srgbClr val="FFFFFF"/>
                </a:solidFill>
              </a:rPr>
              <a:t>“好的收到”</a:t>
            </a:r>
          </a:p>
        </p:txBody>
      </p:sp>
      <p:sp>
        <p:nvSpPr>
          <p:cNvPr id="20" name="TextBox 20"/>
          <p:cNvSpPr/>
          <p:nvPr/>
        </p:nvSpPr>
        <p:spPr>
          <a:xfrm>
            <a:off x="8640000" y="4140000"/>
            <a:ext cx="2160000" cy="14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400">
                <a:solidFill>
                  <a:srgbClr val="C5C6C7"/>
                </a:solidFill>
              </a:rPr>
              <a:t>人类常用此短语结束在线对话，但实际上有 80% 的概率并未接收任何实质信息。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p159="http://schemas.microsoft.com/office/powerpoint/2015/09/main" xmlns:mc="http://schemas.openxmlformats.org/markup-compatibility/2006" xmlns:p14="http://schemas.microsoft.com/office/powerpoint/2010/main" xmlns:p="http://schemas.openxmlformats.org/presentationml/2006/main" mc:Ignorable="p159">
  <p:cSld>
    <p:bg>
      <p:bgPr>
        <a:solidFill xmlns:a="http://schemas.openxmlformats.org/drawingml/2006/main">
          <a:srgbClr val="0B0C10"/>
        </a:solidFill>
      </p:bgPr>
    </p:bg>
    <p:spTree>
      <p:nvGrpSpPr>
        <p:cNvPr id="1" name=""/>
        <p:cNvGrpSpPr/>
        <p:nvPr/>
      </p:nvGrpSpPr>
      <p:grpSpPr/>
      <p:sp>
        <p:nvSpPr>
          <p:cNvPr id="2" name="!!bg-circ"/>
          <p:cNvSpPr/>
          <p:nvPr/>
        </p:nvSpPr>
        <p:spPr>
          <a:xfrm>
            <a:off x="1440000" y="1440000"/>
            <a:ext cx="4320000" cy="4320000"/>
          </a:xfrm>
          <a:prstGeom prst="ellipse">
            <a:avLst/>
          </a:prstGeom>
          <a:solidFill>
            <a:srgbClr val="1F2833">
              <a:alpha val="8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bg-rect"/>
          <p:cNvSpPr/>
          <p:nvPr/>
        </p:nvSpPr>
        <p:spPr>
          <a:xfrm>
            <a:off x="6480000" y="1440000"/>
            <a:ext cx="4320000" cy="4320000"/>
          </a:xfrm>
          <a:prstGeom prst="roundRect">
            <a:avLst/>
          </a:prstGeom>
          <a:solidFill>
            <a:srgbClr val="45A29E">
              <a:alpha val="1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-1"/>
          <p:cNvSpPr/>
          <p:nvPr/>
        </p:nvSpPr>
        <p:spPr>
          <a:xfrm>
            <a:off x="5760000" y="3600000"/>
            <a:ext cx="288000" cy="288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accent-2"/>
          <p:cNvSpPr/>
          <p:nvPr/>
        </p:nvSpPr>
        <p:spPr>
          <a:xfrm>
            <a:off x="2880000" y="5760000"/>
            <a:ext cx="432000" cy="432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line-top"/>
          <p:cNvSpPr/>
          <p:nvPr/>
        </p:nvSpPr>
        <p:spPr>
          <a:xfrm>
            <a:off x="720000" y="1440000"/>
            <a:ext cx="720000" cy="72000"/>
          </a:xfrm>
          <a:prstGeom prst="rect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line-bot"/>
          <p:cNvSpPr/>
          <p:nvPr/>
        </p:nvSpPr>
        <p:spPr>
          <a:xfrm>
            <a:off x="6480000" y="5760000"/>
            <a:ext cx="4320000" cy="72000"/>
          </a:xfrm>
          <a:prstGeom prst="rect">
            <a:avLst/>
          </a:prstGeom>
          <a:solidFill>
            <a:srgbClr val="45A29E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TextBox 8"/>
          <p:cNvSpPr/>
          <p:nvPr/>
        </p:nvSpPr>
        <p:spPr>
          <a:xfrm>
            <a:off x="1440000" y="2520000"/>
            <a:ext cx="4320000" cy="18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8000" b="1">
                <a:solidFill>
                  <a:srgbClr val="66FCF1"/>
                </a:solidFill>
              </a:rPr>
              <a:t>99.9%</a:t>
            </a:r>
          </a:p>
        </p:txBody>
      </p:sp>
      <p:sp>
        <p:nvSpPr>
          <p:cNvPr id="9" name="TextBox 9"/>
          <p:cNvSpPr/>
          <p:nvPr/>
        </p:nvSpPr>
        <p:spPr>
          <a:xfrm>
            <a:off x="6480000" y="1800000"/>
            <a:ext cx="43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3600" b="1">
                <a:solidFill>
                  <a:srgbClr val="FFFFFF"/>
                </a:solidFill>
              </a:rPr>
              <a:t>能量来源分析</a:t>
            </a:r>
          </a:p>
        </p:txBody>
      </p:sp>
      <p:sp>
        <p:nvSpPr>
          <p:cNvPr id="10" name="TextBox 10"/>
          <p:cNvSpPr/>
          <p:nvPr/>
        </p:nvSpPr>
        <p:spPr>
          <a:xfrm>
            <a:off x="6480000" y="3060000"/>
            <a:ext cx="432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800">
                <a:solidFill>
                  <a:srgbClr val="66FCF1"/>
                </a:solidFill>
              </a:rPr>
              <a:t>早晨系统启动所需咖啡因比例</a:t>
            </a:r>
          </a:p>
        </p:txBody>
      </p:sp>
      <p:sp>
        <p:nvSpPr>
          <p:cNvPr id="11" name="TextBox 11"/>
          <p:cNvSpPr/>
          <p:nvPr/>
        </p:nvSpPr>
        <p:spPr>
          <a:xfrm>
            <a:off x="6480000" y="3960000"/>
            <a:ext cx="4320000" cy="14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600">
                <a:solidFill>
                  <a:srgbClr val="C5C6C7"/>
                </a:solidFill>
              </a:rPr>
              <a:t>警告！如果没有摄入这种被称为“咖啡”的黑色苦味液体，地球人的核心系统在早晨极易发生崩溃。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p159="http://schemas.microsoft.com/office/powerpoint/2015/09/main" xmlns:mc="http://schemas.openxmlformats.org/markup-compatibility/2006" xmlns:p14="http://schemas.microsoft.com/office/powerpoint/2010/main" xmlns:p="http://schemas.openxmlformats.org/presentationml/2006/main" mc:Ignorable="p159">
  <p:cSld>
    <p:bg>
      <p:bgPr>
        <a:solidFill xmlns:a="http://schemas.openxmlformats.org/drawingml/2006/main">
          <a:srgbClr val="0B0C10"/>
        </a:solidFill>
      </p:bgPr>
    </p:bg>
    <p:spTree>
      <p:nvGrpSpPr>
        <p:cNvPr id="1" name=""/>
        <p:cNvGrpSpPr/>
        <p:nvPr/>
      </p:nvGrpSpPr>
      <p:grpSpPr/>
      <p:sp>
        <p:nvSpPr>
          <p:cNvPr id="2" name="!!bg-circ"/>
          <p:cNvSpPr/>
          <p:nvPr/>
        </p:nvSpPr>
        <p:spPr>
          <a:xfrm>
            <a:off x="5040000" y="1800000"/>
            <a:ext cx="7200000" cy="7200000"/>
          </a:xfrm>
          <a:prstGeom prst="ellipse">
            <a:avLst/>
          </a:prstGeom>
          <a:solidFill>
            <a:srgbClr val="1F2833">
              <a:alpha val="4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bg-rect"/>
          <p:cNvSpPr/>
          <p:nvPr/>
        </p:nvSpPr>
        <p:spPr>
          <a:xfrm>
            <a:off x="2880000" y="2160000"/>
            <a:ext cx="6480000" cy="2880000"/>
          </a:xfrm>
          <a:prstGeom prst="roundRect">
            <a:avLst/>
          </a:prstGeom>
          <a:solidFill>
            <a:srgbClr val="45A29E">
              <a:alpha val="1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-1"/>
          <p:cNvSpPr/>
          <p:nvPr/>
        </p:nvSpPr>
        <p:spPr>
          <a:xfrm>
            <a:off x="3600000" y="1800000"/>
            <a:ext cx="288000" cy="288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accent-2"/>
          <p:cNvSpPr/>
          <p:nvPr/>
        </p:nvSpPr>
        <p:spPr>
          <a:xfrm>
            <a:off x="8640000" y="5040000"/>
            <a:ext cx="432000" cy="432000"/>
          </a:xfrm>
          <a:prstGeom prst="ellipse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line-top"/>
          <p:cNvSpPr/>
          <p:nvPr/>
        </p:nvSpPr>
        <p:spPr>
          <a:xfrm>
            <a:off x="4680000" y="1440000"/>
            <a:ext cx="2880000" cy="72000"/>
          </a:xfrm>
          <a:prstGeom prst="rect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line-bot"/>
          <p:cNvSpPr/>
          <p:nvPr/>
        </p:nvSpPr>
        <p:spPr>
          <a:xfrm>
            <a:off x="4680000" y="5760000"/>
            <a:ext cx="2880000" cy="72000"/>
          </a:xfrm>
          <a:prstGeom prst="rect">
            <a:avLst/>
          </a:prstGeom>
          <a:solidFill>
            <a:srgbClr val="45A29E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TextBox 8"/>
          <p:cNvSpPr/>
          <p:nvPr/>
        </p:nvSpPr>
        <p:spPr>
          <a:xfrm>
            <a:off x="2160000" y="2520000"/>
            <a:ext cx="792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5400" b="1">
                <a:solidFill>
                  <a:srgbClr val="FFFFFF"/>
                </a:solidFill>
              </a:rPr>
              <a:t>祝你在地球好运！</a:t>
            </a:r>
          </a:p>
        </p:txBody>
      </p:sp>
      <p:sp>
        <p:nvSpPr>
          <p:cNvPr id="9" name="TextBox 9"/>
          <p:cNvSpPr/>
          <p:nvPr/>
        </p:nvSpPr>
        <p:spPr>
          <a:xfrm>
            <a:off x="2160000" y="3960000"/>
            <a:ext cx="79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600">
                <a:solidFill>
                  <a:srgbClr val="C5C6C7"/>
                </a:solidFill>
              </a:rPr>
              <a:t>切记收好你的触角，保持双足行走，并随时保持尴尬又不失礼貌的微笑。</a:t>
            </a:r>
          </a:p>
        </p:txBody>
      </p:sp>
      <p:sp>
        <p:nvSpPr>
          <p:cNvPr id="10" name="TextBox 10"/>
          <p:cNvSpPr/>
          <p:nvPr/>
        </p:nvSpPr>
        <p:spPr>
          <a:xfrm>
            <a:off x="4500000" y="5040000"/>
            <a:ext cx="3240000" cy="540000"/>
          </a:xfrm>
          <a:prstGeom prst="roundRect">
            <a:avLst/>
          </a:prstGeom>
          <a:solidFill>
            <a:srgbClr val="66FCF1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1" name="TextBox 11"/>
          <p:cNvSpPr/>
          <p:nvPr/>
        </p:nvSpPr>
        <p:spPr>
          <a:xfrm>
            <a:off x="4500000" y="5040000"/>
            <a:ext cx="3240000" cy="54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1400" b="1">
                <a:solidFill>
                  <a:srgbClr val="1F2833"/>
                </a:solidFill>
              </a:rPr>
              <a:t>启动伪装程序 [ ENGAGE ]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