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dbb7d596ff4823" /><Relationship Type="http://schemas.openxmlformats.org/package/2006/relationships/metadata/core-properties" Target="/docProps/core.xml" Id="R1fe8a250d67840b3" /><Relationship Type="http://schemas.openxmlformats.org/officeDocument/2006/relationships/extended-properties" Target="/docProps/app.xml" Id="R0c899e1215af4e8a" /><Relationship Type="http://schemas.openxmlformats.org/officeDocument/2006/relationships/custom-properties" Target="/docProps/custom.xml" Id="Ree071106de584fbb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5f0a29136fd8424f"/>
    <p:sldId id="257" r:id="R5b1b6e04248e4f83"/>
    <p:sldId id="258" r:id="R2bbbf1c2b44048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5f0a29136fd8424f" /><Relationship Type="http://schemas.openxmlformats.org/officeDocument/2006/relationships/slide" Target="/ppt/slides/slide2.xml" Id="R5b1b6e04248e4f83" /><Relationship Type="http://schemas.openxmlformats.org/officeDocument/2006/relationships/slide" Target="/ppt/slides/slide3.xml" Id="R2bbbf1c2b44048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086e0e6ee4cf7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df37d0d214722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cfd2c16cc4ae6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614670b0f487d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e5c9d2264096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19b1389d47d24738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3ceafb76c48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03aed46594c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8b876f0ff42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Borders: Shorthand &amp; Per-Edge</a:t>
            </a:r>
          </a:p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457200" y="914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border.all=1pt solid 808080</a:t>
            </a:r>
          </a:p>
        </p:txBody>
      </p:sp>
      <p:graphicFrame>
        <p:nvGraphicFramePr>
          <p:cNvPr id="100002" name="Table 1"/>
          <p:cNvGraphicFramePr/>
          <p:nvPr/>
        </p:nvGraphicFramePr>
        <p:xfrm>
          <a:off xmlns:a="http://schemas.openxmlformats.org/drawingml/2006/main" x="457200" y="1234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0003" name="TextBox 3"/>
          <p:cNvSpPr txBox="1"/>
          <p:nvPr/>
        </p:nvSpPr>
        <p:spPr>
          <a:xfrm xmlns:a="http://schemas.openxmlformats.org/drawingml/2006/main">
            <a:off x="4572000" y="914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border.all=2pt solid FF0000</a:t>
            </a:r>
          </a:p>
        </p:txBody>
      </p:sp>
      <p:graphicFrame>
        <p:nvGraphicFramePr>
          <p:cNvPr id="100004" name="Table 2"/>
          <p:cNvGraphicFramePr/>
          <p:nvPr/>
        </p:nvGraphicFramePr>
        <p:xfrm>
          <a:off xmlns:a="http://schemas.openxmlformats.org/drawingml/2006/main" x="4572000" y="1234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L w="25400">
                      <a:solidFill>
                        <a:srgbClr val="FF0000"/>
                      </a:solidFill>
                      <a:prstDash val="solid"/>
                    </a:lnL>
                    <a:lnR w="25400">
                      <a:solidFill>
                        <a:srgbClr val="FF0000"/>
                      </a:solidFill>
                      <a:prstDash val="solid"/>
                    </a:lnR>
                    <a:lnT w="25400">
                      <a:solidFill>
                        <a:srgbClr val="FF0000"/>
                      </a:solidFill>
                      <a:prstDash val="solid"/>
                    </a:lnT>
                    <a:lnB w="25400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0005" name="TextBox 4"/>
          <p:cNvSpPr txBox="1"/>
          <p:nvPr/>
        </p:nvSpPr>
        <p:spPr>
          <a:xfrm xmlns:a="http://schemas.openxmlformats.org/drawingml/2006/main">
            <a:off x="8686800" y="914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border.all=none</a:t>
            </a:r>
          </a:p>
        </p:txBody>
      </p:sp>
      <p:graphicFrame>
        <p:nvGraphicFramePr>
          <p:cNvPr id="100006" name="Table 3"/>
          <p:cNvGraphicFramePr/>
          <p:nvPr/>
        </p:nvGraphicFramePr>
        <p:xfrm>
          <a:off xmlns:a="http://schemas.openxmlformats.org/drawingml/2006/main" x="8686800" y="1234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0007" name="TextBox 5"/>
          <p:cNvSpPr txBox="1"/>
          <p:nvPr/>
        </p:nvSpPr>
        <p:spPr>
          <a:xfrm xmlns:a="http://schemas.openxmlformats.org/drawingml/2006/main">
            <a:off x="457200" y="3200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border.top=3pt solid 000000</a:t>
            </a:r>
          </a:p>
        </p:txBody>
      </p:sp>
      <p:graphicFrame>
        <p:nvGraphicFramePr>
          <p:cNvPr id="100008" name="Table 4"/>
          <p:cNvGraphicFramePr/>
          <p:nvPr/>
        </p:nvGraphicFramePr>
        <p:xfrm>
          <a:off xmlns:a="http://schemas.openxmlformats.org/drawingml/2006/main" x="457200" y="3520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009" name="TextBox 6"/>
          <p:cNvSpPr txBox="1"/>
          <p:nvPr/>
        </p:nvSpPr>
        <p:spPr>
          <a:xfrm xmlns:a="http://schemas.openxmlformats.org/drawingml/2006/main">
            <a:off x="4572000" y="3200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border.bottom=3pt solid 0070C0</a:t>
            </a:r>
          </a:p>
        </p:txBody>
      </p:sp>
      <p:graphicFrame>
        <p:nvGraphicFramePr>
          <p:cNvPr id="100010" name="Table 5"/>
          <p:cNvGraphicFramePr/>
          <p:nvPr/>
        </p:nvGraphicFramePr>
        <p:xfrm>
          <a:off xmlns:a="http://schemas.openxmlformats.org/drawingml/2006/main" x="4572000" y="3520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B w="38100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B w="38100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B w="38100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0011" name="TextBox 7"/>
          <p:cNvSpPr txBox="1"/>
          <p:nvPr/>
        </p:nvSpPr>
        <p:spPr>
          <a:xfrm xmlns:a="http://schemas.openxmlformats.org/drawingml/2006/main">
            <a:off x="8686800" y="3200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border.left=3pt solid 00B050</a:t>
            </a:r>
          </a:p>
        </p:txBody>
      </p:sp>
      <p:graphicFrame>
        <p:nvGraphicFramePr>
          <p:cNvPr id="100012" name="Table 6"/>
          <p:cNvGraphicFramePr/>
          <p:nvPr/>
        </p:nvGraphicFramePr>
        <p:xfrm>
          <a:off xmlns:a="http://schemas.openxmlformats.org/drawingml/2006/main" x="8686800" y="3520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 w="38100">
                      <a:solidFill>
                        <a:srgbClr val="00B05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 w="38100">
                      <a:solidFill>
                        <a:srgbClr val="00B05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 w="38100">
                      <a:solidFill>
                        <a:srgbClr val="00B05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 w="38100">
                      <a:solidFill>
                        <a:srgbClr val="00B05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013" name="TextBox 8"/>
          <p:cNvSpPr txBox="1"/>
          <p:nvPr/>
        </p:nvSpPr>
        <p:spPr>
          <a:xfrm xmlns:a="http://schemas.openxmlformats.org/drawingml/2006/main">
            <a:off x="457200" y="530352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border.right=3pt solid C00000</a:t>
            </a:r>
          </a:p>
        </p:txBody>
      </p:sp>
      <p:graphicFrame>
        <p:nvGraphicFramePr>
          <p:cNvPr id="100014" name="Table 7"/>
          <p:cNvGraphicFramePr/>
          <p:nvPr/>
        </p:nvGraphicFramePr>
        <p:xfrm>
          <a:off xmlns:a="http://schemas.openxmlformats.org/drawingml/2006/main" x="457200" y="562356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R w="38100">
                      <a:solidFill>
                        <a:srgbClr val="C00000"/>
                      </a:solidFill>
                      <a:prstDash val="solid"/>
                    </a:lnR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R w="38100">
                      <a:solidFill>
                        <a:srgbClr val="C00000"/>
                      </a:solidFill>
                      <a:prstDash val="solid"/>
                    </a:lnR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R w="38100">
                      <a:solidFill>
                        <a:srgbClr val="C00000"/>
                      </a:solidFill>
                      <a:prstDash val="solid"/>
                    </a:lnR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R w="38100">
                      <a:solidFill>
                        <a:srgbClr val="C00000"/>
                      </a:solidFill>
                      <a:prstDash val="solid"/>
                    </a:lnR>
                  </a:tcPr>
                </a:tc>
              </a:tr>
            </a:tbl>
          </a:graphicData>
        </a:graphic>
      </p:graphicFrame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5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Borders: Inside Dividers &amp; Dashes</a:t>
            </a:r>
          </a:p>
        </p:txBody>
      </p:sp>
      <p:sp>
        <p:nvSpPr>
          <p:cNvPr id="100016" name="TextBox 2"/>
          <p:cNvSpPr txBox="1"/>
          <p:nvPr/>
        </p:nvSpPr>
        <p:spPr>
          <a:xfrm xmlns:a="http://schemas.openxmlformats.org/drawingml/2006/main">
            <a:off x="457200" y="914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border.horizontal=1pt solid CCC</a:t>
            </a:r>
          </a:p>
        </p:txBody>
      </p:sp>
      <p:graphicFrame>
        <p:nvGraphicFramePr>
          <p:cNvPr id="100017" name="Table 1"/>
          <p:cNvGraphicFramePr/>
          <p:nvPr/>
        </p:nvGraphicFramePr>
        <p:xfrm>
          <a:off xmlns:a="http://schemas.openxmlformats.org/drawingml/2006/main" x="457200" y="1234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0018" name="TextBox 3"/>
          <p:cNvSpPr txBox="1"/>
          <p:nvPr/>
        </p:nvSpPr>
        <p:spPr>
          <a:xfrm xmlns:a="http://schemas.openxmlformats.org/drawingml/2006/main">
            <a:off x="4572000" y="914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border.vertical=1pt dash 0070C0</a:t>
            </a:r>
          </a:p>
        </p:txBody>
      </p:sp>
      <p:graphicFrame>
        <p:nvGraphicFramePr>
          <p:cNvPr id="100019" name="Table 2"/>
          <p:cNvGraphicFramePr/>
          <p:nvPr/>
        </p:nvGraphicFramePr>
        <p:xfrm>
          <a:off xmlns:a="http://schemas.openxmlformats.org/drawingml/2006/main" x="4572000" y="1234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L w="12700">
                      <a:solidFill>
                        <a:srgbClr val="404040"/>
                      </a:solidFill>
                      <a:prstDash val="solid"/>
                    </a:lnL>
                    <a:lnR w="12700">
                      <a:solidFill>
                        <a:srgbClr val="404040"/>
                      </a:solidFill>
                      <a:prstDash val="solid"/>
                    </a:lnR>
                    <a:lnT w="12700">
                      <a:solidFill>
                        <a:srgbClr val="404040"/>
                      </a:solidFill>
                      <a:prstDash val="solid"/>
                    </a:lnT>
                    <a:lnB w="12700">
                      <a:solidFill>
                        <a:srgbClr val="40404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0020" name="TextBox 4"/>
          <p:cNvSpPr txBox="1"/>
          <p:nvPr/>
        </p:nvSpPr>
        <p:spPr>
          <a:xfrm xmlns:a="http://schemas.openxmlformats.org/drawingml/2006/main">
            <a:off x="8686800" y="914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horizontal+vertical=dot</a:t>
            </a:r>
          </a:p>
        </p:txBody>
      </p:sp>
      <p:graphicFrame>
        <p:nvGraphicFramePr>
          <p:cNvPr id="100021" name="Table 3"/>
          <p:cNvGraphicFramePr/>
          <p:nvPr/>
        </p:nvGraphicFramePr>
        <p:xfrm>
          <a:off xmlns:a="http://schemas.openxmlformats.org/drawingml/2006/main" x="8686800" y="1234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0022" name="TextBox 5"/>
          <p:cNvSpPr txBox="1"/>
          <p:nvPr/>
        </p:nvSpPr>
        <p:spPr>
          <a:xfrm xmlns:a="http://schemas.openxmlformats.org/drawingml/2006/main">
            <a:off x="457200" y="3200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dash=lgDash</a:t>
            </a:r>
          </a:p>
        </p:txBody>
      </p:sp>
      <p:graphicFrame>
        <p:nvGraphicFramePr>
          <p:cNvPr id="100023" name="Table 4"/>
          <p:cNvGraphicFramePr/>
          <p:nvPr/>
        </p:nvGraphicFramePr>
        <p:xfrm>
          <a:off xmlns:a="http://schemas.openxmlformats.org/drawingml/2006/main" x="457200" y="3520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L w="19050">
                      <a:solidFill>
                        <a:srgbClr val="FF0000"/>
                      </a:solidFill>
                      <a:prstDash val="lgDash"/>
                    </a:lnL>
                    <a:lnR w="19050">
                      <a:solidFill>
                        <a:srgbClr val="FF0000"/>
                      </a:solidFill>
                      <a:prstDash val="lgDash"/>
                    </a:lnR>
                    <a:lnT w="19050">
                      <a:solidFill>
                        <a:srgbClr val="FF0000"/>
                      </a:solidFill>
                      <a:prstDash val="lgDash"/>
                    </a:lnT>
                    <a:lnB w="19050">
                      <a:solidFill>
                        <a:srgbClr val="FF0000"/>
                      </a:solidFill>
                      <a:prstDash val="lgDash"/>
                    </a:lnB>
                  </a:tcPr>
                </a:tc>
              </a:tr>
            </a:tbl>
          </a:graphicData>
        </a:graphic>
      </p:graphicFrame>
      <p:sp>
        <p:nvSpPr>
          <p:cNvPr id="100024" name="TextBox 6"/>
          <p:cNvSpPr txBox="1"/>
          <p:nvPr/>
        </p:nvSpPr>
        <p:spPr>
          <a:xfrm xmlns:a="http://schemas.openxmlformats.org/drawingml/2006/main">
            <a:off x="4572000" y="3200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dash=dashDot</a:t>
            </a:r>
          </a:p>
        </p:txBody>
      </p:sp>
      <p:graphicFrame>
        <p:nvGraphicFramePr>
          <p:cNvPr id="100025" name="Table 5"/>
          <p:cNvGraphicFramePr/>
          <p:nvPr/>
        </p:nvGraphicFramePr>
        <p:xfrm>
          <a:off xmlns:a="http://schemas.openxmlformats.org/drawingml/2006/main" x="4572000" y="3520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L w="19050">
                      <a:solidFill>
                        <a:srgbClr val="0070C0"/>
                      </a:solidFill>
                      <a:prstDash val="dashDot"/>
                    </a:lnL>
                    <a:lnR w="19050">
                      <a:solidFill>
                        <a:srgbClr val="0070C0"/>
                      </a:solidFill>
                      <a:prstDash val="dashDot"/>
                    </a:lnR>
                    <a:lnT w="19050">
                      <a:solidFill>
                        <a:srgbClr val="0070C0"/>
                      </a:solidFill>
                      <a:prstDash val="dashDot"/>
                    </a:lnT>
                    <a:lnB w="19050">
                      <a:solidFill>
                        <a:srgbClr val="0070C0"/>
                      </a:solidFill>
                      <a:prstDash val="dashDot"/>
                    </a:lnB>
                  </a:tcPr>
                </a:tc>
              </a:tr>
            </a:tbl>
          </a:graphicData>
        </a:graphic>
      </p:graphicFrame>
      <p:sp>
        <p:nvSpPr>
          <p:cNvPr id="100026" name="TextBox 7"/>
          <p:cNvSpPr txBox="1"/>
          <p:nvPr/>
        </p:nvSpPr>
        <p:spPr>
          <a:xfrm xmlns:a="http://schemas.openxmlformats.org/drawingml/2006/main">
            <a:off x="8686800" y="3200400"/>
            <a:ext cx="3657600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b="1"/>
              <a:t>dash=sysDash</a:t>
            </a:r>
          </a:p>
        </p:txBody>
      </p:sp>
      <p:graphicFrame>
        <p:nvGraphicFramePr>
          <p:cNvPr id="100027" name="Table 6"/>
          <p:cNvGraphicFramePr/>
          <p:nvPr/>
        </p:nvGraphicFramePr>
        <p:xfrm>
          <a:off xmlns:a="http://schemas.openxmlformats.org/drawingml/2006/main" x="8686800" y="3520440"/>
          <a:ext xmlns:a="http://schemas.openxmlformats.org/drawingml/2006/main" cx="3200400" cy="16459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1066800"/>
                <a:gridCol w="1066800"/>
              </a:tblGrid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>
                    <a:lnL w="19050">
                      <a:solidFill>
                        <a:srgbClr val="00B050"/>
                      </a:solidFill>
                      <a:prstDash val="sysDash"/>
                    </a:lnL>
                    <a:lnR w="19050">
                      <a:solidFill>
                        <a:srgbClr val="00B050"/>
                      </a:solidFill>
                      <a:prstDash val="sysDash"/>
                    </a:lnR>
                    <a:lnT w="19050">
                      <a:solidFill>
                        <a:srgbClr val="00B050"/>
                      </a:solidFill>
                      <a:prstDash val="sysDash"/>
                    </a:lnT>
                    <a:lnB w="19050">
                      <a:solidFill>
                        <a:srgbClr val="00B050"/>
                      </a:solidFill>
                      <a:prstDash val="sysDash"/>
                    </a:lnB>
                  </a:tcPr>
                </a:tc>
              </a:tr>
            </a:tbl>
          </a:graphicData>
        </a:graphic>
      </p:graphicFrame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28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Diagonal Borders (per-cell, tl2br / tr2bl)</a:t>
            </a:r>
          </a:p>
        </p:txBody>
      </p:sp>
      <p:sp>
        <p:nvSpPr>
          <p:cNvPr id="100029" name="TextBox 2"/>
          <p:cNvSpPr txBox="1"/>
          <p:nvPr/>
        </p:nvSpPr>
        <p:spPr>
          <a:xfrm xmlns:a="http://schemas.openxmlformats.org/drawingml/2006/main">
            <a:off x="457200" y="868680"/>
            <a:ext cx="109728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Typical use: 'crossed out' header corner cell.</a:t>
            </a:r>
          </a:p>
        </p:txBody>
      </p:sp>
      <p:graphicFrame>
        <p:nvGraphicFramePr>
          <p:cNvPr id="100030" name="Table 1"/>
          <p:cNvGraphicFramePr/>
          <p:nvPr/>
        </p:nvGraphicFramePr>
        <p:xfrm>
          <a:off xmlns:a="http://schemas.openxmlformats.org/drawingml/2006/main" x="1828800" y="1463040"/>
          <a:ext xmlns:a="http://schemas.openxmlformats.org/drawingml/2006/main" cx="8229600" cy="27432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057400"/>
                <a:gridCol w="2057400"/>
                <a:gridCol w="2057400"/>
                <a:gridCol w="20574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/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lnTlToBr w="12700">
                      <a:solidFill>
                        <a:srgbClr val="808080"/>
                      </a:solidFill>
                      <a:prstDash val="solid"/>
                    </a:lnTlToB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Jan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Feb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Mar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b="1"/>
                        <a:t>North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b="1"/>
                        <a:t>South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b="1"/>
                        <a:t>East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0031" name="TextBox 3"/>
          <p:cNvSpPr txBox="1"/>
          <p:nvPr/>
        </p:nvSpPr>
        <p:spPr>
          <a:xfrm xmlns:a="http://schemas.openxmlformats.org/drawingml/2006/main">
            <a:off x="457200" y="4754880"/>
            <a:ext cx="109728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Both diagonals on a single cell:</a:t>
            </a:r>
          </a:p>
        </p:txBody>
      </p:sp>
      <p:graphicFrame>
        <p:nvGraphicFramePr>
          <p:cNvPr id="100032" name="Table 2"/>
          <p:cNvGraphicFramePr/>
          <p:nvPr/>
        </p:nvGraphicFramePr>
        <p:xfrm>
          <a:off xmlns:a="http://schemas.openxmlformats.org/drawingml/2006/main" x="4572000" y="5212080"/>
          <a:ext xmlns:a="http://schemas.openxmlformats.org/drawingml/2006/main" cx="2743200" cy="109728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743200"/>
              </a:tblGrid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N/A</a:t>
                      </a:r>
                    </a:p>
                  </a:txBody>
                  <a:tcPr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lnTlToBr w="12700">
                      <a:solidFill>
                        <a:srgbClr val="C00000"/>
                      </a:solidFill>
                      <a:prstDash val="solid"/>
                    </a:lnTlToBr>
                    <a:lnBlToTr w="12700">
                      <a:solidFill>
                        <a:srgbClr val="C00000"/>
                      </a:solidFill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2026-06-24T17:02:25Z</dcterms:created>
  <cp:lastModifiedBy>OfficeCLI</cp:lastModifiedBy>
  <dcterms:modified xsi:type="dcterms:W3CDTF">2026-06-24T17:02:25Z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2026-06-24T17:02:26Z</vt:lpwstr>
  </op:property>
</op:Properties>
</file>