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ng" ContentType="image/png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ec0daa57d14a3f" /><Relationship Type="http://schemas.openxmlformats.org/package/2006/relationships/metadata/core-properties" Target="/docProps/core.xml" Id="Ref9a67ae92104b4b" /><Relationship Type="http://schemas.openxmlformats.org/officeDocument/2006/relationships/extended-properties" Target="/docProps/app.xml" Id="R0863c2c8fe9747cd" /><Relationship Type="http://schemas.openxmlformats.org/officeDocument/2006/relationships/custom-properties" Target="/docProps/custom.xml" Id="Rb9f8c1e119624fa4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8779a872e16f4854"/>
    <p:sldId id="257" r:id="R76aee0f023a944af"/>
    <p:sldId id="258" r:id="R27d69c8788564403"/>
    <p:sldId id="259" r:id="R91879588f40e4cf4"/>
    <p:sldId id="260" r:id="R62c11c2d12be406f"/>
    <p:sldId id="261" r:id="Rcded1d101ebd462e"/>
    <p:sldId id="262" r:id="R8ab48d57d8d14e84"/>
    <p:sldId id="263" r:id="Rbd58dda284314cbf"/>
    <p:sldId id="264" r:id="R08c2f145159f4a30"/>
    <p:sldId id="265" r:id="Rb69556a0d2464a8a"/>
    <p:sldId id="266" r:id="R19562009f3db42dc"/>
    <p:sldId id="267" r:id="R42bb845092d94c1a"/>
    <p:sldId id="268" r:id="R8008f176c0524d51"/>
    <p:sldId id="269" r:id="Rfa44f95d03c74aed"/>
    <p:sldId id="270" r:id="R7bec6688d73747ba"/>
    <p:sldId id="271" r:id="Raca478a3cdf34661"/>
    <p:sldId id="272" r:id="R02f19b66cdd34248"/>
    <p:sldId id="273" r:id="R1d8aa7c56edd48d8"/>
    <p:sldId id="274" r:id="R78e39a9c623c439d"/>
    <p:sldId id="275" r:id="R11307f1f4c6c4cdb"/>
    <p:sldId id="276" r:id="R38fa4971e27a42eb"/>
    <p:sldId id="277" r:id="Rd20c1bc1eda84d83"/>
    <p:sldId id="278" r:id="R583125b4e0c548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8779a872e16f4854" /><Relationship Type="http://schemas.openxmlformats.org/officeDocument/2006/relationships/slide" Target="/ppt/slides/slide2.xml" Id="R76aee0f023a944af" /><Relationship Type="http://schemas.openxmlformats.org/officeDocument/2006/relationships/slide" Target="/ppt/slides/slide3.xml" Id="R27d69c8788564403" /><Relationship Type="http://schemas.openxmlformats.org/officeDocument/2006/relationships/slide" Target="/ppt/slides/slide4.xml" Id="R91879588f40e4cf4" /><Relationship Type="http://schemas.openxmlformats.org/officeDocument/2006/relationships/slide" Target="/ppt/slides/slide5.xml" Id="R62c11c2d12be406f" /><Relationship Type="http://schemas.openxmlformats.org/officeDocument/2006/relationships/slide" Target="/ppt/slides/slide6.xml" Id="Rcded1d101ebd462e" /><Relationship Type="http://schemas.openxmlformats.org/officeDocument/2006/relationships/slide" Target="/ppt/slides/slide7.xml" Id="R8ab48d57d8d14e84" /><Relationship Type="http://schemas.openxmlformats.org/officeDocument/2006/relationships/slide" Target="/ppt/slides/slide8.xml" Id="Rbd58dda284314cbf" /><Relationship Type="http://schemas.openxmlformats.org/officeDocument/2006/relationships/slide" Target="/ppt/slides/slide9.xml" Id="R08c2f145159f4a30" /><Relationship Type="http://schemas.openxmlformats.org/officeDocument/2006/relationships/slide" Target="/ppt/slides/slide10.xml" Id="Rb69556a0d2464a8a" /><Relationship Type="http://schemas.openxmlformats.org/officeDocument/2006/relationships/slide" Target="/ppt/slides/slide11.xml" Id="R19562009f3db42dc" /><Relationship Type="http://schemas.openxmlformats.org/officeDocument/2006/relationships/slide" Target="/ppt/slides/slide12.xml" Id="R42bb845092d94c1a" /><Relationship Type="http://schemas.openxmlformats.org/officeDocument/2006/relationships/slide" Target="/ppt/slides/slide13.xml" Id="R8008f176c0524d51" /><Relationship Type="http://schemas.openxmlformats.org/officeDocument/2006/relationships/slide" Target="/ppt/slides/slide14.xml" Id="Rfa44f95d03c74aed" /><Relationship Type="http://schemas.openxmlformats.org/officeDocument/2006/relationships/slide" Target="/ppt/slides/slide15.xml" Id="R7bec6688d73747ba" /><Relationship Type="http://schemas.openxmlformats.org/officeDocument/2006/relationships/slide" Target="/ppt/slides/slide16.xml" Id="Raca478a3cdf34661" /><Relationship Type="http://schemas.openxmlformats.org/officeDocument/2006/relationships/slide" Target="/ppt/slides/slide17.xml" Id="R02f19b66cdd34248" /><Relationship Type="http://schemas.openxmlformats.org/officeDocument/2006/relationships/slide" Target="/ppt/slides/slide18.xml" Id="R1d8aa7c56edd48d8" /><Relationship Type="http://schemas.openxmlformats.org/officeDocument/2006/relationships/slide" Target="/ppt/slides/slide19.xml" Id="R78e39a9c623c439d" /><Relationship Type="http://schemas.openxmlformats.org/officeDocument/2006/relationships/slide" Target="/ppt/slides/slide20.xml" Id="R11307f1f4c6c4cdb" /><Relationship Type="http://schemas.openxmlformats.org/officeDocument/2006/relationships/slide" Target="/ppt/slides/slide21.xml" Id="R38fa4971e27a42eb" /><Relationship Type="http://schemas.openxmlformats.org/officeDocument/2006/relationships/slide" Target="/ppt/slides/slide22.xml" Id="Rd20c1bc1eda84d83" /><Relationship Type="http://schemas.openxmlformats.org/officeDocument/2006/relationships/slide" Target="/ppt/slides/slide23.xml" Id="R583125b4e0c548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6e7656bd6419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f5740fe6f4bf4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cf8936f4e46a6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690ede698485e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16ef4e0fd47d7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af91c7aa0fde478a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1b332bc0c4e41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394d2f23c4e4c" /><Relationship Type="http://schemas.openxmlformats.org/officeDocument/2006/relationships/image" Target="/ppt/media/image7.png" Id="R276ae0edbf4945e3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0245e33b245f1" /><Relationship Type="http://schemas.openxmlformats.org/officeDocument/2006/relationships/image" Target="/ppt/media/image8.png" Id="Reac1df3e09da4ecf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3917acfe24142" /><Relationship Type="http://schemas.openxmlformats.org/officeDocument/2006/relationships/image" Target="/ppt/media/image9.png" Id="R0d291aef8f834d23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14da2c18c4e91" /><Relationship Type="http://schemas.openxmlformats.org/officeDocument/2006/relationships/image" Target="/ppt/media/image10.png" Id="R2acc56d92229430f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0e3a2926f48a6" /><Relationship Type="http://schemas.openxmlformats.org/officeDocument/2006/relationships/image" Target="/ppt/media/image11.png" Id="R8aeb1350f6674475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d792b14cd417e" /><Relationship Type="http://schemas.openxmlformats.org/officeDocument/2006/relationships/image" Target="/ppt/media/image12.png" Id="Rfe9c8c5808ba4eb3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b10ac5ec74c75" /><Relationship Type="http://schemas.openxmlformats.org/officeDocument/2006/relationships/image" Target="/ppt/media/image13.png" Id="R55b6c31a19f6401e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e2b170af0450f" /><Relationship Type="http://schemas.openxmlformats.org/officeDocument/2006/relationships/image" Target="/ppt/media/image14.png" Id="Re7836ef4b7d84583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45e031b604b24" /><Relationship Type="http://schemas.openxmlformats.org/officeDocument/2006/relationships/image" Target="/ppt/media/image15.png" Id="R3c215d452dac418b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5c969016d4af8" /><Relationship Type="http://schemas.openxmlformats.org/officeDocument/2006/relationships/image" Target="/ppt/media/image16.png" Id="R506a653091bc45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e657e220d47cf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f6ffb5beb4ba6" /><Relationship Type="http://schemas.openxmlformats.org/officeDocument/2006/relationships/image" Target="/ppt/media/image17.png" Id="R02a5d5f8943c40e8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287921dfe4d1c" /><Relationship Type="http://schemas.openxmlformats.org/officeDocument/2006/relationships/image" Target="/ppt/media/image18.png" Id="R544ec82e7ac443eb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90dc4e49a471d" /><Relationship Type="http://schemas.openxmlformats.org/officeDocument/2006/relationships/image" Target="/ppt/media/image19.png" Id="R5c03ad2e0032493c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3a18cb8944db9" /><Relationship Type="http://schemas.openxmlformats.org/officeDocument/2006/relationships/image" Target="/ppt/media/image20.png" Id="R81e1c0cc49fd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d3de553744aac" /><Relationship Type="http://schemas.openxmlformats.org/officeDocument/2006/relationships/image" Target="/ppt/media/image.png" Id="R0a0b511bdae6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6d29dd41b4d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f60b02d02470b" /><Relationship Type="http://schemas.openxmlformats.org/officeDocument/2006/relationships/image" Target="/ppt/media/image2.png" Id="Rd6ffa71863bf44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ada49df744058" /><Relationship Type="http://schemas.openxmlformats.org/officeDocument/2006/relationships/image" Target="/ppt/media/image3.png" Id="Rfc715365263b4e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49364e58b421e" /><Relationship Type="http://schemas.openxmlformats.org/officeDocument/2006/relationships/image" Target="/ppt/media/image4.png" Id="R56154bae5c654205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a336410034f5e" /><Relationship Type="http://schemas.openxmlformats.org/officeDocument/2006/relationships/image" Target="/ppt/media/image5.png" Id="Re70cbc3849f34be3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3aae50a0a4820" /><Relationship Type="http://schemas.openxmlformats.org/officeDocument/2006/relationships/image" Target="/ppt/media/image6.png" Id="R167e14bcf0b9419a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914400" y="2286000"/>
            <a:ext cx="1033272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400" b="1"/>
              <a:t>Mermaid Diagrams</a:t>
            </a:r>
          </a:p>
        </p:txBody>
      </p:sp>
      <p:sp>
        <p:nvSpPr>
          <p:cNvPr id="100001" name="TextBox 2"/>
          <p:cNvSpPr txBox="1"/>
          <p:nvPr/>
        </p:nvSpPr>
        <p:spPr>
          <a:xfrm>
            <a:off x="914400" y="3291840"/>
            <a:ext cx="10332720" cy="54864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000">
                <a:solidFill>
                  <a:srgbClr val="595959"/>
                </a:solidFill>
              </a:rPr>
              <a:t>native editable shapes  ·  full-fidelity PNG for every mermaid type</a:t>
            </a:r>
          </a:p>
        </p:txBody>
      </p:sp>
    </p:spTree>
  </p:cSld>
</p:sld>
</file>

<file path=ppt/slides/slide10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68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journey — user journey</a:t>
            </a:r>
          </a:p>
        </p:txBody>
      </p:sp>
      <p:pic>
        <p:nvPicPr>
          <p:cNvPr id="100069" name="Picture 1" descr="mermaid:journey&#10;  title My working day&#10;  section Morning&#10;  Standup: 3: Me, Team&#10;  Code: 5: Me&#10;  section Afternoon&#10;  Review: 2: Me"/>
          <p:cNvPicPr>
            <a:picLocks noChangeAspect="1"/>
          </p:cNvPicPr>
          <p:nvPr/>
        </p:nvPicPr>
        <p:blipFill>
          <a:blip xmlns:r="http://schemas.openxmlformats.org/officeDocument/2006/relationships" r:embed="R276ae0edbf4945e3"/>
          <a:stretch>
            <a:fillRect/>
          </a:stretch>
        </p:blipFill>
        <p:spPr>
          <a:xfrm>
            <a:off x="1917606" y="1097280"/>
            <a:ext cx="8326308" cy="5303520"/>
          </a:xfrm>
          <a:prstGeom prst="rect">
            <a:avLst/>
          </a:prstGeom>
        </p:spPr>
      </p:pic>
    </p:spTree>
  </p:cSld>
</p:sld>
</file>

<file path=ppt/slides/slide1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70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gitGraph — branch/merge</a:t>
            </a:r>
          </a:p>
        </p:txBody>
      </p:sp>
      <p:pic>
        <p:nvPicPr>
          <p:cNvPr id="100071" name="Picture 1" descr="mermaid:gitGraph&#10;  commit&#10;  branch develop&#10;  commit&#10;  checkout main&#10;  merge develop&#10;  commit"/>
          <p:cNvPicPr>
            <a:picLocks noChangeAspect="1"/>
          </p:cNvPicPr>
          <p:nvPr/>
        </p:nvPicPr>
        <p:blipFill>
          <a:blip xmlns:r="http://schemas.openxmlformats.org/officeDocument/2006/relationships" r:embed="Reac1df3e09da4ecf"/>
          <a:stretch>
            <a:fillRect/>
          </a:stretch>
        </p:blipFill>
        <p:spPr>
          <a:xfrm>
            <a:off x="1310398" y="1097280"/>
            <a:ext cx="9540723" cy="5303520"/>
          </a:xfrm>
          <a:prstGeom prst="rect">
            <a:avLst/>
          </a:prstGeom>
        </p:spPr>
      </p:pic>
    </p:spTree>
  </p:cSld>
</p:sld>
</file>

<file path=ppt/slides/slide1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72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mindmap — hierarchy</a:t>
            </a:r>
          </a:p>
        </p:txBody>
      </p:sp>
      <p:pic>
        <p:nvPicPr>
          <p:cNvPr id="100073" name="Picture 1" descr="mermaid:mindmap&#10;  root((mermaid))&#10;    Origins&#10;      History&#10;    Uses&#10;      Docs&#10;      Diagrams"/>
          <p:cNvPicPr>
            <a:picLocks noChangeAspect="1"/>
          </p:cNvPicPr>
          <p:nvPr/>
        </p:nvPicPr>
        <p:blipFill>
          <a:blip xmlns:r="http://schemas.openxmlformats.org/officeDocument/2006/relationships" r:embed="R0d291aef8f834d23"/>
          <a:stretch>
            <a:fillRect/>
          </a:stretch>
        </p:blipFill>
        <p:spPr>
          <a:xfrm>
            <a:off x="914400" y="1448395"/>
            <a:ext cx="10332720" cy="4601289"/>
          </a:xfrm>
          <a:prstGeom prst="rect">
            <a:avLst/>
          </a:prstGeom>
        </p:spPr>
      </p:pic>
    </p:spTree>
  </p:cSld>
</p:sld>
</file>

<file path=ppt/slides/slide1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74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timeline — events</a:t>
            </a:r>
          </a:p>
        </p:txBody>
      </p:sp>
      <p:pic>
        <p:nvPicPr>
          <p:cNvPr id="100075" name="Picture 1" descr="mermaid:timeline&#10;  title Release History&#10;  2019 : v1&#10;  2021 : v2 : v2.1&#10;  2023 : v3"/>
          <p:cNvPicPr>
            <a:picLocks noChangeAspect="1"/>
          </p:cNvPicPr>
          <p:nvPr/>
        </p:nvPicPr>
        <p:blipFill>
          <a:blip xmlns:r="http://schemas.openxmlformats.org/officeDocument/2006/relationships" r:embed="R2acc56d92229430f"/>
          <a:stretch>
            <a:fillRect/>
          </a:stretch>
        </p:blipFill>
        <p:spPr>
          <a:xfrm>
            <a:off x="914400" y="1157482"/>
            <a:ext cx="10332720" cy="5183115"/>
          </a:xfrm>
          <a:prstGeom prst="rect">
            <a:avLst/>
          </a:prstGeom>
        </p:spPr>
      </p:pic>
    </p:spTree>
  </p:cSld>
</p:sld>
</file>

<file path=ppt/slides/slide14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76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quadrantChart — 2x2 matrix</a:t>
            </a:r>
          </a:p>
        </p:txBody>
      </p:sp>
      <p:pic>
        <p:nvPicPr>
          <p:cNvPr id="100077" name="Picture 1" descr="mermaid:quadrantChart&#10;  title Reach vs Engagement&#10;  x-axis Low Reach --&gt; High Reach&#10;  y-axis Low Engagement --&gt; High Engagement&#10;  quadrant-1 Expand&#10;  quadrant-2 Promote&#10;  quadrant-3 Re-evaluate&#10;  quadrant-4 Improve&#10;  Campaign A: [0.3, 0.6]&#10;  Campaign B: [0.45, 0.23]"/>
          <p:cNvPicPr>
            <a:picLocks noChangeAspect="1"/>
          </p:cNvPicPr>
          <p:nvPr/>
        </p:nvPicPr>
        <p:blipFill>
          <a:blip xmlns:r="http://schemas.openxmlformats.org/officeDocument/2006/relationships" r:embed="R8aeb1350f6674475"/>
          <a:stretch>
            <a:fillRect/>
          </a:stretch>
        </p:blipFill>
        <p:spPr>
          <a:xfrm>
            <a:off x="3403453" y="1097280"/>
            <a:ext cx="5354613" cy="5303520"/>
          </a:xfrm>
          <a:prstGeom prst="rect">
            <a:avLst/>
          </a:prstGeom>
        </p:spPr>
      </p:pic>
    </p:spTree>
  </p:cSld>
</p:sld>
</file>

<file path=ppt/slides/slide1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78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requirementDiagram — requirements</a:t>
            </a:r>
          </a:p>
        </p:txBody>
      </p:sp>
      <p:pic>
        <p:nvPicPr>
          <p:cNvPr id="100079" name="Picture 1" descr="mermaid:requirementDiagram&#10;  requirement test_req {&#10;    id: 1&#10;    text: the test text&#10;    risk: high&#10;    verifymethod: test&#10;  }&#10;  element test_entity {&#10;    type: simulation&#10;  }&#10;  test_entity - satisfies -&gt; test_req"/>
          <p:cNvPicPr>
            <a:picLocks noChangeAspect="1"/>
          </p:cNvPicPr>
          <p:nvPr/>
        </p:nvPicPr>
        <p:blipFill>
          <a:blip xmlns:r="http://schemas.openxmlformats.org/officeDocument/2006/relationships" r:embed="Rfe9c8c5808ba4eb3"/>
          <a:stretch>
            <a:fillRect/>
          </a:stretch>
        </p:blipFill>
        <p:spPr>
          <a:xfrm>
            <a:off x="4874209" y="1097280"/>
            <a:ext cx="2413101" cy="5303520"/>
          </a:xfrm>
          <a:prstGeom prst="rect">
            <a:avLst/>
          </a:prstGeom>
        </p:spPr>
      </p:pic>
    </p:spTree>
  </p:cSld>
</p:sld>
</file>

<file path=ppt/slides/slide1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80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C4Context — system context</a:t>
            </a:r>
          </a:p>
        </p:txBody>
      </p:sp>
      <p:pic>
        <p:nvPicPr>
          <p:cNvPr id="100081" name="Picture 1" descr="mermaid:C4Context&#10;  title System Context&#10;  Person(customer, &quot;Customer&quot;)&#10;  System(banking, &quot;Internet Banking&quot;)&#10;  Rel(customer, banking, &quot;Uses&quot;)"/>
          <p:cNvPicPr>
            <a:picLocks noChangeAspect="1"/>
          </p:cNvPicPr>
          <p:nvPr/>
        </p:nvPicPr>
        <p:blipFill>
          <a:blip xmlns:r="http://schemas.openxmlformats.org/officeDocument/2006/relationships" r:embed="R55b6c31a19f6401e"/>
          <a:stretch>
            <a:fillRect/>
          </a:stretch>
        </p:blipFill>
        <p:spPr>
          <a:xfrm>
            <a:off x="1028932" y="1097280"/>
            <a:ext cx="10103655" cy="5303520"/>
          </a:xfrm>
          <a:prstGeom prst="rect">
            <a:avLst/>
          </a:prstGeom>
        </p:spPr>
      </p:pic>
    </p:spTree>
  </p:cSld>
</p:sld>
</file>

<file path=ppt/slides/slide1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82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sankey-beta — flow volumes</a:t>
            </a:r>
          </a:p>
        </p:txBody>
      </p:sp>
      <p:pic>
        <p:nvPicPr>
          <p:cNvPr id="100083" name="Picture 1" descr="mermaid:sankey-beta&#10;Agricultural,Bio-conversion,124&#10;Bio-conversion,Losses,26&#10;Bio-conversion,Solid,280&#10;Bio-conversion,Gas,81"/>
          <p:cNvPicPr>
            <a:picLocks noChangeAspect="1"/>
          </p:cNvPicPr>
          <p:nvPr/>
        </p:nvPicPr>
        <p:blipFill>
          <a:blip xmlns:r="http://schemas.openxmlformats.org/officeDocument/2006/relationships" r:embed="Re7836ef4b7d84583"/>
          <a:stretch>
            <a:fillRect/>
          </a:stretch>
        </p:blipFill>
        <p:spPr>
          <a:xfrm>
            <a:off x="2222541" y="1097280"/>
            <a:ext cx="7716437" cy="5303520"/>
          </a:xfrm>
          <a:prstGeom prst="rect">
            <a:avLst/>
          </a:prstGeom>
        </p:spPr>
      </p:pic>
    </p:spTree>
  </p:cSld>
</p:sld>
</file>

<file path=ppt/slides/slide1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84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xychart-beta — bar/line</a:t>
            </a:r>
          </a:p>
        </p:txBody>
      </p:sp>
      <p:pic>
        <p:nvPicPr>
          <p:cNvPr id="100085" name="Picture 1" descr="mermaid:xychart-beta&#10;  title &quot;Monthly Revenue&quot;&#10;  x-axis [jan, feb, mar, apr]&#10;  y-axis &quot;Revenue (k$)&quot; 0 --&gt; 100&#10;  bar [30, 50, 65, 80]&#10;  line [30, 50, 65, 80]"/>
          <p:cNvPicPr>
            <a:picLocks noChangeAspect="1"/>
          </p:cNvPicPr>
          <p:nvPr/>
        </p:nvPicPr>
        <p:blipFill>
          <a:blip xmlns:r="http://schemas.openxmlformats.org/officeDocument/2006/relationships" r:embed="R3c215d452dac418b"/>
          <a:stretch>
            <a:fillRect/>
          </a:stretch>
        </p:blipFill>
        <p:spPr>
          <a:xfrm>
            <a:off x="2462471" y="1097280"/>
            <a:ext cx="7236578" cy="5303520"/>
          </a:xfrm>
          <a:prstGeom prst="rect">
            <a:avLst/>
          </a:prstGeom>
        </p:spPr>
      </p:pic>
    </p:spTree>
  </p:cSld>
</p:sld>
</file>

<file path=ppt/slides/slide1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86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block-beta — block layout</a:t>
            </a:r>
          </a:p>
        </p:txBody>
      </p:sp>
      <p:pic>
        <p:nvPicPr>
          <p:cNvPr id="100087" name="Picture 1" descr="mermaid:block-beta&#10;  columns 3&#10;  a[&quot;Ingest&quot;] b[&quot;Process&quot;] c[&quot;Store&quot;]&#10;  d[&quot;Log&quot;]"/>
          <p:cNvPicPr>
            <a:picLocks noChangeAspect="1"/>
          </p:cNvPicPr>
          <p:nvPr/>
        </p:nvPicPr>
        <p:blipFill>
          <a:blip xmlns:r="http://schemas.openxmlformats.org/officeDocument/2006/relationships" r:embed="R506a653091bc458a"/>
          <a:stretch>
            <a:fillRect/>
          </a:stretch>
        </p:blipFill>
        <p:spPr>
          <a:xfrm>
            <a:off x="914400" y="1437774"/>
            <a:ext cx="10332720" cy="4622532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2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render=native — flowchart (editable shapes + connectors)</a:t>
            </a:r>
          </a:p>
        </p:txBody>
      </p:sp>
      <p:grpSp>
        <p:nvGrpSpPr>
          <p:cNvPr id="100003" name="Diagram 100003"/>
          <p:cNvGrpSpPr/>
          <p:nvPr/>
        </p:nvGrpSpPr>
        <p:grpSpPr>
          <a:xfrm>
            <a:off x="4795058" y="1097280"/>
            <a:ext cx="2571404" cy="5303520"/>
            <a:chOff x="4795058" y="1097280"/>
            <a:chExt cx="2571404" cy="5303520"/>
          </a:xfrm>
        </p:grpSpPr>
        <p:sp>
          <p:nvSpPr>
            <p:cNvPr id="100004" name="DiagramShape 100004"/>
            <p:cNvSpPr/>
            <p:nvPr/>
          </p:nvSpPr>
          <p:spPr>
            <a:xfrm>
              <a:off x="5786120" y="1354420"/>
              <a:ext cx="535709" cy="282854"/>
            </a:xfrm>
            <a:prstGeom prst="roundRect">
              <a:avLst/>
            </a:prstGeom>
            <a:solidFill>
              <a:srgbClr val="D5E8D4"/>
            </a:solidFill>
            <a:ln w="9525">
              <a:solidFill>
                <a:srgbClr val="82B366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100"/>
                <a:t>Start</a:t>
              </a:r>
            </a:p>
          </p:txBody>
        </p:sp>
        <p:sp>
          <p:nvSpPr>
            <p:cNvPr id="100005" name="DiagramShape 100005"/>
            <p:cNvSpPr/>
            <p:nvPr/>
          </p:nvSpPr>
          <p:spPr>
            <a:xfrm>
              <a:off x="5381124" y="2862977"/>
              <a:ext cx="1345701" cy="471424"/>
            </a:xfrm>
            <a:prstGeom prst="diamond">
              <a:avLst/>
            </a:prstGeom>
            <a:solidFill>
              <a:srgbClr val="FFF2CC"/>
            </a:solidFill>
            <a:ln w="9525">
              <a:solidFill>
                <a:srgbClr val="D6B656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100"/>
                <a:t>Decision</a:t>
              </a:r>
            </a:p>
          </p:txBody>
        </p:sp>
        <p:sp>
          <p:nvSpPr>
            <p:cNvPr id="100006" name="DiagramShape 100006"/>
            <p:cNvSpPr/>
            <p:nvPr/>
          </p:nvSpPr>
          <p:spPr>
            <a:xfrm>
              <a:off x="5148626" y="3805825"/>
              <a:ext cx="664279" cy="282854"/>
            </a:xfrm>
            <a:prstGeom prst="rect">
              <a:avLst/>
            </a:prstGeom>
            <a:solidFill>
              <a:srgbClr val="DAE8FC"/>
            </a:solidFill>
            <a:ln w="9525">
              <a:solidFill>
                <a:srgbClr val="6C8EBF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100"/>
                <a:t>Process</a:t>
              </a:r>
            </a:p>
          </p:txBody>
        </p:sp>
        <p:sp>
          <p:nvSpPr>
            <p:cNvPr id="100007" name="DiagramShape 100007"/>
            <p:cNvSpPr/>
            <p:nvPr/>
          </p:nvSpPr>
          <p:spPr>
            <a:xfrm>
              <a:off x="6262901" y="3805825"/>
              <a:ext cx="728564" cy="432853"/>
            </a:xfrm>
            <a:prstGeom prst="can">
              <a:avLst/>
            </a:prstGeom>
            <a:solidFill>
              <a:srgbClr val="E1D5E7"/>
            </a:solidFill>
            <a:ln w="9525">
              <a:solidFill>
                <a:srgbClr val="9673A6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100"/>
                <a:t>Database</a:t>
              </a:r>
            </a:p>
          </p:txBody>
        </p:sp>
        <p:sp>
          <p:nvSpPr>
            <p:cNvPr id="100008" name="DiagramShape 100008"/>
            <p:cNvSpPr/>
            <p:nvPr/>
          </p:nvSpPr>
          <p:spPr>
            <a:xfrm>
              <a:off x="5052199" y="4710102"/>
              <a:ext cx="857135" cy="282854"/>
            </a:xfrm>
            <a:prstGeom prst="rect">
              <a:avLst/>
            </a:prstGeom>
            <a:solidFill>
              <a:srgbClr val="DAE8FC"/>
            </a:solidFill>
            <a:ln w="9525">
              <a:solidFill>
                <a:srgbClr val="6C8EBF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100"/>
                <a:t>Subroutine</a:t>
              </a:r>
            </a:p>
          </p:txBody>
        </p:sp>
        <p:sp>
          <p:nvSpPr>
            <p:cNvPr id="100009" name="DiagramShape 100009"/>
            <p:cNvSpPr/>
            <p:nvPr/>
          </p:nvSpPr>
          <p:spPr>
            <a:xfrm>
              <a:off x="6209330" y="4710102"/>
              <a:ext cx="835706" cy="325711"/>
            </a:xfrm>
            <a:prstGeom prst="hexagon">
              <a:avLst/>
            </a:prstGeom>
            <a:solidFill>
              <a:srgbClr val="FFF2CC"/>
            </a:solidFill>
            <a:ln w="9525">
              <a:solidFill>
                <a:srgbClr val="D6B656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100"/>
                <a:t>Prepare</a:t>
              </a:r>
            </a:p>
          </p:txBody>
        </p:sp>
        <p:sp>
          <p:nvSpPr>
            <p:cNvPr id="100010" name="DiagramShape 100010"/>
            <p:cNvSpPr/>
            <p:nvPr/>
          </p:nvSpPr>
          <p:spPr>
            <a:xfrm>
              <a:off x="5735763" y="5507237"/>
              <a:ext cx="636422" cy="636422"/>
            </a:xfrm>
            <a:prstGeom prst="ellipse">
              <a:avLst/>
            </a:prstGeom>
            <a:solidFill>
              <a:srgbClr val="F8CECC"/>
            </a:solidFill>
            <a:ln w="9525">
              <a:solidFill>
                <a:srgbClr val="B85450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100"/>
                <a:t>Done</a:t>
              </a:r>
            </a:p>
          </p:txBody>
        </p:sp>
        <p:sp>
          <p:nvSpPr>
            <p:cNvPr id="100011" name="DiagramShape 100011"/>
            <p:cNvSpPr/>
            <p:nvPr/>
          </p:nvSpPr>
          <p:spPr>
            <a:xfrm>
              <a:off x="5378981" y="2108699"/>
              <a:ext cx="707136" cy="282854"/>
            </a:xfrm>
            <a:prstGeom prst="parallelogram">
              <a:avLst/>
            </a:prstGeom>
            <a:solidFill>
              <a:srgbClr val="DAE8FC"/>
            </a:solidFill>
            <a:ln w="9525">
              <a:solidFill>
                <a:srgbClr val="6C8EBF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100"/>
                <a:t>Input</a:t>
              </a:r>
            </a:p>
          </p:txBody>
        </p:sp>
        <p:cxnSp>
          <p:nvCxnSpPr>
            <p:cNvPr id="100012" name="DiagramEdge 100012"/>
            <p:cNvCxnSpPr/>
            <p:nvPr/>
          </p:nvCxnSpPr>
          <p:spPr>
            <a:xfrm>
              <a:off x="6143259" y="1637275"/>
              <a:ext cx="0" cy="262497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13" name="DiagramEdge 100013"/>
            <p:cNvCxnSpPr/>
            <p:nvPr/>
          </p:nvCxnSpPr>
          <p:spPr>
            <a:xfrm>
              <a:off x="6143259" y="1899772"/>
              <a:ext cx="232141" cy="0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14" name="DiagramEdge 100014"/>
            <p:cNvCxnSpPr/>
            <p:nvPr/>
          </p:nvCxnSpPr>
          <p:spPr>
            <a:xfrm>
              <a:off x="6375400" y="1899772"/>
              <a:ext cx="0" cy="262497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15" name="DiagramEdge 100015"/>
            <p:cNvCxnSpPr/>
            <p:nvPr/>
          </p:nvCxnSpPr>
          <p:spPr>
            <a:xfrm>
              <a:off x="6375400" y="2162270"/>
              <a:ext cx="0" cy="350354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16" name="DiagramEdge 100016"/>
            <p:cNvCxnSpPr/>
            <p:nvPr/>
          </p:nvCxnSpPr>
          <p:spPr>
            <a:xfrm flipH="1">
              <a:off x="6278258" y="2512623"/>
              <a:ext cx="97142" cy="0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17" name="DiagramEdge 100017"/>
            <p:cNvCxnSpPr/>
            <p:nvPr/>
          </p:nvCxnSpPr>
          <p:spPr>
            <a:xfrm>
              <a:off x="6278258" y="2512623"/>
              <a:ext cx="0" cy="350354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18" name="DiagramEdge 100018"/>
            <p:cNvCxnSpPr/>
            <p:nvPr/>
          </p:nvCxnSpPr>
          <p:spPr>
            <a:xfrm>
              <a:off x="5829691" y="3334401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19" name="DiagramEdge 100019"/>
            <p:cNvCxnSpPr/>
            <p:nvPr/>
          </p:nvCxnSpPr>
          <p:spPr>
            <a:xfrm flipH="1">
              <a:off x="5480766" y="3570113"/>
              <a:ext cx="348925" cy="0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20" name="DiagramEdge 100020"/>
            <p:cNvCxnSpPr/>
            <p:nvPr/>
          </p:nvCxnSpPr>
          <p:spPr>
            <a:xfrm>
              <a:off x="5480766" y="3570113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21" name="DiagramEdge 100021"/>
            <p:cNvCxnSpPr/>
            <p:nvPr/>
          </p:nvCxnSpPr>
          <p:spPr>
            <a:xfrm>
              <a:off x="6278258" y="3334401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22" name="DiagramEdge 100022"/>
            <p:cNvCxnSpPr/>
            <p:nvPr/>
          </p:nvCxnSpPr>
          <p:spPr>
            <a:xfrm>
              <a:off x="6278258" y="3570113"/>
              <a:ext cx="348925" cy="0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23" name="DiagramEdge 100023"/>
            <p:cNvCxnSpPr/>
            <p:nvPr/>
          </p:nvCxnSpPr>
          <p:spPr>
            <a:xfrm>
              <a:off x="6627183" y="3570113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24" name="DiagramEdge 100024"/>
            <p:cNvCxnSpPr/>
            <p:nvPr/>
          </p:nvCxnSpPr>
          <p:spPr>
            <a:xfrm>
              <a:off x="5480766" y="4088680"/>
              <a:ext cx="0" cy="621423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25" name="DiagramEdge 100025"/>
            <p:cNvCxnSpPr/>
            <p:nvPr/>
          </p:nvCxnSpPr>
          <p:spPr>
            <a:xfrm>
              <a:off x="6627183" y="4238678"/>
              <a:ext cx="0" cy="471424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26" name="DiagramEdge 100026"/>
            <p:cNvCxnSpPr/>
            <p:nvPr/>
          </p:nvCxnSpPr>
          <p:spPr>
            <a:xfrm>
              <a:off x="5480766" y="4992957"/>
              <a:ext cx="0" cy="257140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27" name="DiagramEdge 100027"/>
            <p:cNvCxnSpPr/>
            <p:nvPr/>
          </p:nvCxnSpPr>
          <p:spPr>
            <a:xfrm>
              <a:off x="5480766" y="5250097"/>
              <a:ext cx="467138" cy="0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28" name="DiagramEdge 100028"/>
            <p:cNvCxnSpPr/>
            <p:nvPr/>
          </p:nvCxnSpPr>
          <p:spPr>
            <a:xfrm>
              <a:off x="5947904" y="5250097"/>
              <a:ext cx="0" cy="257140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29" name="DiagramEdge 100029"/>
            <p:cNvCxnSpPr/>
            <p:nvPr/>
          </p:nvCxnSpPr>
          <p:spPr>
            <a:xfrm>
              <a:off x="6627183" y="5035813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30" name="DiagramEdge 100030"/>
            <p:cNvCxnSpPr/>
            <p:nvPr/>
          </p:nvCxnSpPr>
          <p:spPr>
            <a:xfrm flipH="1">
              <a:off x="6160045" y="5271525"/>
              <a:ext cx="467138" cy="0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31" name="DiagramEdge 100031"/>
            <p:cNvCxnSpPr/>
            <p:nvPr/>
          </p:nvCxnSpPr>
          <p:spPr>
            <a:xfrm>
              <a:off x="6160045" y="5271525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32" name="DiagramEdge 100032"/>
            <p:cNvCxnSpPr/>
            <p:nvPr/>
          </p:nvCxnSpPr>
          <p:spPr>
            <a:xfrm>
              <a:off x="5964690" y="1637275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33" name="DiagramEdge 100033"/>
            <p:cNvCxnSpPr/>
            <p:nvPr/>
          </p:nvCxnSpPr>
          <p:spPr>
            <a:xfrm flipH="1">
              <a:off x="5732549" y="1872987"/>
              <a:ext cx="232141" cy="0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34" name="DiagramEdge 100034"/>
            <p:cNvCxnSpPr/>
            <p:nvPr/>
          </p:nvCxnSpPr>
          <p:spPr>
            <a:xfrm>
              <a:off x="5732549" y="1872987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35" name="DiagramEdge 100035"/>
            <p:cNvCxnSpPr/>
            <p:nvPr/>
          </p:nvCxnSpPr>
          <p:spPr>
            <a:xfrm>
              <a:off x="5732549" y="2391553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36" name="DiagramEdge 100036"/>
            <p:cNvCxnSpPr/>
            <p:nvPr/>
          </p:nvCxnSpPr>
          <p:spPr>
            <a:xfrm>
              <a:off x="5732549" y="2627265"/>
              <a:ext cx="97142" cy="0"/>
            </a:xfrm>
            <a:prstGeom prst="straightConnector1">
              <a:avLst/>
            </a:prstGeom>
            <a:ln w="12700">
              <a:solidFill>
                <a:srgbClr val="4D4D4D"/>
              </a:solidFill>
            </a:ln>
          </p:spPr>
        </p:cxnSp>
        <p:cxnSp>
          <p:nvCxnSpPr>
            <p:cNvPr id="100037" name="DiagramEdge 100037"/>
            <p:cNvCxnSpPr/>
            <p:nvPr/>
          </p:nvCxnSpPr>
          <p:spPr>
            <a:xfrm>
              <a:off x="5829691" y="2627265"/>
              <a:ext cx="0" cy="235712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sp>
          <p:nvSpPr>
            <p:cNvPr id="100038" name="DiagramShape 100038"/>
            <p:cNvSpPr/>
            <p:nvPr/>
          </p:nvSpPr>
          <p:spPr>
            <a:xfrm>
              <a:off x="5690407" y="3384758"/>
              <a:ext cx="278569" cy="11142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600"/>
                <a:t>yes</a:t>
              </a:r>
            </a:p>
          </p:txBody>
        </p:sp>
        <p:sp>
          <p:nvSpPr>
            <p:cNvPr id="100039" name="DiagramShape 100039"/>
            <p:cNvSpPr/>
            <p:nvPr/>
          </p:nvSpPr>
          <p:spPr>
            <a:xfrm>
              <a:off x="6171116" y="3384758"/>
              <a:ext cx="214284" cy="11142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600"/>
                <a:t>no</a:t>
              </a:r>
            </a:p>
          </p:txBody>
        </p:sp>
      </p:grpSp>
    </p:spTree>
  </p:cSld>
</p:sld>
</file>

<file path=ppt/slides/slide20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88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packet-beta — byte layout</a:t>
            </a:r>
          </a:p>
        </p:txBody>
      </p:sp>
      <p:pic>
        <p:nvPicPr>
          <p:cNvPr id="100089" name="Picture 1" descr="mermaid:packet-beta&#10;  0-15: &quot;Source Port&quot;&#10;  16-31: &quot;Destination Port&quot;&#10;  32-63: &quot;Sequence Number&quot;"/>
          <p:cNvPicPr>
            <a:picLocks noChangeAspect="1"/>
          </p:cNvPicPr>
          <p:nvPr/>
        </p:nvPicPr>
        <p:blipFill>
          <a:blip xmlns:r="http://schemas.openxmlformats.org/officeDocument/2006/relationships" r:embed="R02a5d5f8943c40e8"/>
          <a:stretch>
            <a:fillRect/>
          </a:stretch>
        </p:blipFill>
        <p:spPr>
          <a:xfrm>
            <a:off x="914400" y="3148186"/>
            <a:ext cx="10332720" cy="1201708"/>
          </a:xfrm>
          <a:prstGeom prst="rect">
            <a:avLst/>
          </a:prstGeom>
        </p:spPr>
      </p:pic>
    </p:spTree>
  </p:cSld>
</p:sld>
</file>

<file path=ppt/slides/slide2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90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kanban — board</a:t>
            </a:r>
          </a:p>
        </p:txBody>
      </p:sp>
      <p:pic>
        <p:nvPicPr>
          <p:cNvPr id="100091" name="Picture 1" descr="mermaid:kanban&#10;  Todo&#10;    t1[Design]&#10;  In Progress&#10;    t2[Build]&#10;  Done&#10;    t3[Ship]"/>
          <p:cNvPicPr>
            <a:picLocks noChangeAspect="1"/>
          </p:cNvPicPr>
          <p:nvPr/>
        </p:nvPicPr>
        <p:blipFill>
          <a:blip xmlns:r="http://schemas.openxmlformats.org/officeDocument/2006/relationships" r:embed="R544ec82e7ac443eb"/>
          <a:stretch>
            <a:fillRect/>
          </a:stretch>
        </p:blipFill>
        <p:spPr>
          <a:xfrm>
            <a:off x="914400" y="2869144"/>
            <a:ext cx="10332720" cy="1759791"/>
          </a:xfrm>
          <a:prstGeom prst="rect">
            <a:avLst/>
          </a:prstGeom>
        </p:spPr>
      </p:pic>
    </p:spTree>
  </p:cSld>
</p:sld>
</file>

<file path=ppt/slides/slide2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92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architecture-beta — cloud services</a:t>
            </a:r>
          </a:p>
        </p:txBody>
      </p:sp>
      <p:pic>
        <p:nvPicPr>
          <p:cNvPr id="100093" name="Picture 1" descr="mermaid:architecture-beta&#10;  group api(cloud)[API]&#10;  service db(database)[Database] in api&#10;  service server(server)[Server] in api&#10;  db:L -- R:server"/>
          <p:cNvPicPr>
            <a:picLocks noChangeAspect="1"/>
          </p:cNvPicPr>
          <p:nvPr/>
        </p:nvPicPr>
        <p:blipFill>
          <a:blip xmlns:r="http://schemas.openxmlformats.org/officeDocument/2006/relationships" r:embed="R5c03ad2e0032493c"/>
          <a:stretch>
            <a:fillRect/>
          </a:stretch>
        </p:blipFill>
        <p:spPr>
          <a:xfrm>
            <a:off x="1127472" y="1097280"/>
            <a:ext cx="9906575" cy="5303520"/>
          </a:xfrm>
          <a:prstGeom prst="rect">
            <a:avLst/>
          </a:prstGeom>
        </p:spPr>
      </p:pic>
    </p:spTree>
  </p:cSld>
</p:sld>
</file>

<file path=ppt/slides/slide2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94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radar-beta — multi-axis scores</a:t>
            </a:r>
          </a:p>
        </p:txBody>
      </p:sp>
      <p:pic>
        <p:nvPicPr>
          <p:cNvPr id="100095" name="Picture 1" descr="mermaid:radar-beta&#10;  title Skill Assessment&#10;  axis a[&quot;Coding&quot;], b[&quot;Design&quot;], c[&quot;Testing&quot;], d[&quot;Docs&quot;]&#10;  curve x{80, 60, 70, 50}"/>
          <p:cNvPicPr>
            <a:picLocks noChangeAspect="1"/>
          </p:cNvPicPr>
          <p:nvPr/>
        </p:nvPicPr>
        <p:blipFill>
          <a:blip xmlns:r="http://schemas.openxmlformats.org/officeDocument/2006/relationships" r:embed="R81e1c0cc49fd473b"/>
          <a:stretch>
            <a:fillRect/>
          </a:stretch>
        </p:blipFill>
        <p:spPr>
          <a:xfrm>
            <a:off x="3377005" y="1097280"/>
            <a:ext cx="5407510" cy="5303520"/>
          </a:xfrm>
          <a:prstGeom prst="rect">
            <a:avLst/>
          </a:prstGeom>
        </p:spPr>
      </p:pic>
    </p:spTree>
  </p:cSld>
</p:sld>
</file>

<file path=ppt/slides/slide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40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the same flowchart as a full-fidelity PNG</a:t>
            </a:r>
          </a:p>
        </p:txBody>
      </p:sp>
      <p:pic>
        <p:nvPicPr>
          <p:cNvPr id="100041" name="Picture 1" descr="mermaid:flowchart TD&#10;  A([Start]) --&gt; B{Decision}&#10;  B --&gt;|yes| C[Process]&#10;  B --&gt;|no| D[(Database)]&#10;  C --&gt; E[[Subroutine]]&#10;  D -.-&gt; F{{Prepare}}&#10;  E ==&gt; G((Done))&#10;  F --&gt; G&#10;  A --&gt; H[/Input/]&#10;  H --x B"/>
          <p:cNvPicPr>
            <a:picLocks noChangeAspect="1"/>
          </p:cNvPicPr>
          <p:nvPr/>
        </p:nvPicPr>
        <p:blipFill>
          <a:blip xmlns:r="http://schemas.openxmlformats.org/officeDocument/2006/relationships" r:embed="R0a0b511bdae64a38"/>
          <a:stretch>
            <a:fillRect/>
          </a:stretch>
        </p:blipFill>
        <p:spPr>
          <a:xfrm>
            <a:off x="4941395" y="1097280"/>
            <a:ext cx="2278729" cy="5303520"/>
          </a:xfrm>
          <a:prstGeom prst="rect">
            <a:avLst/>
          </a:prstGeom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42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render=native — sequenceDiagram</a:t>
            </a:r>
          </a:p>
        </p:txBody>
      </p:sp>
      <p:grpSp>
        <p:nvGrpSpPr>
          <p:cNvPr id="100043" name="Diagram 100043"/>
          <p:cNvGrpSpPr/>
          <p:nvPr/>
        </p:nvGrpSpPr>
        <p:grpSpPr>
          <a:xfrm>
            <a:off x="2163387" y="1097280"/>
            <a:ext cx="7834745" cy="5303520"/>
            <a:chOff x="2163387" y="1097280"/>
            <a:chExt cx="7834745" cy="5303520"/>
          </a:xfrm>
        </p:grpSpPr>
        <p:sp>
          <p:nvSpPr>
            <p:cNvPr id="100044" name="DiagramShape 100044"/>
            <p:cNvSpPr/>
            <p:nvPr/>
          </p:nvSpPr>
          <p:spPr>
            <a:xfrm>
              <a:off x="2645525" y="1579418"/>
              <a:ext cx="1446415" cy="662940"/>
            </a:xfrm>
            <a:prstGeom prst="rect">
              <a:avLst/>
            </a:prstGeom>
            <a:solidFill>
              <a:srgbClr val="DAE8FC"/>
            </a:solidFill>
            <a:ln w="9525">
              <a:solidFill>
                <a:srgbClr val="6C8EBF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3000"/>
                <a:t>User</a:t>
              </a:r>
            </a:p>
          </p:txBody>
        </p:sp>
        <p:sp>
          <p:nvSpPr>
            <p:cNvPr id="100045" name="DiagramShape 100045"/>
            <p:cNvSpPr/>
            <p:nvPr/>
          </p:nvSpPr>
          <p:spPr>
            <a:xfrm>
              <a:off x="4935682" y="1579418"/>
              <a:ext cx="1687484" cy="662940"/>
            </a:xfrm>
            <a:prstGeom prst="rect">
              <a:avLst/>
            </a:prstGeom>
            <a:solidFill>
              <a:srgbClr val="DAE8FC"/>
            </a:solidFill>
            <a:ln w="9525">
              <a:solidFill>
                <a:srgbClr val="6C8EBF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3000"/>
                <a:t>Server</a:t>
              </a:r>
            </a:p>
          </p:txBody>
        </p:sp>
        <p:sp>
          <p:nvSpPr>
            <p:cNvPr id="100046" name="DiagramShape 100046"/>
            <p:cNvSpPr/>
            <p:nvPr/>
          </p:nvSpPr>
          <p:spPr>
            <a:xfrm>
              <a:off x="7466907" y="1579418"/>
              <a:ext cx="2049087" cy="662940"/>
            </a:xfrm>
            <a:prstGeom prst="rect">
              <a:avLst/>
            </a:prstGeom>
            <a:solidFill>
              <a:srgbClr val="DAE8FC"/>
            </a:solidFill>
            <a:ln w="9525">
              <a:solidFill>
                <a:srgbClr val="6C8EBF"/>
              </a:solidFill>
            </a:ln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3000"/>
                <a:t>Database</a:t>
              </a:r>
            </a:p>
          </p:txBody>
        </p:sp>
        <p:cxnSp>
          <p:nvCxnSpPr>
            <p:cNvPr id="100047" name="DiagramEdge 100047"/>
            <p:cNvCxnSpPr/>
            <p:nvPr/>
          </p:nvCxnSpPr>
          <p:spPr>
            <a:xfrm>
              <a:off x="3368733" y="2242358"/>
              <a:ext cx="0" cy="3676304"/>
            </a:xfrm>
            <a:prstGeom prst="straightConnector1">
              <a:avLst/>
            </a:prstGeom>
            <a:ln w="12700">
              <a:solidFill>
                <a:srgbClr val="4D4D4D"/>
              </a:solidFill>
              <a:prstDash val="dash"/>
            </a:ln>
          </p:spPr>
        </p:cxnSp>
        <p:cxnSp>
          <p:nvCxnSpPr>
            <p:cNvPr id="100048" name="DiagramEdge 100048"/>
            <p:cNvCxnSpPr/>
            <p:nvPr/>
          </p:nvCxnSpPr>
          <p:spPr>
            <a:xfrm>
              <a:off x="5779424" y="2242358"/>
              <a:ext cx="0" cy="3676304"/>
            </a:xfrm>
            <a:prstGeom prst="straightConnector1">
              <a:avLst/>
            </a:prstGeom>
            <a:ln w="12700">
              <a:solidFill>
                <a:srgbClr val="4D4D4D"/>
              </a:solidFill>
              <a:prstDash val="dash"/>
            </a:ln>
          </p:spPr>
        </p:cxnSp>
        <p:cxnSp>
          <p:nvCxnSpPr>
            <p:cNvPr id="100049" name="DiagramEdge 100049"/>
            <p:cNvCxnSpPr/>
            <p:nvPr/>
          </p:nvCxnSpPr>
          <p:spPr>
            <a:xfrm>
              <a:off x="8491451" y="2242358"/>
              <a:ext cx="0" cy="3676304"/>
            </a:xfrm>
            <a:prstGeom prst="straightConnector1">
              <a:avLst/>
            </a:prstGeom>
            <a:ln w="12700">
              <a:solidFill>
                <a:srgbClr val="4D4D4D"/>
              </a:solidFill>
              <a:prstDash val="dash"/>
            </a:ln>
          </p:spPr>
        </p:cxnSp>
        <p:cxnSp>
          <p:nvCxnSpPr>
            <p:cNvPr id="100050" name="DiagramEdge 100050"/>
            <p:cNvCxnSpPr/>
            <p:nvPr/>
          </p:nvCxnSpPr>
          <p:spPr>
            <a:xfrm>
              <a:off x="3368733" y="2784764"/>
              <a:ext cx="2410691" cy="0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51" name="DiagramEdge 100051"/>
            <p:cNvCxnSpPr/>
            <p:nvPr/>
          </p:nvCxnSpPr>
          <p:spPr>
            <a:xfrm>
              <a:off x="5779424" y="3477837"/>
              <a:ext cx="2712027" cy="0"/>
            </a:xfrm>
            <a:prstGeom prst="straightConnector1">
              <a:avLst/>
            </a:prstGeom>
            <a:ln w="12700">
              <a:solidFill>
                <a:srgbClr val="4D4D4D"/>
              </a:solidFill>
              <a:tailEnd type="triangle"/>
            </a:ln>
          </p:spPr>
        </p:cxnSp>
        <p:cxnSp>
          <p:nvCxnSpPr>
            <p:cNvPr id="100052" name="DiagramEdge 100052"/>
            <p:cNvCxnSpPr/>
            <p:nvPr/>
          </p:nvCxnSpPr>
          <p:spPr>
            <a:xfrm flipH="1">
              <a:off x="5779424" y="4170911"/>
              <a:ext cx="2712027" cy="0"/>
            </a:xfrm>
            <a:prstGeom prst="straightConnector1">
              <a:avLst/>
            </a:prstGeom>
            <a:ln w="12700">
              <a:solidFill>
                <a:srgbClr val="4D4D4D"/>
              </a:solidFill>
              <a:prstDash val="dash"/>
              <a:tailEnd type="triangle"/>
            </a:ln>
          </p:spPr>
        </p:cxnSp>
        <p:cxnSp>
          <p:nvCxnSpPr>
            <p:cNvPr id="100053" name="DiagramEdge 100053"/>
            <p:cNvCxnSpPr/>
            <p:nvPr/>
          </p:nvCxnSpPr>
          <p:spPr>
            <a:xfrm flipH="1">
              <a:off x="3368733" y="4863985"/>
              <a:ext cx="2410691" cy="0"/>
            </a:xfrm>
            <a:prstGeom prst="straightConnector1">
              <a:avLst/>
            </a:prstGeom>
            <a:ln w="12700">
              <a:solidFill>
                <a:srgbClr val="4D4D4D"/>
              </a:solidFill>
              <a:prstDash val="dash"/>
              <a:tailEnd type="triangle"/>
            </a:ln>
          </p:spPr>
        </p:cxnSp>
        <p:sp>
          <p:nvSpPr>
            <p:cNvPr id="100054" name="DiagramShape 100054"/>
            <p:cNvSpPr/>
            <p:nvPr/>
          </p:nvSpPr>
          <p:spPr>
            <a:xfrm>
              <a:off x="3278332" y="2326732"/>
              <a:ext cx="2591493" cy="313390"/>
            </a:xfrm>
            <a:prstGeom prst="rect">
              <a:avLst/>
            </a:prstGeom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700"/>
                <a:t>Login request</a:t>
              </a:r>
            </a:p>
          </p:txBody>
        </p:sp>
        <p:sp>
          <p:nvSpPr>
            <p:cNvPr id="100055" name="DiagramShape 100055"/>
            <p:cNvSpPr/>
            <p:nvPr/>
          </p:nvSpPr>
          <p:spPr>
            <a:xfrm>
              <a:off x="5508221" y="3019806"/>
              <a:ext cx="3254433" cy="313390"/>
            </a:xfrm>
            <a:prstGeom prst="rect">
              <a:avLst/>
            </a:prstGeom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700"/>
                <a:t>Validate credentials</a:t>
              </a:r>
            </a:p>
          </p:txBody>
        </p:sp>
        <p:sp>
          <p:nvSpPr>
            <p:cNvPr id="100056" name="DiagramShape 100056"/>
            <p:cNvSpPr/>
            <p:nvPr/>
          </p:nvSpPr>
          <p:spPr>
            <a:xfrm>
              <a:off x="6834101" y="3712880"/>
              <a:ext cx="602673" cy="313390"/>
            </a:xfrm>
            <a:prstGeom prst="rect">
              <a:avLst/>
            </a:prstGeom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700"/>
                <a:t>OK</a:t>
              </a:r>
            </a:p>
          </p:txBody>
        </p:sp>
        <p:sp>
          <p:nvSpPr>
            <p:cNvPr id="100057" name="DiagramShape 100057"/>
            <p:cNvSpPr/>
            <p:nvPr/>
          </p:nvSpPr>
          <p:spPr>
            <a:xfrm>
              <a:off x="3278332" y="4405953"/>
              <a:ext cx="2591493" cy="313390"/>
            </a:xfrm>
            <a:prstGeom prst="rect">
              <a:avLst/>
            </a:prstGeom>
          </p:spPr>
          <p:txBody>
            <a:bodyPr wrap="square" lIns="0" tIns="0" rIns="0" bIns="0" anchor="ctr">
              <a:normAutofit/>
            </a:bodyPr>
            <a:lstStyle/>
            <a:p>
              <a:pPr algn="ctr"/>
              <a:r>
                <a:rPr lang="en-US" sz="1700"/>
                <a:t>Session token</a:t>
              </a:r>
            </a:p>
          </p:txBody>
        </p:sp>
      </p:grpSp>
    </p:spTree>
  </p:cSld>
</p:sld>
</file>

<file path=ppt/slides/slide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58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pie — proportions</a:t>
            </a:r>
          </a:p>
        </p:txBody>
      </p:sp>
      <p:pic>
        <p:nvPicPr>
          <p:cNvPr id="100059" name="Picture 1" descr="mermaid:pie showData title Traffic Sources&#10;    &quot;Organic Search&quot; : 45&#10;    &quot;Direct&quot; : 30&#10;    &quot;Referral&quot; : 15&#10;    &quot;Social&quot; : 10&#10;"/>
          <p:cNvPicPr>
            <a:picLocks noChangeAspect="1"/>
          </p:cNvPicPr>
          <p:nvPr/>
        </p:nvPicPr>
        <p:blipFill>
          <a:blip xmlns:r="http://schemas.openxmlformats.org/officeDocument/2006/relationships" r:embed="Rd6ffa71863bf4423"/>
          <a:stretch>
            <a:fillRect/>
          </a:stretch>
        </p:blipFill>
        <p:spPr>
          <a:xfrm>
            <a:off x="2448871" y="1097280"/>
            <a:ext cx="7263777" cy="5303520"/>
          </a:xfrm>
          <a:prstGeom prst="rect">
            <a:avLst/>
          </a:prstGeom>
        </p:spPr>
      </p:pic>
    </p:spTree>
  </p:cSld>
</p:sld>
</file>

<file path=ppt/slides/slide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60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classDiagram — UML classes</a:t>
            </a:r>
          </a:p>
        </p:txBody>
      </p:sp>
      <p:pic>
        <p:nvPicPr>
          <p:cNvPr id="100061" name="Picture 1" descr="mermaid:classDiagram&#10;  class Animal { +int age +run() }&#10;  class Dog { +bark() }&#10;  Animal &lt;|-- Dog"/>
          <p:cNvPicPr>
            <a:picLocks noChangeAspect="1"/>
          </p:cNvPicPr>
          <p:nvPr/>
        </p:nvPicPr>
        <p:blipFill>
          <a:blip xmlns:r="http://schemas.openxmlformats.org/officeDocument/2006/relationships" r:embed="Rfc715365263b4e51"/>
          <a:stretch>
            <a:fillRect/>
          </a:stretch>
        </p:blipFill>
        <p:spPr>
          <a:xfrm>
            <a:off x="4587148" y="1097280"/>
            <a:ext cx="2987223" cy="5303520"/>
          </a:xfrm>
          <a:prstGeom prst="rect">
            <a:avLst/>
          </a:prstGeom>
        </p:spPr>
      </p:pic>
    </p:spTree>
  </p:cSld>
</p:sld>
</file>

<file path=ppt/slides/slide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62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stateDiagram-v2 — states</a:t>
            </a:r>
          </a:p>
        </p:txBody>
      </p:sp>
      <p:pic>
        <p:nvPicPr>
          <p:cNvPr id="100063" name="Picture 1" descr="mermaid:stateDiagram-v2&#10;  [*] --&gt; Idle&#10;  Idle --&gt; Running: start&#10;  Running --&gt; Idle: pause&#10;  Running --&gt; [*]: stop"/>
          <p:cNvPicPr>
            <a:picLocks noChangeAspect="1"/>
          </p:cNvPicPr>
          <p:nvPr/>
        </p:nvPicPr>
        <p:blipFill>
          <a:blip xmlns:r="http://schemas.openxmlformats.org/officeDocument/2006/relationships" r:embed="R56154bae5c654205"/>
          <a:stretch>
            <a:fillRect/>
          </a:stretch>
        </p:blipFill>
        <p:spPr>
          <a:xfrm>
            <a:off x="5086350" y="1097280"/>
            <a:ext cx="1988820" cy="5303520"/>
          </a:xfrm>
          <a:prstGeom prst="rect">
            <a:avLst/>
          </a:prstGeom>
        </p:spPr>
      </p:pic>
    </p:spTree>
  </p:cSld>
</p:sld>
</file>

<file path=ppt/slides/slide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64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erDiagram — entities &amp; relations</a:t>
            </a:r>
          </a:p>
        </p:txBody>
      </p:sp>
      <p:pic>
        <p:nvPicPr>
          <p:cNvPr id="100065" name="Picture 1" descr="mermaid:erDiagram&#10;  CUSTOMER ||--o{ ORDER : places&#10;  ORDER ||--|{ LINE_ITEM : contains"/>
          <p:cNvPicPr>
            <a:picLocks noChangeAspect="1"/>
          </p:cNvPicPr>
          <p:nvPr/>
        </p:nvPicPr>
        <p:blipFill>
          <a:blip xmlns:r="http://schemas.openxmlformats.org/officeDocument/2006/relationships" r:embed="Re70cbc3849f34be3"/>
          <a:stretch>
            <a:fillRect/>
          </a:stretch>
        </p:blipFill>
        <p:spPr>
          <a:xfrm>
            <a:off x="5275370" y="1097280"/>
            <a:ext cx="1610779" cy="5303520"/>
          </a:xfrm>
          <a:prstGeom prst="rect">
            <a:avLst/>
          </a:prstGeom>
        </p:spPr>
      </p:pic>
    </p:spTree>
  </p:cSld>
</p:sld>
</file>

<file path=ppt/slides/slide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66" name="TextBox 1"/>
          <p:cNvSpPr txBox="1"/>
          <p:nvPr/>
        </p:nvSpPr>
        <p:spPr>
          <a:xfrm xmlns:a="http://schemas.openxmlformats.org/drawingml/2006/main">
            <a:off x="457200" y="274320"/>
            <a:ext cx="1124712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/>
              <a:t>render=image — gantt — project schedule</a:t>
            </a:r>
          </a:p>
        </p:txBody>
      </p:sp>
      <p:pic>
        <p:nvPicPr>
          <p:cNvPr id="100067" name="Picture 1" descr="mermaid:gantt&#10;  title Project Plan&#10;  dateFormat YYYY-MM-DD&#10;  axisFormat %b %d&#10;  tickInterval 1week&#10;  weekday monday&#10;  todayMarker off&#10;  section Design&#10;  Research :a1, 2024-01-01, 5d&#10;  Draft :after a1, 4d&#10;  section Build&#10;  Code :2024-01-12, 6d"/>
          <p:cNvPicPr>
            <a:picLocks noChangeAspect="1"/>
          </p:cNvPicPr>
          <p:nvPr/>
        </p:nvPicPr>
        <p:blipFill>
          <a:blip xmlns:r="http://schemas.openxmlformats.org/officeDocument/2006/relationships" r:embed="R167e14bcf0b9419a"/>
          <a:stretch>
            <a:fillRect/>
          </a:stretch>
        </p:blipFill>
        <p:spPr>
          <a:xfrm>
            <a:off x="1194183" y="1097280"/>
            <a:ext cx="9773153" cy="530352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OfficeCLI/1.0.129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2026-07-06T20:44:58Z</dcterms:created>
  <cp:lastModifiedBy>OfficeCLI</cp:lastModifiedBy>
  <dcterms:modified xsi:type="dcterms:W3CDTF">2026-07-06T20:44:58Z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1.0.129</vt:lpwstr>
  </op:property>
  <op:property fmtid="{D5CDD505-2E9C-101B-9397-08002B2CF9AE}" pid="3" name="OfficeCLI.LastModified">
    <vt:lpwstr xmlns:vt="http://schemas.openxmlformats.org/officeDocument/2006/docPropsVTypes">2026-07-06T20:47:16Z</vt:lpwstr>
  </op:property>
</op:Properties>
</file>