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0dc1c22e3f4ddb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65dfa8537ea94d69"/>
    <p:sldId id="257" r:id="R5c20171b81ed4865"/>
    <p:sldId id="258" r:id="Rba6439c8fc6c4002"/>
    <p:sldId id="259" r:id="R528e130ddb3045e2"/>
    <p:sldId id="260" r:id="Rfc85b79f219845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65dfa8537ea94d69" /><Relationship Type="http://schemas.openxmlformats.org/officeDocument/2006/relationships/slide" Target="/ppt/slides/slide2.xml" Id="R5c20171b81ed4865" /><Relationship Type="http://schemas.openxmlformats.org/officeDocument/2006/relationships/slide" Target="/ppt/slides/slide3.xml" Id="Rba6439c8fc6c4002" /><Relationship Type="http://schemas.openxmlformats.org/officeDocument/2006/relationships/slide" Target="/ppt/slides/slide4.xml" Id="R528e130ddb3045e2" /><Relationship Type="http://schemas.openxmlformats.org/officeDocument/2006/relationships/slide" Target="/ppt/slides/slide5.xml" Id="Rfc85b79f219845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376f5e971045c7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e6fef6e95b459a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35232c06cb4c47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ff70ea53ac42ea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fe7d5eec3b374667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a410dc7714b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c0e49063e4f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c53b7d63642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d282770af4d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ee38fab83460c" /></Relationships>
</file>

<file path=ppt/slides/slide1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050508"/>
        </a:solidFill>
      </p:bgPr>
    </p:bg>
    <p:spTree>
      <p:nvGrpSpPr>
        <p:cNvPr id="1" name=""/>
        <p:cNvGrpSpPr/>
        <p:nvPr/>
      </p:nvGrpSpPr>
      <p:grpSpPr/>
      <p:sp>
        <p:nvSpPr>
          <p:cNvPr id="2" name="!!bg_full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50508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hero_circle"/>
          <p:cNvSpPr/>
          <p:nvPr/>
        </p:nvSpPr>
        <p:spPr>
          <a:xfrm>
            <a:off x="3096000" y="429000"/>
            <a:ext cx="6000000" cy="6000000"/>
          </a:xfrm>
          <a:prstGeom prst="ellipse">
            <a:avLst/>
          </a:prstGeom>
          <a:solidFill>
            <a:srgbClr val="7B5EA7">
              <a:alpha val="15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accent_circle"/>
          <p:cNvSpPr/>
          <p:nvPr/>
        </p:nvSpPr>
        <p:spPr>
          <a:xfrm>
            <a:off x="8344000" y="914500"/>
            <a:ext cx="1600000" cy="1600000"/>
          </a:xfrm>
          <a:prstGeom prst="ellipse">
            <a:avLst/>
          </a:prstGeom>
          <a:solidFill>
            <a:srgbClr val="7B5EA7">
              <a:alpha val="40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top_accent"/>
          <p:cNvSpPr/>
          <p:nvPr/>
        </p:nvSpPr>
        <p:spPr>
          <a:xfrm>
            <a:off x="0" y="0"/>
            <a:ext cx="12192000" cy="21600"/>
          </a:xfrm>
          <a:prstGeom prst="rect">
            <a:avLst/>
          </a:prstGeom>
          <a:solidFill>
            <a:srgbClr val="7B5EA7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img_panel"/>
          <p:cNvSpPr/>
          <p:nvPr/>
        </p:nvSpPr>
        <p:spPr>
          <a:xfrm>
            <a:off x="6705600" y="400000"/>
            <a:ext cx="4876800" cy="6058000"/>
          </a:xfrm>
          <a:prstGeom prst="rect">
            <a:avLst/>
          </a:prstGeom>
          <a:solidFill>
            <a:srgbClr val="0A0A14"/>
          </a:solidFill>
          <a:ln w="2">
            <a:solidFill>
              <a:srgbClr val="1A1A2E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img_cover_label"/>
          <p:cNvSpPr/>
          <p:nvPr/>
        </p:nvSpPr>
        <p:spPr>
          <a:xfrm>
            <a:off x="7505600" y="3249000"/>
            <a:ext cx="3000000" cy="36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500">
                <a:solidFill>
                  <a:srgbClr val="1E1E35"/>
                </a:solidFill>
                <a:latin typeface="Calibri"/>
                <a:ea typeface="Calibri"/>
              </a:rPr>
              <a:t>[ 产品图片占位 ]</a:t>
            </a:r>
          </a:p>
        </p:txBody>
      </p:sp>
      <p:sp>
        <p:nvSpPr>
          <p:cNvPr id="8" name="!!launch_tag"/>
          <p:cNvSpPr/>
          <p:nvPr/>
        </p:nvSpPr>
        <p:spPr>
          <a:xfrm>
            <a:off x="457200" y="1000000"/>
            <a:ext cx="1100000" cy="120000"/>
          </a:xfrm>
          <a:prstGeom prst="rect">
            <a:avLst/>
          </a:prstGeom>
          <a:solidFill>
            <a:srgbClr val="7B5EA7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9" name="!!launch_tag_txt"/>
          <p:cNvSpPr/>
          <p:nvPr/>
        </p:nvSpPr>
        <p:spPr>
          <a:xfrm>
            <a:off x="457200" y="1000000"/>
            <a:ext cx="1100000" cy="1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900" b="1">
                <a:solidFill>
                  <a:srgbClr val="050508"/>
                </a:solidFill>
                <a:latin typeface="Calibri"/>
                <a:ea typeface="Calibri"/>
              </a:rPr>
              <a:t>PRODUCT LAUNCH</a:t>
            </a:r>
          </a:p>
        </p:txBody>
      </p:sp>
      <p:sp>
        <p:nvSpPr>
          <p:cNvPr id="10" name="!!headline"/>
          <p:cNvSpPr/>
          <p:nvPr/>
        </p:nvSpPr>
        <p:spPr>
          <a:xfrm>
            <a:off x="457200" y="1300000"/>
            <a:ext cx="4500000" cy="5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3600" b="0" i="1">
                <a:solidFill>
                  <a:srgbClr val="C4B5E8"/>
                </a:solidFill>
                <a:latin typeface="Georgia"/>
                <a:ea typeface="Georgia"/>
              </a:rPr>
              <a:t>Introducing</a:t>
            </a:r>
          </a:p>
        </p:txBody>
      </p:sp>
      <p:sp>
        <p:nvSpPr>
          <p:cNvPr id="11" name="!!product_name"/>
          <p:cNvSpPr/>
          <p:nvPr/>
        </p:nvSpPr>
        <p:spPr>
          <a:xfrm>
            <a:off x="457200" y="1800000"/>
            <a:ext cx="6000000" cy="10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7200" b="0">
                <a:solidFill>
                  <a:srgbClr val="F8F8FF"/>
                </a:solidFill>
                <a:latin typeface="Georgia"/>
                <a:ea typeface="Georgia"/>
              </a:rPr>
              <a:t>Nova Platform</a:t>
            </a:r>
          </a:p>
        </p:txBody>
      </p:sp>
      <p:sp>
        <p:nvSpPr>
          <p:cNvPr id="12" name="!!tagline"/>
          <p:cNvSpPr/>
          <p:nvPr/>
        </p:nvSpPr>
        <p:spPr>
          <a:xfrm>
            <a:off x="457200" y="2950000"/>
            <a:ext cx="5000000" cy="4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2200" b="0">
                <a:solidFill>
                  <a:srgbClr val="9B7EC7"/>
                </a:solidFill>
                <a:latin typeface="Calibri"/>
                <a:ea typeface="Calibri"/>
              </a:rPr>
              <a:t>Intelligence at scale. Clarity at speed.</a:t>
            </a:r>
          </a:p>
        </p:txBody>
      </p:sp>
      <p:sp>
        <p:nvSpPr>
          <p:cNvPr id="13" name="!!launch_date"/>
          <p:cNvSpPr/>
          <p:nvPr/>
        </p:nvSpPr>
        <p:spPr>
          <a:xfrm>
            <a:off x="457200" y="3500000"/>
            <a:ext cx="3000000" cy="3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800" b="0">
                <a:solidFill>
                  <a:srgbClr val="888899"/>
                </a:solidFill>
                <a:latin typeface="Calibri"/>
                <a:ea typeface="Calibri"/>
              </a:rPr>
              <a:t>Available Q1 2025</a:t>
            </a: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p159="http://schemas.microsoft.com/office/powerpoint/2015/09/main" xmlns:mc="http://schemas.openxmlformats.org/markup-compatibility/2006" mc:Ignorable="p159">
  <p:cSld>
    <p:bg>
      <p:bgPr>
        <a:solidFill xmlns:a="http://schemas.openxmlformats.org/drawingml/2006/main">
          <a:srgbClr val="050508"/>
        </a:solidFill>
      </p:bgPr>
    </p:bg>
    <p:spTree>
      <p:nvGrpSpPr>
        <p:cNvPr id="1" name=""/>
        <p:cNvGrpSpPr/>
        <p:nvPr/>
      </p:nvGrpSpPr>
      <p:grpSpPr/>
      <p:sp>
        <p:nvSpPr>
          <p:cNvPr id="2" name="!!bg_full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50508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hero_circle"/>
          <p:cNvSpPr/>
          <p:nvPr/>
        </p:nvSpPr>
        <p:spPr>
          <a:xfrm>
            <a:off x="10192000" y="4858000"/>
            <a:ext cx="4000000" cy="4000000"/>
          </a:xfrm>
          <a:prstGeom prst="ellipse">
            <a:avLst/>
          </a:prstGeom>
          <a:solidFill>
            <a:srgbClr val="7B5EA7">
              <a:alpha val="8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accent_circle"/>
          <p:cNvSpPr/>
          <p:nvPr/>
        </p:nvSpPr>
        <p:spPr>
          <a:xfrm>
            <a:off x="0" y="0"/>
            <a:ext cx="1000000" cy="1000000"/>
          </a:xfrm>
          <a:prstGeom prst="ellipse">
            <a:avLst/>
          </a:prstGeom>
          <a:solidFill>
            <a:srgbClr val="7B5EA7">
              <a:alpha val="20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top_accent"/>
          <p:cNvSpPr/>
          <p:nvPr/>
        </p:nvSpPr>
        <p:spPr>
          <a:xfrm>
            <a:off x="0" y="0"/>
            <a:ext cx="12192000" cy="21600"/>
          </a:xfrm>
          <a:prstGeom prst="rect">
            <a:avLst/>
          </a:prstGeom>
          <a:solidFill>
            <a:srgbClr val="7B5EA7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img_panel"/>
          <p:cNvSpPr/>
          <p:nvPr/>
        </p:nvSpPr>
        <p:spPr>
          <a:xfrm>
            <a:off x="6705600" y="400000"/>
            <a:ext cx="4876800" cy="6058000"/>
          </a:xfrm>
          <a:prstGeom prst="rect">
            <a:avLst/>
          </a:prstGeom>
          <a:solidFill>
            <a:srgbClr val="050508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sec_tag"/>
          <p:cNvSpPr/>
          <p:nvPr/>
        </p:nvSpPr>
        <p:spPr>
          <a:xfrm>
            <a:off x="457200" y="420000"/>
            <a:ext cx="800000" cy="110000"/>
          </a:xfrm>
          <a:prstGeom prst="rect">
            <a:avLst/>
          </a:prstGeom>
          <a:solidFill>
            <a:srgbClr val="7B5EA7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8" name="!!sec_tag_txt"/>
          <p:cNvSpPr/>
          <p:nvPr/>
        </p:nvSpPr>
        <p:spPr>
          <a:xfrm>
            <a:off x="457200" y="420000"/>
            <a:ext cx="800000" cy="11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900" b="1">
                <a:solidFill>
                  <a:srgbClr val="050508"/>
                </a:solidFill>
                <a:latin typeface="Calibri"/>
                <a:ea typeface="Calibri"/>
              </a:rPr>
              <a:t>THE PROBLEM</a:t>
            </a:r>
          </a:p>
        </p:txBody>
      </p:sp>
      <p:sp>
        <p:nvSpPr>
          <p:cNvPr id="9" name="!!headline"/>
          <p:cNvSpPr/>
          <p:nvPr/>
        </p:nvSpPr>
        <p:spPr>
          <a:xfrm>
            <a:off x="457200" y="620000"/>
            <a:ext cx="11277600" cy="7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4400" b="0">
                <a:solidFill>
                  <a:srgbClr val="F8F8FF"/>
                </a:solidFill>
                <a:latin typeface="Georgia"/>
                <a:ea typeface="Georgia"/>
              </a:rPr>
              <a:t>Teams are drowning in data noise</a:t>
            </a:r>
          </a:p>
        </p:txBody>
      </p:sp>
      <p:sp>
        <p:nvSpPr>
          <p:cNvPr id="10" name="!!tagline"/>
          <p:cNvSpPr/>
          <p:nvPr/>
        </p:nvSpPr>
        <p:spPr>
          <a:xfrm>
            <a:off x="457200" y="1440000"/>
            <a:ext cx="11277600" cy="4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800">
                <a:solidFill>
                  <a:srgbClr val="888899"/>
                </a:solidFill>
                <a:latin typeface="Calibri"/>
                <a:ea typeface="Calibri"/>
              </a:rPr>
              <a:t>Modern organizations generate more data than ever — yet decision-making is slower, more fragmented, and more expensive.</a:t>
            </a:r>
          </a:p>
        </p:txBody>
      </p:sp>
      <p:sp>
        <p:nvSpPr>
          <p:cNvPr id="11" name="!!pain0_bg"/>
          <p:cNvSpPr/>
          <p:nvPr/>
        </p:nvSpPr>
        <p:spPr>
          <a:xfrm>
            <a:off x="457200" y="2100000"/>
            <a:ext cx="3700000" cy="3400000"/>
          </a:xfrm>
          <a:prstGeom prst="rect">
            <a:avLst/>
          </a:prstGeom>
          <a:solidFill>
            <a:srgbClr val="0D0D18"/>
          </a:solidFill>
          <a:ln w="1">
            <a:solidFill>
              <a:srgbClr val="1A1A2E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2" name="!!pain0_top"/>
          <p:cNvSpPr/>
          <p:nvPr/>
        </p:nvSpPr>
        <p:spPr>
          <a:xfrm>
            <a:off x="457200" y="2100000"/>
            <a:ext cx="3700000" cy="16000"/>
          </a:xfrm>
          <a:prstGeom prst="rect">
            <a:avLst/>
          </a:prstGeom>
          <a:solidFill>
            <a:srgbClr val="7B5EA7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3" name="!!pain0_icon"/>
          <p:cNvSpPr/>
          <p:nvPr/>
        </p:nvSpPr>
        <p:spPr>
          <a:xfrm>
            <a:off x="657200" y="2280000"/>
            <a:ext cx="800000" cy="8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4800">
                <a:solidFill>
                  <a:srgbClr val="9B7EC7"/>
                </a:solidFill>
                <a:latin typeface="Calibri"/>
                <a:ea typeface="Calibri"/>
              </a:rPr>
              <a:t>⏱</a:t>
            </a:r>
          </a:p>
        </p:txBody>
      </p:sp>
      <p:sp>
        <p:nvSpPr>
          <p:cNvPr id="14" name="!!pain0_txt"/>
          <p:cNvSpPr/>
          <p:nvPr/>
        </p:nvSpPr>
        <p:spPr>
          <a:xfrm>
            <a:off x="657200" y="3200000"/>
            <a:ext cx="3300000" cy="6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600">
                <a:solidFill>
                  <a:srgbClr val="F8F8FF"/>
                </a:solidFill>
                <a:latin typeface="Calibri"/>
                <a:ea typeface="Calibri"/>
              </a:rPr>
              <a:t>73% of analysts spend over 4 hours/day just preparing data</a:t>
            </a:r>
          </a:p>
        </p:txBody>
      </p:sp>
      <p:sp>
        <p:nvSpPr>
          <p:cNvPr id="15" name="!!pain1_bg"/>
          <p:cNvSpPr/>
          <p:nvPr/>
        </p:nvSpPr>
        <p:spPr>
          <a:xfrm>
            <a:off x="4307200" y="2100000"/>
            <a:ext cx="3700000" cy="3400000"/>
          </a:xfrm>
          <a:prstGeom prst="rect">
            <a:avLst/>
          </a:prstGeom>
          <a:solidFill>
            <a:srgbClr val="0D0D18"/>
          </a:solidFill>
          <a:ln w="1">
            <a:solidFill>
              <a:srgbClr val="1A1A2E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6" name="!!pain1_top"/>
          <p:cNvSpPr/>
          <p:nvPr/>
        </p:nvSpPr>
        <p:spPr>
          <a:xfrm>
            <a:off x="4307200" y="2100000"/>
            <a:ext cx="3700000" cy="16000"/>
          </a:xfrm>
          <a:prstGeom prst="rect">
            <a:avLst/>
          </a:prstGeom>
          <a:solidFill>
            <a:srgbClr val="7B5EA7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7" name="!!pain1_icon"/>
          <p:cNvSpPr/>
          <p:nvPr/>
        </p:nvSpPr>
        <p:spPr>
          <a:xfrm>
            <a:off x="4507200" y="2280000"/>
            <a:ext cx="800000" cy="8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4800">
                <a:solidFill>
                  <a:srgbClr val="9B7EC7"/>
                </a:solidFill>
                <a:latin typeface="Calibri"/>
                <a:ea typeface="Calibri"/>
              </a:rPr>
              <a:t>⚡</a:t>
            </a:r>
          </a:p>
        </p:txBody>
      </p:sp>
      <p:sp>
        <p:nvSpPr>
          <p:cNvPr id="18" name="!!pain1_txt"/>
          <p:cNvSpPr/>
          <p:nvPr/>
        </p:nvSpPr>
        <p:spPr>
          <a:xfrm>
            <a:off x="4507200" y="3200000"/>
            <a:ext cx="3300000" cy="6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600">
                <a:solidFill>
                  <a:srgbClr val="F8F8FF"/>
                </a:solidFill>
                <a:latin typeface="Calibri"/>
                <a:ea typeface="Calibri"/>
              </a:rPr>
              <a:t>Average decision lag: 11 days from insight to action</a:t>
            </a:r>
          </a:p>
        </p:txBody>
      </p:sp>
      <p:sp>
        <p:nvSpPr>
          <p:cNvPr id="19" name="!!pain2_bg"/>
          <p:cNvSpPr/>
          <p:nvPr/>
        </p:nvSpPr>
        <p:spPr>
          <a:xfrm>
            <a:off x="8157200" y="2100000"/>
            <a:ext cx="3700000" cy="3400000"/>
          </a:xfrm>
          <a:prstGeom prst="rect">
            <a:avLst/>
          </a:prstGeom>
          <a:solidFill>
            <a:srgbClr val="0D0D18"/>
          </a:solidFill>
          <a:ln w="1">
            <a:solidFill>
              <a:srgbClr val="1A1A2E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0" name="!!pain2_top"/>
          <p:cNvSpPr/>
          <p:nvPr/>
        </p:nvSpPr>
        <p:spPr>
          <a:xfrm>
            <a:off x="8157200" y="2100000"/>
            <a:ext cx="3700000" cy="16000"/>
          </a:xfrm>
          <a:prstGeom prst="rect">
            <a:avLst/>
          </a:prstGeom>
          <a:solidFill>
            <a:srgbClr val="7B5EA7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1" name="!!pain2_icon"/>
          <p:cNvSpPr/>
          <p:nvPr/>
        </p:nvSpPr>
        <p:spPr>
          <a:xfrm>
            <a:off x="8357200" y="2280000"/>
            <a:ext cx="800000" cy="8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4800">
                <a:solidFill>
                  <a:srgbClr val="9B7EC7"/>
                </a:solidFill>
                <a:latin typeface="Calibri"/>
                <a:ea typeface="Calibri"/>
              </a:rPr>
              <a:t>💸</a:t>
            </a:r>
          </a:p>
        </p:txBody>
      </p:sp>
      <p:sp>
        <p:nvSpPr>
          <p:cNvPr id="22" name="!!pain2_txt"/>
          <p:cNvSpPr/>
          <p:nvPr/>
        </p:nvSpPr>
        <p:spPr>
          <a:xfrm>
            <a:off x="8357200" y="3200000"/>
            <a:ext cx="3300000" cy="6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600">
                <a:solidFill>
                  <a:srgbClr val="F8F8FF"/>
                </a:solidFill>
                <a:latin typeface="Calibri"/>
                <a:ea typeface="Calibri"/>
              </a:rPr>
              <a:t>Tool fragmentation costs enterprises $340K/year in wasted effort</a:t>
            </a:r>
          </a:p>
        </p:txBody>
      </p:sp>
    </p:spTree>
  </p:cSld>
  <mc:AlternateContent>
    <mc:Choice Requires="p159">
      <p:transition xmlns:p159="http://schemas.microsoft.com/office/powerpoint/2015/09/main">
        <p159:morph option="byObject"/>
      </p:transition>
    </mc:Choice>
    <mc:Fallback>
      <p:transition>
        <p:fade/>
      </p:transition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p159="http://schemas.microsoft.com/office/powerpoint/2015/09/main" xmlns:mc="http://schemas.openxmlformats.org/markup-compatibility/2006" mc:Ignorable="p159">
  <p:cSld>
    <p:bg>
      <p:bgPr>
        <a:solidFill xmlns:a="http://schemas.openxmlformats.org/drawingml/2006/main">
          <a:srgbClr val="050508"/>
        </a:solidFill>
      </p:bgPr>
    </p:bg>
    <p:spTree>
      <p:nvGrpSpPr>
        <p:cNvPr id="1" name=""/>
        <p:cNvGrpSpPr/>
        <p:nvPr/>
      </p:nvGrpSpPr>
      <p:grpSpPr/>
      <p:sp>
        <p:nvSpPr>
          <p:cNvPr id="2" name="!!bg_full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50508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hero_circle"/>
          <p:cNvSpPr/>
          <p:nvPr/>
        </p:nvSpPr>
        <p:spPr>
          <a:xfrm>
            <a:off x="0" y="3858000"/>
            <a:ext cx="3000000" cy="3000000"/>
          </a:xfrm>
          <a:prstGeom prst="ellipse">
            <a:avLst/>
          </a:prstGeom>
          <a:solidFill>
            <a:srgbClr val="7B5EA7">
              <a:alpha val="12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accent_circle"/>
          <p:cNvSpPr/>
          <p:nvPr/>
        </p:nvSpPr>
        <p:spPr>
          <a:xfrm>
            <a:off x="10992000" y="1714500"/>
            <a:ext cx="1200000" cy="1200000"/>
          </a:xfrm>
          <a:prstGeom prst="ellipse">
            <a:avLst/>
          </a:prstGeom>
          <a:solidFill>
            <a:srgbClr val="7B5EA7">
              <a:alpha val="30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top_accent"/>
          <p:cNvSpPr/>
          <p:nvPr/>
        </p:nvSpPr>
        <p:spPr>
          <a:xfrm>
            <a:off x="0" y="0"/>
            <a:ext cx="12192000" cy="21600"/>
          </a:xfrm>
          <a:prstGeom prst="rect">
            <a:avLst/>
          </a:prstGeom>
          <a:solidFill>
            <a:srgbClr val="7B5EA7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img_panel"/>
          <p:cNvSpPr/>
          <p:nvPr/>
        </p:nvSpPr>
        <p:spPr>
          <a:xfrm>
            <a:off x="6705600" y="400000"/>
            <a:ext cx="4876800" cy="6058000"/>
          </a:xfrm>
          <a:prstGeom prst="rect">
            <a:avLst/>
          </a:prstGeom>
          <a:solidFill>
            <a:srgbClr val="0A0A14"/>
          </a:solidFill>
          <a:ln w="2">
            <a:solidFill>
              <a:srgbClr val="1A1A2E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img_solution_label"/>
          <p:cNvSpPr/>
          <p:nvPr/>
        </p:nvSpPr>
        <p:spPr>
          <a:xfrm>
            <a:off x="7505600" y="3249000"/>
            <a:ext cx="3000000" cy="36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400">
                <a:solidFill>
                  <a:srgbClr val="1E1E35"/>
                </a:solidFill>
                <a:latin typeface="Calibri"/>
                <a:ea typeface="Calibri"/>
              </a:rPr>
              <a:t>[ 产品界面截图 ]</a:t>
            </a:r>
          </a:p>
        </p:txBody>
      </p:sp>
      <p:sp>
        <p:nvSpPr>
          <p:cNvPr id="8" name="!!sec_tag"/>
          <p:cNvSpPr/>
          <p:nvPr/>
        </p:nvSpPr>
        <p:spPr>
          <a:xfrm>
            <a:off x="457200" y="420000"/>
            <a:ext cx="900000" cy="110000"/>
          </a:xfrm>
          <a:prstGeom prst="rect">
            <a:avLst/>
          </a:prstGeom>
          <a:solidFill>
            <a:srgbClr val="7B5EA7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9" name="!!sec_tag_txt"/>
          <p:cNvSpPr/>
          <p:nvPr/>
        </p:nvSpPr>
        <p:spPr>
          <a:xfrm>
            <a:off x="457200" y="420000"/>
            <a:ext cx="900000" cy="11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900" b="1">
                <a:solidFill>
                  <a:srgbClr val="050508"/>
                </a:solidFill>
                <a:latin typeface="Calibri"/>
                <a:ea typeface="Calibri"/>
              </a:rPr>
              <a:t>THE SOLUTION</a:t>
            </a:r>
          </a:p>
        </p:txBody>
      </p:sp>
      <p:sp>
        <p:nvSpPr>
          <p:cNvPr id="10" name="!!headline"/>
          <p:cNvSpPr/>
          <p:nvPr/>
        </p:nvSpPr>
        <p:spPr>
          <a:xfrm>
            <a:off x="457200" y="620000"/>
            <a:ext cx="5500000" cy="6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4800" b="0">
                <a:solidFill>
                  <a:srgbClr val="F8F8FF"/>
                </a:solidFill>
                <a:latin typeface="Georgia"/>
                <a:ea typeface="Georgia"/>
              </a:rPr>
              <a:t>Nova Platform</a:t>
            </a:r>
          </a:p>
        </p:txBody>
      </p:sp>
      <p:sp>
        <p:nvSpPr>
          <p:cNvPr id="11" name="!!tagline"/>
          <p:cNvSpPr/>
          <p:nvPr/>
        </p:nvSpPr>
        <p:spPr>
          <a:xfrm>
            <a:off x="457200" y="1360000"/>
            <a:ext cx="5500000" cy="4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600">
                <a:solidFill>
                  <a:srgbClr val="888899"/>
                </a:solidFill>
                <a:latin typeface="Calibri"/>
                <a:ea typeface="Calibri"/>
              </a:rPr>
              <a:t>One unified intelligence layer that connects your data, surfaces insights instantly, and accelerates decisions by 10x.</a:t>
            </a:r>
          </a:p>
        </p:txBody>
      </p:sp>
      <p:sp>
        <p:nvSpPr>
          <p:cNvPr id="12" name="!!feat0_line"/>
          <p:cNvSpPr/>
          <p:nvPr/>
        </p:nvSpPr>
        <p:spPr>
          <a:xfrm>
            <a:off x="457200" y="2000000"/>
            <a:ext cx="100000" cy="720000"/>
          </a:xfrm>
          <a:prstGeom prst="rect">
            <a:avLst/>
          </a:prstGeom>
          <a:solidFill>
            <a:srgbClr val="9B7EC7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3" name="!!feat0_txt"/>
          <p:cNvSpPr/>
          <p:nvPr/>
        </p:nvSpPr>
        <p:spPr>
          <a:xfrm>
            <a:off x="707200" y="2100000"/>
            <a:ext cx="5200000" cy="4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600">
                <a:solidFill>
                  <a:srgbClr val="F8F8FF"/>
                </a:solidFill>
                <a:latin typeface="Calibri"/>
                <a:ea typeface="Calibri"/>
              </a:rPr>
              <a:t>Unified data ingestion from 200+ sources in real-time</a:t>
            </a:r>
          </a:p>
        </p:txBody>
      </p:sp>
      <p:sp>
        <p:nvSpPr>
          <p:cNvPr id="14" name="!!feat1_line"/>
          <p:cNvSpPr/>
          <p:nvPr/>
        </p:nvSpPr>
        <p:spPr>
          <a:xfrm>
            <a:off x="457200" y="3100000"/>
            <a:ext cx="100000" cy="720000"/>
          </a:xfrm>
          <a:prstGeom prst="rect">
            <a:avLst/>
          </a:prstGeom>
          <a:solidFill>
            <a:srgbClr val="7B5EA7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5" name="!!feat1_txt"/>
          <p:cNvSpPr/>
          <p:nvPr/>
        </p:nvSpPr>
        <p:spPr>
          <a:xfrm>
            <a:off x="707200" y="3200000"/>
            <a:ext cx="5200000" cy="4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600">
                <a:solidFill>
                  <a:srgbClr val="F8F8FF"/>
                </a:solidFill>
                <a:latin typeface="Calibri"/>
                <a:ea typeface="Calibri"/>
              </a:rPr>
              <a:t>AI-powered anomaly detection and insight surfacing</a:t>
            </a:r>
          </a:p>
        </p:txBody>
      </p:sp>
      <p:sp>
        <p:nvSpPr>
          <p:cNvPr id="16" name="!!feat2_line"/>
          <p:cNvSpPr/>
          <p:nvPr/>
        </p:nvSpPr>
        <p:spPr>
          <a:xfrm>
            <a:off x="457200" y="4200000"/>
            <a:ext cx="100000" cy="720000"/>
          </a:xfrm>
          <a:prstGeom prst="rect">
            <a:avLst/>
          </a:prstGeom>
          <a:solidFill>
            <a:srgbClr val="C4B5E8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7" name="!!feat2_txt"/>
          <p:cNvSpPr/>
          <p:nvPr/>
        </p:nvSpPr>
        <p:spPr>
          <a:xfrm>
            <a:off x="707200" y="4300000"/>
            <a:ext cx="5200000" cy="4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600">
                <a:solidFill>
                  <a:srgbClr val="F8F8FF"/>
                </a:solidFill>
                <a:latin typeface="Calibri"/>
                <a:ea typeface="Calibri"/>
              </a:rPr>
              <a:t>Collaborative decision workspace with audit trail</a:t>
            </a:r>
          </a:p>
        </p:txBody>
      </p:sp>
      <p:sp>
        <p:nvSpPr>
          <p:cNvPr id="18" name="!!feat3_line"/>
          <p:cNvSpPr/>
          <p:nvPr/>
        </p:nvSpPr>
        <p:spPr>
          <a:xfrm>
            <a:off x="457200" y="5300000"/>
            <a:ext cx="100000" cy="720000"/>
          </a:xfrm>
          <a:prstGeom prst="rect">
            <a:avLst/>
          </a:prstGeom>
          <a:solidFill>
            <a:srgbClr val="888899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9" name="!!feat3_txt"/>
          <p:cNvSpPr/>
          <p:nvPr/>
        </p:nvSpPr>
        <p:spPr>
          <a:xfrm>
            <a:off x="707200" y="5400000"/>
            <a:ext cx="5200000" cy="4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600">
                <a:solidFill>
                  <a:srgbClr val="F8F8FF"/>
                </a:solidFill>
                <a:latin typeface="Calibri"/>
                <a:ea typeface="Calibri"/>
              </a:rPr>
              <a:t>Enterprise-grade security: SOC2, GDPR, ISO 27001</a:t>
            </a:r>
          </a:p>
        </p:txBody>
      </p:sp>
    </p:spTree>
  </p:cSld>
  <mc:AlternateContent>
    <mc:Choice Requires="p159">
      <p:transition xmlns:p159="http://schemas.microsoft.com/office/powerpoint/2015/09/main">
        <p159:morph option="byObject"/>
      </p:transition>
    </mc:Choice>
    <mc:Fallback>
      <p:transition>
        <p:fade/>
      </p:transition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p159="http://schemas.microsoft.com/office/powerpoint/2015/09/main" xmlns:mc="http://schemas.openxmlformats.org/markup-compatibility/2006" mc:Ignorable="p159">
  <p:cSld>
    <p:bg>
      <p:bgPr>
        <a:solidFill xmlns:a="http://schemas.openxmlformats.org/drawingml/2006/main">
          <a:srgbClr val="050508"/>
        </a:solidFill>
      </p:bgPr>
    </p:bg>
    <p:spTree>
      <p:nvGrpSpPr>
        <p:cNvPr id="1" name=""/>
        <p:cNvGrpSpPr/>
        <p:nvPr/>
      </p:nvGrpSpPr>
      <p:grpSpPr/>
      <p:sp>
        <p:nvSpPr>
          <p:cNvPr id="2" name="!!bg_full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50508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hero_circle"/>
          <p:cNvSpPr/>
          <p:nvPr/>
        </p:nvSpPr>
        <p:spPr>
          <a:xfrm>
            <a:off x="2096000" y="0"/>
            <a:ext cx="8000000" cy="8000000"/>
          </a:xfrm>
          <a:prstGeom prst="ellipse">
            <a:avLst/>
          </a:prstGeom>
          <a:solidFill>
            <a:srgbClr val="7B5EA7">
              <a:alpha val="10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accent_circle"/>
          <p:cNvSpPr/>
          <p:nvPr/>
        </p:nvSpPr>
        <p:spPr>
          <a:xfrm>
            <a:off x="11392000" y="0"/>
            <a:ext cx="1600000" cy="1600000"/>
          </a:xfrm>
          <a:prstGeom prst="ellipse">
            <a:avLst/>
          </a:prstGeom>
          <a:solidFill>
            <a:srgbClr val="7B5EA7">
              <a:alpha val="25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top_accent"/>
          <p:cNvSpPr/>
          <p:nvPr/>
        </p:nvSpPr>
        <p:spPr>
          <a:xfrm>
            <a:off x="0" y="0"/>
            <a:ext cx="12192000" cy="21600"/>
          </a:xfrm>
          <a:prstGeom prst="rect">
            <a:avLst/>
          </a:prstGeom>
          <a:solidFill>
            <a:srgbClr val="7B5EA7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img_panel"/>
          <p:cNvSpPr/>
          <p:nvPr/>
        </p:nvSpPr>
        <p:spPr>
          <a:xfrm>
            <a:off x="6705600" y="400000"/>
            <a:ext cx="4876800" cy="6058000"/>
          </a:xfrm>
          <a:prstGeom prst="rect">
            <a:avLst/>
          </a:prstGeom>
          <a:solidFill>
            <a:srgbClr val="050508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sec_tag"/>
          <p:cNvSpPr/>
          <p:nvPr/>
        </p:nvSpPr>
        <p:spPr>
          <a:xfrm>
            <a:off x="457200" y="420000"/>
            <a:ext cx="800000" cy="110000"/>
          </a:xfrm>
          <a:prstGeom prst="rect">
            <a:avLst/>
          </a:prstGeom>
          <a:solidFill>
            <a:srgbClr val="7B5EA7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8" name="!!sec_tag_txt"/>
          <p:cNvSpPr/>
          <p:nvPr/>
        </p:nvSpPr>
        <p:spPr>
          <a:xfrm>
            <a:off x="457200" y="420000"/>
            <a:ext cx="800000" cy="11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900" b="1">
                <a:solidFill>
                  <a:srgbClr val="050508"/>
                </a:solidFill>
                <a:latin typeface="Calibri"/>
                <a:ea typeface="Calibri"/>
              </a:rPr>
              <a:t>TRACTION</a:t>
            </a:r>
          </a:p>
        </p:txBody>
      </p:sp>
      <p:sp>
        <p:nvSpPr>
          <p:cNvPr id="9" name="!!headline"/>
          <p:cNvSpPr/>
          <p:nvPr/>
        </p:nvSpPr>
        <p:spPr>
          <a:xfrm>
            <a:off x="457200" y="620000"/>
            <a:ext cx="11277600" cy="6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4800" b="0">
                <a:solidFill>
                  <a:srgbClr val="F8F8FF"/>
                </a:solidFill>
                <a:latin typeface="Georgia"/>
                <a:ea typeface="Georgia"/>
              </a:rPr>
              <a:t>Early Results Speak</a:t>
            </a:r>
          </a:p>
        </p:txBody>
      </p:sp>
      <p:sp>
        <p:nvSpPr>
          <p:cNvPr id="10" name="!!tagline"/>
          <p:cNvSpPr/>
          <p:nvPr/>
        </p:nvSpPr>
        <p:spPr>
          <a:xfrm>
            <a:off x="457200" y="1360000"/>
            <a:ext cx="11277600" cy="34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600">
                <a:solidFill>
                  <a:srgbClr val="888899"/>
                </a:solidFill>
                <a:latin typeface="Calibri"/>
                <a:ea typeface="Calibri"/>
              </a:rPr>
              <a:t>Beta program results from 12 enterprise customers across 6 industries.</a:t>
            </a:r>
          </a:p>
        </p:txBody>
      </p:sp>
      <p:sp>
        <p:nvSpPr>
          <p:cNvPr id="11" name="!!stat0_bg"/>
          <p:cNvSpPr/>
          <p:nvPr/>
        </p:nvSpPr>
        <p:spPr>
          <a:xfrm>
            <a:off x="457200" y="1920000"/>
            <a:ext cx="2700000" cy="2200000"/>
          </a:xfrm>
          <a:prstGeom prst="rect">
            <a:avLst/>
          </a:prstGeom>
          <a:solidFill>
            <a:srgbClr val="0D0D18"/>
          </a:solidFill>
          <a:ln w="1">
            <a:solidFill>
              <a:srgbClr val="1A1A2E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2" name="!!stat0_top"/>
          <p:cNvSpPr/>
          <p:nvPr/>
        </p:nvSpPr>
        <p:spPr>
          <a:xfrm>
            <a:off x="457200" y="1920000"/>
            <a:ext cx="2700000" cy="16000"/>
          </a:xfrm>
          <a:prstGeom prst="rect">
            <a:avLst/>
          </a:prstGeom>
          <a:solidFill>
            <a:srgbClr val="7B5EA7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3" name="!!stat0_val"/>
          <p:cNvSpPr/>
          <p:nvPr/>
        </p:nvSpPr>
        <p:spPr>
          <a:xfrm>
            <a:off x="657200" y="2080000"/>
            <a:ext cx="2300000" cy="9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6000" b="0">
                <a:solidFill>
                  <a:srgbClr val="7B5EA7"/>
                </a:solidFill>
                <a:latin typeface="Georgia"/>
                <a:ea typeface="Georgia"/>
              </a:rPr>
              <a:t>10x</a:t>
            </a:r>
          </a:p>
        </p:txBody>
      </p:sp>
      <p:sp>
        <p:nvSpPr>
          <p:cNvPr id="14" name="!!stat0_label"/>
          <p:cNvSpPr/>
          <p:nvPr/>
        </p:nvSpPr>
        <p:spPr>
          <a:xfrm>
            <a:off x="657200" y="3060000"/>
            <a:ext cx="2300000" cy="4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500">
                <a:solidFill>
                  <a:srgbClr val="888899"/>
                </a:solidFill>
                <a:latin typeface="Calibri"/>
                <a:ea typeface="Calibri"/>
              </a:rPr>
              <a:t>Faster decision-making</a:t>
            </a:r>
          </a:p>
        </p:txBody>
      </p:sp>
      <p:sp>
        <p:nvSpPr>
          <p:cNvPr id="15" name="!!stat1_bg"/>
          <p:cNvSpPr/>
          <p:nvPr/>
        </p:nvSpPr>
        <p:spPr>
          <a:xfrm>
            <a:off x="3317200" y="1920000"/>
            <a:ext cx="2700000" cy="2200000"/>
          </a:xfrm>
          <a:prstGeom prst="rect">
            <a:avLst/>
          </a:prstGeom>
          <a:solidFill>
            <a:srgbClr val="0D0D18"/>
          </a:solidFill>
          <a:ln w="1">
            <a:solidFill>
              <a:srgbClr val="1A1A2E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6" name="!!stat1_top"/>
          <p:cNvSpPr/>
          <p:nvPr/>
        </p:nvSpPr>
        <p:spPr>
          <a:xfrm>
            <a:off x="3317200" y="1920000"/>
            <a:ext cx="2700000" cy="16000"/>
          </a:xfrm>
          <a:prstGeom prst="rect">
            <a:avLst/>
          </a:prstGeom>
          <a:solidFill>
            <a:srgbClr val="9B7EC7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7" name="!!stat1_val"/>
          <p:cNvSpPr/>
          <p:nvPr/>
        </p:nvSpPr>
        <p:spPr>
          <a:xfrm>
            <a:off x="3517200" y="2080000"/>
            <a:ext cx="2300000" cy="9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6000" b="0">
                <a:solidFill>
                  <a:srgbClr val="9B7EC7"/>
                </a:solidFill>
                <a:latin typeface="Georgia"/>
                <a:ea typeface="Georgia"/>
              </a:rPr>
              <a:t>340K</a:t>
            </a:r>
          </a:p>
        </p:txBody>
      </p:sp>
      <p:sp>
        <p:nvSpPr>
          <p:cNvPr id="18" name="!!stat1_label"/>
          <p:cNvSpPr/>
          <p:nvPr/>
        </p:nvSpPr>
        <p:spPr>
          <a:xfrm>
            <a:off x="3517200" y="3060000"/>
            <a:ext cx="2300000" cy="4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500">
                <a:solidFill>
                  <a:srgbClr val="888899"/>
                </a:solidFill>
                <a:latin typeface="Calibri"/>
                <a:ea typeface="Calibri"/>
              </a:rPr>
              <a:t>Annual savings per team</a:t>
            </a:r>
          </a:p>
        </p:txBody>
      </p:sp>
      <p:sp>
        <p:nvSpPr>
          <p:cNvPr id="19" name="!!stat2_bg"/>
          <p:cNvSpPr/>
          <p:nvPr/>
        </p:nvSpPr>
        <p:spPr>
          <a:xfrm>
            <a:off x="6177200" y="1920000"/>
            <a:ext cx="2700000" cy="2200000"/>
          </a:xfrm>
          <a:prstGeom prst="rect">
            <a:avLst/>
          </a:prstGeom>
          <a:solidFill>
            <a:srgbClr val="0D0D18"/>
          </a:solidFill>
          <a:ln w="1">
            <a:solidFill>
              <a:srgbClr val="1A1A2E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0" name="!!stat2_top"/>
          <p:cNvSpPr/>
          <p:nvPr/>
        </p:nvSpPr>
        <p:spPr>
          <a:xfrm>
            <a:off x="6177200" y="1920000"/>
            <a:ext cx="2700000" cy="16000"/>
          </a:xfrm>
          <a:prstGeom prst="rect">
            <a:avLst/>
          </a:prstGeom>
          <a:solidFill>
            <a:srgbClr val="C4B5E8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1" name="!!stat2_val"/>
          <p:cNvSpPr/>
          <p:nvPr/>
        </p:nvSpPr>
        <p:spPr>
          <a:xfrm>
            <a:off x="6377200" y="2080000"/>
            <a:ext cx="2300000" cy="9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6000" b="0">
                <a:solidFill>
                  <a:srgbClr val="C4B5E8"/>
                </a:solidFill>
                <a:latin typeface="Georgia"/>
                <a:ea typeface="Georgia"/>
              </a:rPr>
              <a:t>94%</a:t>
            </a:r>
          </a:p>
        </p:txBody>
      </p:sp>
      <p:sp>
        <p:nvSpPr>
          <p:cNvPr id="22" name="!!stat2_label"/>
          <p:cNvSpPr/>
          <p:nvPr/>
        </p:nvSpPr>
        <p:spPr>
          <a:xfrm>
            <a:off x="6377200" y="3060000"/>
            <a:ext cx="2300000" cy="4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500">
                <a:solidFill>
                  <a:srgbClr val="888899"/>
                </a:solidFill>
                <a:latin typeface="Calibri"/>
                <a:ea typeface="Calibri"/>
              </a:rPr>
              <a:t>User satisfaction score</a:t>
            </a:r>
          </a:p>
        </p:txBody>
      </p:sp>
      <p:sp>
        <p:nvSpPr>
          <p:cNvPr id="23" name="!!stat3_bg"/>
          <p:cNvSpPr/>
          <p:nvPr/>
        </p:nvSpPr>
        <p:spPr>
          <a:xfrm>
            <a:off x="9037200" y="1920000"/>
            <a:ext cx="2700000" cy="2200000"/>
          </a:xfrm>
          <a:prstGeom prst="rect">
            <a:avLst/>
          </a:prstGeom>
          <a:solidFill>
            <a:srgbClr val="0D0D18"/>
          </a:solidFill>
          <a:ln w="1">
            <a:solidFill>
              <a:srgbClr val="1A1A2E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4" name="!!stat3_top"/>
          <p:cNvSpPr/>
          <p:nvPr/>
        </p:nvSpPr>
        <p:spPr>
          <a:xfrm>
            <a:off x="9037200" y="1920000"/>
            <a:ext cx="2700000" cy="16000"/>
          </a:xfrm>
          <a:prstGeom prst="rect">
            <a:avLst/>
          </a:prstGeom>
          <a:solidFill>
            <a:srgbClr val="F8F8FF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5" name="!!stat3_val"/>
          <p:cNvSpPr/>
          <p:nvPr/>
        </p:nvSpPr>
        <p:spPr>
          <a:xfrm>
            <a:off x="9237200" y="2080000"/>
            <a:ext cx="2300000" cy="9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6000" b="0">
                <a:solidFill>
                  <a:srgbClr val="F8F8FF"/>
                </a:solidFill>
                <a:latin typeface="Georgia"/>
                <a:ea typeface="Georgia"/>
              </a:rPr>
              <a:t>18 days</a:t>
            </a:r>
          </a:p>
        </p:txBody>
      </p:sp>
      <p:sp>
        <p:nvSpPr>
          <p:cNvPr id="26" name="!!stat3_label"/>
          <p:cNvSpPr/>
          <p:nvPr/>
        </p:nvSpPr>
        <p:spPr>
          <a:xfrm>
            <a:off x="9237200" y="3060000"/>
            <a:ext cx="2300000" cy="4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500">
                <a:solidFill>
                  <a:srgbClr val="888899"/>
                </a:solidFill>
                <a:latin typeface="Calibri"/>
                <a:ea typeface="Calibri"/>
              </a:rPr>
              <a:t>Avg. time-to-value</a:t>
            </a:r>
          </a:p>
        </p:txBody>
      </p:sp>
      <p:sp>
        <p:nvSpPr>
          <p:cNvPr id="27" name="!!logos_label"/>
          <p:cNvSpPr/>
          <p:nvPr/>
        </p:nvSpPr>
        <p:spPr>
          <a:xfrm>
            <a:off x="457200" y="4400000"/>
            <a:ext cx="11277600" cy="3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500">
                <a:solidFill>
                  <a:srgbClr val="888899"/>
                </a:solidFill>
                <a:latin typeface="Calibri"/>
                <a:ea typeface="Calibri"/>
              </a:rPr>
              <a:t>Trusted by early beta customers including:</a:t>
            </a:r>
          </a:p>
        </p:txBody>
      </p:sp>
      <p:sp>
        <p:nvSpPr>
          <p:cNvPr id="28" name="!!logos_ph"/>
          <p:cNvSpPr/>
          <p:nvPr/>
        </p:nvSpPr>
        <p:spPr>
          <a:xfrm>
            <a:off x="457200" y="4780000"/>
            <a:ext cx="11277600" cy="700000"/>
          </a:xfrm>
          <a:prstGeom prst="rect">
            <a:avLst/>
          </a:prstGeom>
          <a:solidFill>
            <a:srgbClr val="0D0D18"/>
          </a:solidFill>
          <a:ln w="1">
            <a:solidFill>
              <a:srgbClr val="1A1A2E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29" name="!!logos_ph_txt"/>
          <p:cNvSpPr/>
          <p:nvPr/>
        </p:nvSpPr>
        <p:spPr>
          <a:xfrm>
            <a:off x="757200" y="5020000"/>
            <a:ext cx="10677600" cy="3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600">
                <a:solidFill>
                  <a:srgbClr val="333355"/>
                </a:solidFill>
                <a:latin typeface="Calibri"/>
                <a:ea typeface="Calibri"/>
              </a:rPr>
              <a:t>[ Company A ]     [ Company B ]     [ Company C ]     [ Company D ]     [ Company E ]</a:t>
            </a:r>
          </a:p>
        </p:txBody>
      </p:sp>
    </p:spTree>
  </p:cSld>
  <mc:AlternateContent>
    <mc:Choice Requires="p159">
      <p:transition xmlns:p159="http://schemas.microsoft.com/office/powerpoint/2015/09/main">
        <p159:morph option="byObject"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p159="http://schemas.microsoft.com/office/powerpoint/2015/09/main" xmlns:mc="http://schemas.openxmlformats.org/markup-compatibility/2006" mc:Ignorable="p159">
  <p:cSld>
    <p:bg>
      <p:bgPr>
        <a:solidFill xmlns:a="http://schemas.openxmlformats.org/drawingml/2006/main">
          <a:srgbClr val="050508"/>
        </a:solidFill>
      </p:bgPr>
    </p:bg>
    <p:spTree>
      <p:nvGrpSpPr>
        <p:cNvPr id="1" name=""/>
        <p:cNvGrpSpPr/>
        <p:nvPr/>
      </p:nvGrpSpPr>
      <p:grpSpPr/>
      <p:sp>
        <p:nvSpPr>
          <p:cNvPr id="2" name="!!bg_full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50508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3" name="!!hero_circle"/>
          <p:cNvSpPr/>
          <p:nvPr/>
        </p:nvSpPr>
        <p:spPr>
          <a:xfrm>
            <a:off x="1596000" y="0"/>
            <a:ext cx="9000000" cy="9000000"/>
          </a:xfrm>
          <a:prstGeom prst="ellipse">
            <a:avLst/>
          </a:prstGeom>
          <a:solidFill>
            <a:srgbClr val="7B5EA7">
              <a:alpha val="25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4" name="!!accent_circle"/>
          <p:cNvSpPr/>
          <p:nvPr/>
        </p:nvSpPr>
        <p:spPr>
          <a:xfrm>
            <a:off x="4096000" y="1429000"/>
            <a:ext cx="4000000" cy="4000000"/>
          </a:xfrm>
          <a:prstGeom prst="ellipse">
            <a:avLst/>
          </a:prstGeom>
          <a:solidFill>
            <a:srgbClr val="9B7EC7">
              <a:alpha val="50000"/>
            </a:srgbClr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5" name="!!top_accent"/>
          <p:cNvSpPr/>
          <p:nvPr/>
        </p:nvSpPr>
        <p:spPr>
          <a:xfrm>
            <a:off x="0" y="0"/>
            <a:ext cx="12192000" cy="21600"/>
          </a:xfrm>
          <a:prstGeom prst="rect">
            <a:avLst/>
          </a:prstGeom>
          <a:solidFill>
            <a:srgbClr val="7B5EA7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6" name="!!img_panel"/>
          <p:cNvSpPr/>
          <p:nvPr/>
        </p:nvSpPr>
        <p:spPr>
          <a:xfrm>
            <a:off x="6705600" y="400000"/>
            <a:ext cx="4876800" cy="6058000"/>
          </a:xfrm>
          <a:prstGeom prst="rect">
            <a:avLst/>
          </a:prstGeom>
          <a:solidFill>
            <a:srgbClr val="050508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7" name="!!headline"/>
          <p:cNvSpPr/>
          <p:nvPr/>
        </p:nvSpPr>
        <p:spPr>
          <a:xfrm>
            <a:off x="457200" y="1600000"/>
            <a:ext cx="11277600" cy="8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4400" b="0">
                <a:solidFill>
                  <a:srgbClr val="F8F8FF"/>
                </a:solidFill>
                <a:latin typeface="Georgia"/>
                <a:ea typeface="Georgia"/>
              </a:rPr>
              <a:t>Ready to transform how your team decides?</a:t>
            </a:r>
          </a:p>
        </p:txBody>
      </p:sp>
      <p:sp>
        <p:nvSpPr>
          <p:cNvPr id="8" name="!!tagline"/>
          <p:cNvSpPr/>
          <p:nvPr/>
        </p:nvSpPr>
        <p:spPr>
          <a:xfrm>
            <a:off x="457200" y="2600000"/>
            <a:ext cx="11277600" cy="40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2000">
                <a:solidFill>
                  <a:srgbClr val="C4B5E8"/>
                </a:solidFill>
                <a:latin typeface="Calibri"/>
                <a:ea typeface="Calibri"/>
              </a:rPr>
              <a:t>Join 500+ teams already on the waitlist. Early access launches Q1 2025.</a:t>
            </a:r>
          </a:p>
        </p:txBody>
      </p:sp>
      <p:sp>
        <p:nvSpPr>
          <p:cNvPr id="9" name="cta1_bg"/>
          <p:cNvSpPr/>
          <p:nvPr/>
        </p:nvSpPr>
        <p:spPr>
          <a:xfrm>
            <a:off x="457200" y="3300000"/>
            <a:ext cx="2800000" cy="600000"/>
          </a:xfrm>
          <a:prstGeom prst="rect">
            <a:avLst/>
          </a:prstGeom>
          <a:solidFill>
            <a:srgbClr val="7B5EA7"/>
          </a:solidFill>
          <a:ln>
            <a:noFill/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0" name="cta1_txt"/>
          <p:cNvSpPr/>
          <p:nvPr/>
        </p:nvSpPr>
        <p:spPr>
          <a:xfrm>
            <a:off x="457200" y="3380000"/>
            <a:ext cx="2800000" cy="4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800" b="1">
                <a:solidFill>
                  <a:srgbClr val="050508"/>
                </a:solidFill>
                <a:latin typeface="Calibri"/>
                <a:ea typeface="Calibri"/>
              </a:rPr>
              <a:t>Request Early Access</a:t>
            </a:r>
          </a:p>
        </p:txBody>
      </p:sp>
      <p:sp>
        <p:nvSpPr>
          <p:cNvPr id="11" name="cta2_bg"/>
          <p:cNvSpPr/>
          <p:nvPr/>
        </p:nvSpPr>
        <p:spPr>
          <a:xfrm>
            <a:off x="3457200" y="3300000"/>
            <a:ext cx="2800000" cy="600000"/>
          </a:xfrm>
          <a:prstGeom prst="rect">
            <a:avLst/>
          </a:prstGeom>
          <a:noFill/>
          <a:ln w="2">
            <a:solidFill>
              <a:srgbClr val="7B5EA7"/>
            </a:solidFill>
          </a:ln>
        </p:spPr>
        <p:txBody>
          <a:bodyPr/>
          <a:lstStyle/>
          <a:p>
            <a:r>
              <a:rPr lang="en-US"/>
              <a:t/>
            </a:r>
          </a:p>
        </p:txBody>
      </p:sp>
      <p:sp>
        <p:nvSpPr>
          <p:cNvPr id="12" name="cta2_txt"/>
          <p:cNvSpPr/>
          <p:nvPr/>
        </p:nvSpPr>
        <p:spPr>
          <a:xfrm>
            <a:off x="3457200" y="3380000"/>
            <a:ext cx="2800000" cy="4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800" b="0">
                <a:solidFill>
                  <a:srgbClr val="9B7EC7"/>
                </a:solidFill>
                <a:latin typeface="Calibri"/>
                <a:ea typeface="Calibri"/>
              </a:rPr>
              <a:t>Schedule a Demo</a:t>
            </a:r>
          </a:p>
        </p:txBody>
      </p:sp>
      <p:sp>
        <p:nvSpPr>
          <p:cNvPr id="13" name="contact"/>
          <p:cNvSpPr/>
          <p:nvPr/>
        </p:nvSpPr>
        <p:spPr>
          <a:xfrm>
            <a:off x="457200" y="4200000"/>
            <a:ext cx="11277600" cy="320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 sz="1600">
                <a:solidFill>
                  <a:srgbClr val="888899"/>
                </a:solidFill>
                <a:latin typeface="Calibri"/>
                <a:ea typeface="Calibri"/>
              </a:rPr>
              <a:t>nova@example.com  |  nova-platform.io</a:t>
            </a:r>
          </a:p>
        </p:txBody>
      </p:sp>
    </p:spTree>
  </p:cSld>
  <mc:AlternateContent>
    <mc:Choice Requires="p159">
      <p:transition xmlns:p159="http://schemas.microsoft.com/office/powerpoint/2015/09/main">
        <p159:morph option="byObject"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