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87ab9e8caa42cd" /><Relationship Type="http://schemas.openxmlformats.org/package/2006/relationships/metadata/core-properties" Target="/docProps/core.xml" Id="R8d83031133554283" /><Relationship Type="http://schemas.openxmlformats.org/officeDocument/2006/relationships/extended-properties" Target="/docProps/app.xml" Id="Rec7a0c6c027045e6" /><Relationship Type="http://schemas.openxmlformats.org/officeDocument/2006/relationships/custom-properties" Target="/docProps/custom.xml" Id="Rd99decd150244f5c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02326a8b06ee4628"/>
    <p:sldId id="257" r:id="R5f489ff6c1444861"/>
    <p:sldId id="258" r:id="R395c68781ee74554"/>
    <p:sldId id="259" r:id="R2d9bbd443d72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02326a8b06ee4628" /><Relationship Type="http://schemas.openxmlformats.org/officeDocument/2006/relationships/slide" Target="/ppt/slides/slide2.xml" Id="R5f489ff6c1444861" /><Relationship Type="http://schemas.openxmlformats.org/officeDocument/2006/relationships/slide" Target="/ppt/slides/slide3.xml" Id="R395c68781ee74554" /><Relationship Type="http://schemas.openxmlformats.org/officeDocument/2006/relationships/slide" Target="/ppt/slides/slide4.xml" Id="R2d9bbd443d72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96162c755452d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cd8891ce64f07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d8467a3e54990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2f1588134452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81d33dffe4f93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b8635d37b3c04fd3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a9991dc4e49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b0169279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a9c897db148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ae76a932a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Horizontal Alignment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457200" y="1188720"/>
            <a:ext cx="10972800" cy="11887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400"/>
              <a:t>[align=left] Lorem ipsum dolor sit amet, consectetur adipiscing elit. Vivamus lacinia odio vitae vestibulum vestibulum.</a:t>
            </a:r>
          </a:p>
        </p:txBody>
      </p:sp>
      <p:sp>
        <p:nvSpPr>
          <p:cNvPr id="100002" name="TextBox 3"/>
          <p:cNvSpPr txBox="1"/>
          <p:nvPr/>
        </p:nvSpPr>
        <p:spPr>
          <a:xfrm xmlns:a="http://schemas.openxmlformats.org/drawingml/2006/main">
            <a:off x="457200" y="2560320"/>
            <a:ext cx="10972800" cy="11887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400"/>
              <a:t>[align=center] Lorem ipsum dolor sit amet, consectetur adipiscing elit. Vivamus lacinia odio vitae vestibulum vestibulum.</a:t>
            </a:r>
          </a:p>
        </p:txBody>
      </p:sp>
      <p:sp>
        <p:nvSpPr>
          <p:cNvPr id="100003" name="TextBox 4"/>
          <p:cNvSpPr txBox="1"/>
          <p:nvPr/>
        </p:nvSpPr>
        <p:spPr>
          <a:xfrm xmlns:a="http://schemas.openxmlformats.org/drawingml/2006/main">
            <a:off x="457200" y="3931920"/>
            <a:ext cx="10972800" cy="11887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1400"/>
              <a:t>[align=right] Lorem ipsum dolor sit amet, consectetur adipiscing elit. Vivamus lacinia odio vitae vestibulum vestibulum.</a:t>
            </a:r>
          </a:p>
        </p:txBody>
      </p:sp>
      <p:sp>
        <p:nvSpPr>
          <p:cNvPr id="100004" name="TextBox 5"/>
          <p:cNvSpPr txBox="1"/>
          <p:nvPr/>
        </p:nvSpPr>
        <p:spPr>
          <a:xfrm xmlns:a="http://schemas.openxmlformats.org/drawingml/2006/main">
            <a:off x="457200" y="5303520"/>
            <a:ext cx="10972800" cy="11887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just"/>
            <a:r>
              <a:rPr lang="en-US" sz="1400"/>
              <a:t>[align=justify] Lorem ipsum dolor sit amet, consectetur adipiscing elit. Vivamus lacinia odio vitae vestibulum vestibulum.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5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457200" indent="-457200">
              <a:buChar char="•"/>
            </a:pPr>
            <a:r>
              <a:rPr lang="en-US" sz="2800" b="1"/>
              <a:t>Lists and Multi-Paragraph</a:t>
            </a:r>
          </a:p>
          <a:p xmlns:a="http://schemas.openxmlformats.org/drawingml/2006/main">
            <a:pPr marL="457200" indent="-457200">
              <a:buChar char="•"/>
            </a:pPr>
            <a:r>
              <a:rPr lang="en-US"/>
              <a:t>Grind beans to medium-fine</a:t>
            </a:r>
          </a:p>
          <a:p xmlns:a="http://schemas.openxmlformats.org/drawingml/2006/main">
            <a:pPr marL="457200" indent="-457200">
              <a:buChar char="•"/>
            </a:pPr>
            <a:r>
              <a:rPr lang="en-US"/>
              <a:t>Heat water to 93°C</a:t>
            </a:r>
          </a:p>
          <a:p xmlns:a="http://schemas.openxmlformats.org/drawingml/2006/main">
            <a:pPr marL="457200" indent="-457200">
              <a:buChar char="•"/>
            </a:pPr>
            <a:r>
              <a:rPr lang="en-US"/>
              <a:t>Bloom 30s with 2× coffee weight</a:t>
            </a:r>
          </a:p>
          <a:p xmlns:a="http://schemas.openxmlformats.org/drawingml/2006/main">
            <a:pPr marL="457200" indent="-457200">
              <a:buChar char="•"/>
            </a:pPr>
            <a:r>
              <a:rPr lang="en-US"/>
              <a:t>Pour remaining water in spirals</a:t>
            </a:r>
          </a:p>
          <a:p xmlns:a="http://schemas.openxmlformats.org/drawingml/2006/main">
            <a:pPr marL="457200" indent="-457200">
              <a:buChar char="•"/>
            </a:pPr>
            <a:r>
              <a:rPr lang="en-US"/>
              <a:t>Total brew time: 3-4 minutes</a:t>
            </a:r>
          </a:p>
        </p:txBody>
      </p:sp>
      <p:sp>
        <p:nvSpPr>
          <p:cNvPr id="100006" name="TextBox 2"/>
          <p:cNvSpPr txBox="1"/>
          <p:nvPr/>
        </p:nvSpPr>
        <p:spPr>
          <a:xfrm xmlns:a="http://schemas.openxmlformats.org/drawingml/2006/main">
            <a:off x="457200" y="1097280"/>
            <a:ext cx="5486400" cy="3657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457200" indent="-457200">
              <a:buAutoNum type="arabicPeriod"/>
            </a:pPr>
            <a:r>
              <a:rPr lang="en-US" sz="1800" b="1">
                <a:solidFill>
                  <a:srgbClr val="1D3557"/>
                </a:solidFill>
              </a:rPr>
              <a:t>Coffee preparation steps</a:t>
            </a:r>
          </a:p>
          <a:p xmlns:a="http://schemas.openxmlformats.org/drawingml/2006/main">
            <a:pPr marL="457200" indent="-457200">
              <a:buAutoNum type="arabicPeriod"/>
            </a:pPr>
            <a:r>
              <a:rPr lang="en-US"/>
              <a:t>Run tests</a:t>
            </a:r>
          </a:p>
          <a:p xmlns:a="http://schemas.openxmlformats.org/drawingml/2006/main">
            <a:pPr marL="457200" indent="-457200">
              <a:buAutoNum type="arabicPeriod"/>
            </a:pPr>
            <a:r>
              <a:rPr lang="en-US"/>
              <a:t>Tag the release</a:t>
            </a:r>
          </a:p>
          <a:p xmlns:a="http://schemas.openxmlformats.org/drawingml/2006/main">
            <a:pPr marL="457200" indent="-457200">
              <a:buAutoNum type="arabicPeriod"/>
            </a:pPr>
            <a:r>
              <a:rPr lang="en-US"/>
              <a:t>Push to registry</a:t>
            </a:r>
          </a:p>
          <a:p xmlns:a="http://schemas.openxmlformats.org/drawingml/2006/main">
            <a:pPr marL="457200" indent="-457200">
              <a:buAutoNum type="arabicPeriod"/>
            </a:pPr>
            <a:r>
              <a:rPr lang="en-US"/>
              <a:t>Announce in #releases</a:t>
            </a:r>
          </a:p>
          <a:p xmlns:a="http://schemas.openxmlformats.org/drawingml/2006/main">
            <a:pPr marL="457200" lvl="1" indent="-457200">
              <a:buAutoNum type="arabicPeriod"/>
            </a:pPr>
            <a:r>
              <a:rPr lang="en-US"/>
              <a:t>(verify checksum)</a:t>
            </a:r>
          </a:p>
        </p:txBody>
      </p:sp>
      <p:sp>
        <p:nvSpPr>
          <p:cNvPr id="100007" name="TextBox 3"/>
          <p:cNvSpPr txBox="1"/>
          <p:nvPr/>
        </p:nvSpPr>
        <p:spPr>
          <a:xfrm xmlns:a="http://schemas.openxmlformats.org/drawingml/2006/main">
            <a:off x="6400800" y="1097280"/>
            <a:ext cx="5486400" cy="3657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 b="1">
                <a:solidFill>
                  <a:srgbClr val="1D3557"/>
                </a:solidFill>
              </a:rPr>
              <a:t>Release checklist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Rich Text — Runs</a:t>
            </a:r>
            <a:r>
              <a:rPr lang="en-US"/>
              <a:t xml:space="preserve">The </a:t>
            </a:r>
            <a:r>
              <a:rPr lang="en-US" b="1">
                <a:solidFill>
                  <a:srgbClr val="E63946"/>
                </a:solidFill>
              </a:rPr>
              <a:t xml:space="preserve">quick </a:t>
            </a:r>
            <a:r>
              <a:rPr lang="en-US" i="1">
                <a:solidFill>
                  <a:srgbClr val="A0522D"/>
                </a:solidFill>
              </a:rPr>
              <a:t xml:space="preserve">brown </a:t>
            </a:r>
            <a:r>
              <a:rPr lang="en-US"/>
              <a:t xml:space="preserve">fox jumps over the </a:t>
            </a:r>
            <a:r>
              <a:rPr lang="en-US" u="sng">
                <a:solidFill>
                  <a:srgbClr val="2A9D8F"/>
                </a:solidFill>
              </a:rPr>
              <a:t xml:space="preserve">lazy </a:t>
            </a:r>
            <a:r>
              <a:rPr lang="en-US"/>
              <a:t>dog.</a:t>
            </a:r>
          </a:p>
        </p:txBody>
      </p:sp>
      <p:sp>
        <p:nvSpPr>
          <p:cNvPr id="100009" name="TextBox 2"/>
          <p:cNvSpPr txBox="1"/>
          <p:nvPr/>
        </p:nvSpPr>
        <p:spPr>
          <a:xfrm xmlns:a="http://schemas.openxmlformats.org/drawingml/2006/main">
            <a:off x="457200" y="1371600"/>
            <a:ext cx="109728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/>
              <a:t>E = mc</a:t>
            </a:r>
            <a:r>
              <a:rPr lang="en-US" sz="2000" baseline="30000"/>
              <a:t>2</a:t>
            </a:r>
            <a:r>
              <a:rPr lang="en-US" sz="2000"/>
              <a:t xml:space="preserve">    and H</a:t>
            </a:r>
            <a:r>
              <a:rPr lang="en-US" sz="2000" baseline="-25000"/>
              <a:t>2</a:t>
            </a:r>
            <a:r>
              <a:rPr lang="en-US" sz="2000"/>
              <a:t>O</a:t>
            </a:r>
            <a:endParaRPr lang="en-US" sz="2000"/>
          </a:p>
        </p:txBody>
      </p:sp>
      <p:sp>
        <p:nvSpPr>
          <p:cNvPr id="100010" name="TextBox 3"/>
          <p:cNvSpPr txBox="1"/>
          <p:nvPr/>
        </p:nvSpPr>
        <p:spPr>
          <a:xfrm xmlns:a="http://schemas.openxmlformats.org/drawingml/2006/main">
            <a:off x="457200" y="2743200"/>
            <a:ext cx="10972800" cy="7315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strike="sngStrike">
                <a:solidFill>
                  <a:srgbClr val="999999"/>
                </a:solidFill>
              </a:rPr>
              <a:t xml:space="preserve">OLD PRICE: $99   </a:t>
            </a:r>
            <a:r>
              <a:rPr lang="en-US" sz="2400" b="1">
                <a:solidFill>
                  <a:srgbClr val="E63946"/>
                </a:solidFill>
              </a:rPr>
              <a:t>NOW $49!</a:t>
            </a:r>
            <a:endParaRPr lang="en-US" sz="2400"/>
          </a:p>
        </p:txBody>
      </p:sp>
      <p:sp>
        <p:nvSpPr>
          <p:cNvPr id="100011" name="TextBox 4"/>
          <p:cNvSpPr txBox="1"/>
          <p:nvPr/>
        </p:nvSpPr>
        <p:spPr>
          <a:xfrm xmlns:a="http://schemas.openxmlformats.org/drawingml/2006/main">
            <a:off x="457200" y="3840480"/>
            <a:ext cx="10972800" cy="7315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 sz="2000"/>
          </a:p>
        </p:txBody>
      </p:sp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2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Multilingual Fonts + Layout</a:t>
            </a:r>
          </a:p>
        </p:txBody>
      </p:sp>
      <p:sp>
        <p:nvSpPr>
          <p:cNvPr id="100013" name="TextBox 2"/>
          <p:cNvSpPr txBox="1"/>
          <p:nvPr/>
        </p:nvSpPr>
        <p:spPr>
          <a:xfrm xmlns:a="http://schemas.openxmlformats.org/drawingml/2006/main">
            <a:off x="457200" y="1371600"/>
            <a:ext cx="548640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 lIns="182880" tIns="182880" rIns="182880" bIns="182880"/>
          <a:lstStyle xmlns:a="http://schemas.openxmlformats.org/drawingml/2006/main"/>
          <a:p xmlns:a="http://schemas.openxmlformats.org/drawingml/2006/main">
            <a:r>
              <a:rPr lang="en-US" sz="2400" b="1">
                <a:latin typeface="Georgia"/>
                <a:ea typeface="Yu Mincho"/>
              </a:rPr>
              <a:t>Hello, 世界! こんにちは、世界。</a:t>
            </a:r>
          </a:p>
        </p:txBody>
      </p:sp>
      <p:sp>
        <p:nvSpPr>
          <p:cNvPr id="100014" name="TextBox 3"/>
          <p:cNvSpPr txBox="1"/>
          <p:nvPr/>
        </p:nvSpPr>
        <p:spPr>
          <a:xfrm xmlns:a="http://schemas.openxmlformats.org/drawingml/2006/main">
            <a:off x="457200" y="3383280"/>
            <a:ext cx="54864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font.latin=Georgia, font.ea="Yu Mincho"</a:t>
            </a:r>
          </a:p>
        </p:txBody>
      </p:sp>
      <p:sp>
        <p:nvSpPr>
          <p:cNvPr id="100015" name="TextBox 4"/>
          <p:cNvSpPr txBox="1"/>
          <p:nvPr/>
        </p:nvSpPr>
        <p:spPr>
          <a:xfrm xmlns:a="http://schemas.openxmlformats.org/drawingml/2006/main">
            <a:off x="6400800" y="1371600"/>
            <a:ext cx="1828800" cy="2743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 lIns="137160" tIns="137160" rIns="137160" bIns="137160" anchor="t"/>
          <a:lstStyle xmlns:a="http://schemas.openxmlformats.org/drawingml/2006/main"/>
          <a:p xmlns:a="http://schemas.openxmlformats.org/drawingml/2006/main">
            <a:pPr algn="ctr"/>
            <a:r>
              <a:rPr lang="en-US" sz="1600" b="1"/>
              <a:t>valign=top</a:t>
            </a:r>
          </a:p>
        </p:txBody>
      </p:sp>
      <p:sp>
        <p:nvSpPr>
          <p:cNvPr id="100016" name="TextBox 5"/>
          <p:cNvSpPr txBox="1"/>
          <p:nvPr/>
        </p:nvSpPr>
        <p:spPr>
          <a:xfrm xmlns:a="http://schemas.openxmlformats.org/drawingml/2006/main">
            <a:off x="8412480" y="1371600"/>
            <a:ext cx="1828800" cy="2743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 lIns="137160" tIns="137160" rIns="137160" bIns="137160" anchor="ctr"/>
          <a:lstStyle xmlns:a="http://schemas.openxmlformats.org/drawingml/2006/main"/>
          <a:p xmlns:a="http://schemas.openxmlformats.org/drawingml/2006/main">
            <a:pPr algn="ctr"/>
            <a:r>
              <a:rPr lang="en-US" sz="1600" b="1"/>
              <a:t>valign=middle</a:t>
            </a:r>
          </a:p>
        </p:txBody>
      </p:sp>
      <p:sp>
        <p:nvSpPr>
          <p:cNvPr id="100017" name="TextBox 6"/>
          <p:cNvSpPr txBox="1"/>
          <p:nvPr/>
        </p:nvSpPr>
        <p:spPr>
          <a:xfrm xmlns:a="http://schemas.openxmlformats.org/drawingml/2006/main">
            <a:off x="10424160" y="1371600"/>
            <a:ext cx="1828800" cy="2743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 lIns="137160" tIns="137160" rIns="137160" bIns="137160" anchor="b"/>
          <a:lstStyle xmlns:a="http://schemas.openxmlformats.org/drawingml/2006/main"/>
          <a:p xmlns:a="http://schemas.openxmlformats.org/drawingml/2006/main">
            <a:pPr algn="ctr"/>
            <a:r>
              <a:rPr lang="en-US" sz="1600" b="1"/>
              <a:t>valign=bottom</a:t>
            </a:r>
          </a:p>
        </p:txBody>
      </p:sp>
      <p:sp>
        <p:nvSpPr>
          <p:cNvPr id="100018" name="TextBox 7"/>
          <p:cNvSpPr txBox="1"/>
          <p:nvPr/>
        </p:nvSpPr>
        <p:spPr>
          <a:xfrm xmlns:a="http://schemas.openxmlformats.org/drawingml/2006/main">
            <a:off x="6400800" y="4389120"/>
            <a:ext cx="54864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valign + per-box margin + align=center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2026-06-24T17:06:45Z</dcterms:created>
  <cp:lastModifiedBy>OfficeCLI</cp:lastModifiedBy>
  <dcterms:modified xsi:type="dcterms:W3CDTF">2026-06-24T17:06:45Z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2026-06-24T17:06:49Z</vt:lpwstr>
  </op:property>
</op:Properties>
</file>