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f01ba253b444f0" /><Relationship Type="http://schemas.openxmlformats.org/package/2006/relationships/metadata/core-properties" Target="/docProps/core.xml" Id="Ra6b0658195f34845" /><Relationship Type="http://schemas.openxmlformats.org/officeDocument/2006/relationships/extended-properties" Target="/docProps/app.xml" Id="R8c55bf3603c84efa" /><Relationship Type="http://schemas.openxmlformats.org/officeDocument/2006/relationships/custom-properties" Target="/docProps/custom.xml" Id="R268e8c6759af424e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3e3bdae893f746ff"/>
    <p:sldId id="257" r:id="Rb62b990fd0f94e3d"/>
    <p:sldId id="258" r:id="Rd919095ea0c944b8"/>
    <p:sldId id="259" r:id="Rd72b0d30fdc044a5"/>
    <p:sldId id="260" r:id="Ra270ed7a5eca4b77"/>
    <p:sldId id="261" r:id="R9a8cfdba2c094a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3e3bdae893f746ff" /><Relationship Type="http://schemas.openxmlformats.org/officeDocument/2006/relationships/slide" Target="/ppt/slides/slide2.xml" Id="Rb62b990fd0f94e3d" /><Relationship Type="http://schemas.openxmlformats.org/officeDocument/2006/relationships/slide" Target="/ppt/slides/slide3.xml" Id="Rd919095ea0c944b8" /><Relationship Type="http://schemas.openxmlformats.org/officeDocument/2006/relationships/slide" Target="/ppt/slides/slide4.xml" Id="Rd72b0d30fdc044a5" /><Relationship Type="http://schemas.openxmlformats.org/officeDocument/2006/relationships/slide" Target="/ppt/slides/slide5.xml" Id="Ra270ed7a5eca4b77" /><Relationship Type="http://schemas.openxmlformats.org/officeDocument/2006/relationships/slide" Target="/ppt/slides/slide6.xml" Id="R9a8cfdba2c094a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b3cbd5f2814ea0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ce77a04ecb46c9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a16c21aa1144eb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9bcf81e49b40fa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70bc094e0040de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 idx="2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4d89d78ae52b4b36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319da3de342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6fa6a0b174a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c87ff77b441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a284505fe44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7dac1fc1348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6c50a760845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0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Per-paragraph overrides inside one textbox</a:t>
            </a:r>
          </a:p>
        </p:txBody>
      </p:sp>
      <p:sp>
        <p:nvSpPr>
          <p:cNvPr id="100001" name="TextBox 2"/>
          <p:cNvSpPr txBox="1"/>
          <p:nvPr/>
        </p:nvSpPr>
        <p:spPr>
          <a:xfrm xmlns:a="http://schemas.openxmlformats.org/drawingml/2006/main">
            <a:off x="457200" y="1097280"/>
            <a:ext cx="11887200" cy="5029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AEE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/>
              <a:t>[shape default: align=left, single-spaced]  Lorem ipsum dolor sit amet, consectetur adipiscing elit. Vivamus lacinia odio vitae vestibulum vestibulum.</a:t>
            </a:r>
          </a:p>
          <a:p xmlns:a="http://schemas.openxmlformats.org/drawingml/2006/main">
            <a:pPr algn="ctr"/>
            <a:r>
              <a:rPr lang="en-US"/>
              <a:t>[paragraph override: align=center]  Lorem ipsum dolor sit amet, consectetur adipiscing elit. Vivamus lacinia odio vitae vestibulum vestibulum.</a:t>
            </a:r>
          </a:p>
          <a:p xmlns:a="http://schemas.openxmlformats.org/drawingml/2006/main">
            <a:pPr algn="r"/>
            <a:r>
              <a:rPr lang="en-US"/>
              <a:t>[paragraph override: align=right]  Lorem ipsum dolor sit amet, consectetur adipiscing elit. Vivamus lacinia odio vitae vestibulum vestibulum.</a:t>
            </a:r>
          </a:p>
          <a:p xmlns:a="http://schemas.openxmlformats.org/drawingml/2006/main">
            <a:pPr algn="just">
              <a:lnSpc>
                <a:spcPct val="200000"/>
              </a:lnSpc>
            </a:pPr>
            <a:r>
              <a:rPr lang="en-US"/>
              <a:t>[paragraph override: align=justify + lineSpacing=2x]  Lorem ipsum dolor sit amet, consectetur adipiscing elit. Vivamus lacinia odio vitae vestibulum vestibulum. Lorem ipsum dolor sit amet, consectetur adipiscing elit. Vivamus lacinia odio vitae vestibulum vestibulum.</a:t>
            </a:r>
          </a:p>
          <a:p xmlns:a="http://schemas.openxmlformats.org/drawingml/2006/main">
            <a:pPr>
              <a:lnSpc>
                <a:spcPts val="1800"/>
              </a:lnSpc>
            </a:pPr>
            <a:r>
              <a:rPr lang="en-US"/>
              <a:t>[paragraph override: lineSpacing=18pt fixed]  Lorem ipsum dolor sit amet, consectetur adipiscing elit. Vivamus lacinia odio vitae vestibulum vestibulum.</a:t>
            </a:r>
          </a:p>
        </p:txBody>
      </p:sp>
    </p:spTree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2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Paragraph indents — indent / marginLeft / marginRight</a:t>
            </a:r>
          </a:p>
        </p:txBody>
      </p:sp>
      <p:sp>
        <p:nvSpPr>
          <p:cNvPr id="100003" name="TextBox 2"/>
          <p:cNvSpPr txBox="1"/>
          <p:nvPr/>
        </p:nvSpPr>
        <p:spPr>
          <a:xfrm xmlns:a="http://schemas.openxmlformats.org/drawingml/2006/main">
            <a:off x="457200" y="1188720"/>
            <a:ext cx="118872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AEE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/>
              <a:t>[default: no indent]  Lorem ipsum dolor sit amet, consectetur adipiscing elit. Vivamus lacinia odio vitae vestibulum vestibulum. Lorem ipsum dolor sit amet, consectetur adipiscing elit. Vivamus lacinia odio vitae vestibulum vestibulum.</a:t>
            </a:r>
          </a:p>
        </p:txBody>
      </p:sp>
      <p:sp>
        <p:nvSpPr>
          <p:cNvPr id="100004" name="TextBox 3"/>
          <p:cNvSpPr txBox="1"/>
          <p:nvPr/>
        </p:nvSpPr>
        <p:spPr>
          <a:xfrm xmlns:a="http://schemas.openxmlformats.org/drawingml/2006/main">
            <a:off x="457200" y="2286000"/>
            <a:ext cx="118872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8DADC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914400"/>
            <a:r>
              <a:rPr lang="en-US" sz="1400"/>
              <a:t>[marginLeft=1in]  Lorem ipsum dolor sit amet, consectetur adipiscing elit. Vivamus lacinia odio vitae vestibulum vestibulum. Lorem ipsum dolor sit amet, consectetur adipiscing elit. Vivamus lacinia odio vitae vestibulum vestibulum.</a:t>
            </a:r>
          </a:p>
        </p:txBody>
      </p:sp>
      <p:sp>
        <p:nvSpPr>
          <p:cNvPr id="100005" name="TextBox 4"/>
          <p:cNvSpPr txBox="1"/>
          <p:nvPr/>
        </p:nvSpPr>
        <p:spPr>
          <a:xfrm xmlns:a="http://schemas.openxmlformats.org/drawingml/2006/main">
            <a:off x="457200" y="3383280"/>
            <a:ext cx="118872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A261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indent="457200"/>
            <a:r>
              <a:rPr lang="en-US" sz="1400"/>
              <a:t>[indent=0.5in first-line]  Lorem ipsum dolor sit amet, consectetur adipiscing elit. Vivamus lacinia odio vitae vestibulum vestibulum. Lorem ipsum dolor sit amet, consectetur adipiscing elit. Vivamus lacinia odio vitae vestibulum vestibulum.</a:t>
            </a:r>
          </a:p>
        </p:txBody>
      </p:sp>
      <p:sp>
        <p:nvSpPr>
          <p:cNvPr id="100006" name="TextBox 5"/>
          <p:cNvSpPr txBox="1"/>
          <p:nvPr/>
        </p:nvSpPr>
        <p:spPr>
          <a:xfrm xmlns:a="http://schemas.openxmlformats.org/drawingml/2006/main">
            <a:off x="457200" y="4480560"/>
            <a:ext cx="118872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8DADC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548640" indent="-457200"/>
            <a:r>
              <a:rPr lang="en-US" sz="1400"/>
              <a:t>[hanging: marginLeft=0.6in + indent=-0.5in]  Lorem ipsum dolor sit amet, consectetur adipiscing elit. Vivamus lacinia odio vitae vestibulum vestibulum. Lorem ipsum dolor sit amet, consectetur adipiscing elit. Vivamus lacinia odio vitae vestibulum vestibulum.</a:t>
            </a:r>
          </a:p>
        </p:txBody>
      </p:sp>
      <p:sp>
        <p:nvSpPr>
          <p:cNvPr id="100007" name="TextBox 6"/>
          <p:cNvSpPr txBox="1"/>
          <p:nvPr/>
        </p:nvSpPr>
        <p:spPr>
          <a:xfrm xmlns:a="http://schemas.openxmlformats.org/drawingml/2006/main">
            <a:off x="457200" y="5577840"/>
            <a:ext cx="118872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A261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R="1828800"/>
            <a:r>
              <a:rPr lang="en-US" sz="1400"/>
              <a:t>[marginRight=2in]  Lorem ipsum dolor sit amet, consectetur adipiscing elit. Vivamus lacinia odio vitae vestibulum vestibulum. Lorem ipsum dolor sit amet, consectetur adipiscing elit. Vivamus lacinia odio vitae vestibulum vestibulum.</a:t>
            </a:r>
          </a:p>
        </p:txBody>
      </p:sp>
    </p:spTree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8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Per-paragraph styling (no runs needed)</a:t>
            </a:r>
          </a:p>
        </p:txBody>
      </p:sp>
      <p:sp>
        <p:nvSpPr>
          <p:cNvPr id="100009" name="TextBox 2"/>
          <p:cNvSpPr txBox="1"/>
          <p:nvPr/>
        </p:nvSpPr>
        <p:spPr>
          <a:xfrm xmlns:a="http://schemas.openxmlformats.org/drawingml/2006/main">
            <a:off x="457200" y="1097280"/>
            <a:ext cx="11887200" cy="457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AEE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/>
              <a:t>[shape default: 14pt black]  Default paragraph styling.</a:t>
            </a:r>
          </a:p>
          <a:p xmlns:a="http://schemas.openxmlformats.org/drawingml/2006/main">
            <a:r>
              <a:rPr lang="en-US" b="1"/>
              <a:t>[bold=true at paragraph level]  Whole paragraph is bold.</a:t>
            </a:r>
          </a:p>
          <a:p xmlns:a="http://schemas.openxmlformats.org/drawingml/2006/main">
            <a:r>
              <a:rPr lang="en-US" i="1"/>
              <a:t>[italic=true at paragraph level]  Whole paragraph is italic.</a:t>
            </a:r>
          </a:p>
          <a:p xmlns:a="http://schemas.openxmlformats.org/drawingml/2006/main">
            <a:r>
              <a:rPr lang="en-US">
                <a:solidFill>
                  <a:srgbClr val="E63946"/>
                </a:solidFill>
              </a:rPr>
              <a:t>[color=E63946 at paragraph level]  Whole paragraph is red.</a:t>
            </a:r>
          </a:p>
          <a:p xmlns:a="http://schemas.openxmlformats.org/drawingml/2006/main">
            <a:r>
              <a:rPr lang="en-US" sz="2200"/>
              <a:t>[size=22 at paragraph level]  Whole paragraph is 22pt.</a:t>
            </a:r>
          </a:p>
          <a:p xmlns:a="http://schemas.openxmlformats.org/drawingml/2006/main">
            <a:r>
              <a:rPr lang="fr-FR">
                <a:solidFill>
                  <a:srgbClr val="2A9D8F"/>
                </a:solidFill>
              </a:rPr>
              <a:t>[lang=fr-FR at paragraph level]  Lorem ipsum dolor sit amet.</a:t>
            </a:r>
          </a:p>
        </p:txBody>
      </p:sp>
    </p:spTree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10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Per-run typography in one paragraph</a:t>
            </a:r>
            <a:r>
              <a:rPr lang="en-US"/>
              <a:t xml:space="preserve">Mix </a:t>
            </a:r>
            <a:r>
              <a:rPr lang="en-US" sz="2400">
                <a:latin typeface="Times New Roman"/>
                <a:ea typeface="Times New Roman"/>
              </a:rPr>
              <a:t xml:space="preserve">Times </a:t>
            </a:r>
            <a:r>
              <a:rPr lang="en-US" sz="1800">
                <a:latin typeface="Courier New"/>
                <a:ea typeface="Courier New"/>
              </a:rPr>
              <a:t xml:space="preserve">Courier </a:t>
            </a:r>
            <a:r>
              <a:rPr lang="en-US" sz="2800" b="1">
                <a:latin typeface="Georgia"/>
                <a:ea typeface="Georgia"/>
              </a:rPr>
              <a:t>Georgia</a:t>
            </a:r>
          </a:p>
        </p:txBody>
      </p:sp>
      <p:sp>
        <p:nvSpPr>
          <p:cNvPr id="100011" name="TextBox 2"/>
          <p:cNvSpPr txBox="1"/>
          <p:nvPr/>
        </p:nvSpPr>
        <p:spPr>
          <a:xfrm xmlns:a="http://schemas.openxmlformats.org/drawingml/2006/main">
            <a:off x="457200" y="1371600"/>
            <a:ext cx="11887200" cy="914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/>
              <a:t xml:space="preserve">Normal </a:t>
            </a:r>
            <a:r>
              <a:rPr lang="en-US" sz="2000" spc="-100">
                <a:solidFill>
                  <a:srgbClr val="E63946"/>
                </a:solidFill>
              </a:rPr>
              <a:t xml:space="preserve">TIGHTENED </a:t>
            </a:r>
            <a:r>
              <a:rPr lang="en-US" sz="2000" spc="400">
                <a:solidFill>
                  <a:srgbClr val="2A9D8F"/>
                </a:solidFill>
              </a:rPr>
              <a:t xml:space="preserve">LOOSENED </a:t>
            </a:r>
            <a:r>
              <a:rPr lang="en-US" sz="2000" spc="800">
                <a:solidFill>
                  <a:srgbClr val="1D3557"/>
                </a:solidFill>
              </a:rPr>
              <a:t>EXPANDED</a:t>
            </a:r>
            <a:endParaRPr lang="en-US" sz="2000"/>
          </a:p>
        </p:txBody>
      </p:sp>
      <p:sp>
        <p:nvSpPr>
          <p:cNvPr id="100012" name="TextBox 3"/>
          <p:cNvSpPr txBox="1"/>
          <p:nvPr/>
        </p:nvSpPr>
        <p:spPr>
          <a:xfrm xmlns:a="http://schemas.openxmlformats.org/drawingml/2006/main">
            <a:off x="457200" y="2743200"/>
            <a:ext cx="11887200" cy="914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 b="1" kern="0"/>
              <a:t xml:space="preserve">AV AT WA — kern=0  </a:t>
            </a:r>
            <a:r>
              <a:rPr lang="en-US" sz="2000" b="1" kern="1">
                <a:solidFill>
                  <a:srgbClr val="E63946"/>
                </a:solidFill>
              </a:rPr>
              <a:t>AV AT WA — kern=1</a:t>
            </a:r>
            <a:endParaRPr lang="en-US" sz="2000" b="1"/>
          </a:p>
        </p:txBody>
      </p:sp>
      <p:sp>
        <p:nvSpPr>
          <p:cNvPr id="100013" name="TextBox 4"/>
          <p:cNvSpPr txBox="1"/>
          <p:nvPr/>
        </p:nvSpPr>
        <p:spPr>
          <a:xfrm xmlns:a="http://schemas.openxmlformats.org/drawingml/2006/main">
            <a:off x="457200" y="3931920"/>
            <a:ext cx="11887200" cy="914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 b="1"/>
              <a:t xml:space="preserve">English: color  </a:t>
            </a:r>
            <a:r>
              <a:rPr lang="en-GB" sz="2000" b="1">
                <a:solidFill>
                  <a:srgbClr val="2A9D8F"/>
                </a:solidFill>
              </a:rPr>
              <a:t xml:space="preserve">British: colour  </a:t>
            </a:r>
            <a:r>
              <a:rPr lang="fr-FR" sz="2000" b="1">
                <a:solidFill>
                  <a:srgbClr val="E63946"/>
                </a:solidFill>
              </a:rPr>
              <a:t>Français: couleur</a:t>
            </a:r>
            <a:endParaRPr lang="en-US" sz="2000" b="1"/>
          </a:p>
        </p:txBody>
      </p:sp>
      <p:sp>
        <p:nvSpPr>
          <p:cNvPr id="100014" name="TextBox 5"/>
          <p:cNvSpPr txBox="1"/>
          <p:nvPr/>
        </p:nvSpPr>
        <p:spPr>
          <a:xfrm xmlns:a="http://schemas.openxmlformats.org/drawingml/2006/main">
            <a:off x="457200" y="5120640"/>
            <a:ext cx="11887200" cy="914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 sz="2000"/>
          </a:p>
        </p:txBody>
      </p:sp>
    </p:spTree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15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subscript / superscript aliases</a:t>
            </a:r>
            <a:r>
              <a:rPr lang="en-US"/>
              <a:t>H</a:t>
            </a:r>
            <a:r>
              <a:rPr lang="en-US" baseline="-25000"/>
              <a:t>2</a:t>
            </a:r>
            <a:r>
              <a:rPr lang="en-US"/>
              <a:t>SO</a:t>
            </a:r>
            <a:r>
              <a:rPr lang="en-US" baseline="-25000"/>
              <a:t>4</a:t>
            </a:r>
            <a:r>
              <a:rPr lang="en-US"/>
              <a:t xml:space="preserve">   x</a:t>
            </a:r>
            <a:r>
              <a:rPr lang="en-US" baseline="30000"/>
              <a:t>2</a:t>
            </a:r>
            <a:r>
              <a:rPr lang="en-US"/>
              <a:t xml:space="preserve"> + y</a:t>
            </a:r>
            <a:r>
              <a:rPr lang="en-US" baseline="30000"/>
              <a:t>2</a:t>
            </a:r>
            <a:r>
              <a:rPr lang="en-US"/>
              <a:t xml:space="preserve"> = r</a:t>
            </a:r>
            <a:r>
              <a:rPr lang="en-US" baseline="30000"/>
              <a:t>2</a:t>
            </a:r>
          </a:p>
        </p:txBody>
      </p:sp>
      <p:sp>
        <p:nvSpPr>
          <p:cNvPr id="100016" name="TextBox 2"/>
          <p:cNvSpPr txBox="1"/>
          <p:nvPr/>
        </p:nvSpPr>
        <p:spPr>
          <a:xfrm xmlns:a="http://schemas.openxmlformats.org/drawingml/2006/main">
            <a:off x="457200" y="1371600"/>
            <a:ext cx="11887200" cy="914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 sz="2400"/>
          </a:p>
        </p:txBody>
      </p:sp>
      <p:sp>
        <p:nvSpPr>
          <p:cNvPr id="100017" name="TextBox 3"/>
          <p:cNvSpPr txBox="1"/>
          <p:nvPr/>
        </p:nvSpPr>
        <p:spPr>
          <a:xfrm xmlns:a="http://schemas.openxmlformats.org/drawingml/2006/main">
            <a:off x="457200" y="2560320"/>
            <a:ext cx="1188720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 i="1">
                <a:solidFill>
                  <a:srgbClr val="666666"/>
                </a:solidFill>
              </a:rPr>
              <a:t>subscript=true   ≡   baseline=sub      superscript=true   ≡   baseline=super</a:t>
            </a:r>
            <a:r>
              <a:rPr lang="en-US"/>
              <a:t xml:space="preserve">Custom: </a:t>
            </a:r>
            <a:r>
              <a:rPr lang="en-US" baseline="50000">
                <a:solidFill>
                  <a:srgbClr val="E63946"/>
                </a:solidFill>
              </a:rPr>
              <a:t>50%</a:t>
            </a:r>
            <a:r>
              <a:rPr lang="en-US"/>
              <a:t xml:space="preserve"> higher  /  </a:t>
            </a:r>
            <a:r>
              <a:rPr lang="en-US" baseline="-40000">
                <a:solidFill>
                  <a:srgbClr val="2A9D8F"/>
                </a:solidFill>
              </a:rPr>
              <a:t>-40%</a:t>
            </a:r>
            <a:r>
              <a:rPr lang="en-US"/>
              <a:t xml:space="preserve"> lower</a:t>
            </a:r>
          </a:p>
        </p:txBody>
      </p:sp>
      <p:sp>
        <p:nvSpPr>
          <p:cNvPr id="100018" name="TextBox 4"/>
          <p:cNvSpPr txBox="1"/>
          <p:nvPr/>
        </p:nvSpPr>
        <p:spPr>
          <a:xfrm xmlns:a="http://schemas.openxmlformats.org/drawingml/2006/main">
            <a:off x="457200" y="3383280"/>
            <a:ext cx="11887200" cy="914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/>
              <a:t xml:space="preserve">default  </a:t>
            </a:r>
            <a:r>
              <a:rPr lang="en-US" sz="2400" cap="small">
                <a:solidFill>
                  <a:srgbClr val="2A9D8F"/>
                </a:solidFill>
              </a:rPr>
              <a:t xml:space="preserve">small caps  </a:t>
            </a:r>
            <a:r>
              <a:rPr lang="en-US" sz="2400" cap="all">
                <a:solidFill>
                  <a:srgbClr val="E63946"/>
                </a:solidFill>
              </a:rPr>
              <a:t>ALL CAPS</a:t>
            </a:r>
            <a:endParaRPr lang="en-US" sz="2400"/>
          </a:p>
        </p:txBody>
      </p:sp>
      <p:sp>
        <p:nvSpPr>
          <p:cNvPr id="100019" name="TextBox 5"/>
          <p:cNvSpPr txBox="1"/>
          <p:nvPr/>
        </p:nvSpPr>
        <p:spPr>
          <a:xfrm xmlns:a="http://schemas.openxmlformats.org/drawingml/2006/main">
            <a:off x="457200" y="4572000"/>
            <a:ext cx="118872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 i="1">
                <a:solidFill>
                  <a:srgbClr val="666666"/>
                </a:solidFill>
              </a:rPr>
              <a:t>baseline= accepts signed integer percent (super≡+30, sub≡-25 by convention). Custom values give arbitrary vertical offset.</a:t>
            </a:r>
          </a:p>
        </p:txBody>
      </p:sp>
      <p:sp>
        <p:nvSpPr>
          <p:cNvPr id="100020" name="TextBox 6"/>
          <p:cNvSpPr txBox="1"/>
          <p:nvPr/>
        </p:nvSpPr>
        <p:spPr>
          <a:xfrm xmlns:a="http://schemas.openxmlformats.org/drawingml/2006/main">
            <a:off x="457200" y="5394960"/>
            <a:ext cx="11887200" cy="7315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 sz="2000" b="1"/>
          </a:p>
        </p:txBody>
      </p:sp>
      <p:sp>
        <p:nvSpPr>
          <p:cNvPr id="100021" name="TextBox 7"/>
          <p:cNvSpPr txBox="1"/>
          <p:nvPr/>
        </p:nvSpPr>
        <p:spPr>
          <a:xfrm xmlns:a="http://schemas.openxmlformats.org/drawingml/2006/main">
            <a:off x="457200" y="6217920"/>
            <a:ext cx="1188720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i="1">
                <a:solidFill>
                  <a:srgbClr val="666666"/>
                </a:solidFill>
              </a:rPr>
              <a:t>Per-run cap=small / cap=all / cap=none, plus allCaps / smallCaps boolean aliases.</a:t>
            </a:r>
          </a:p>
        </p:txBody>
      </p:sp>
    </p:spTree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25" name="tb-back"/>
          <p:cNvSpPr txBox="1"/>
          <p:nvPr/>
        </p:nvSpPr>
        <p:spPr>
          <a:xfrm xmlns:a="http://schemas.openxmlformats.org/drawingml/2006/main">
            <a:off x="5486400" y="1097280"/>
            <a:ext cx="2743200" cy="1828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472C4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 b="1">
                <a:solidFill>
                  <a:srgbClr val="FFFFFF"/>
                </a:solidFill>
              </a:rPr>
              <a:t>back (zorder=1)</a:t>
            </a:r>
          </a:p>
        </p:txBody>
      </p:sp>
      <p:sp>
        <p:nvSpPr>
          <p:cNvPr id="100026" name="tb-mid"/>
          <p:cNvSpPr txBox="1"/>
          <p:nvPr/>
        </p:nvSpPr>
        <p:spPr>
          <a:xfrm xmlns:a="http://schemas.openxmlformats.org/drawingml/2006/main">
            <a:off x="6400800" y="1463040"/>
            <a:ext cx="2743200" cy="1828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3946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 b="1">
                <a:solidFill>
                  <a:srgbClr val="FFFFFF"/>
                </a:solidFill>
              </a:rPr>
              <a:t>mid (zorder=2)</a:t>
            </a:r>
          </a:p>
        </p:txBody>
      </p:sp>
      <p:sp>
        <p:nvSpPr>
          <p:cNvPr id="100027" name="tb-front"/>
          <p:cNvSpPr txBox="1"/>
          <p:nvPr/>
        </p:nvSpPr>
        <p:spPr>
          <a:xfrm xmlns:a="http://schemas.openxmlformats.org/drawingml/2006/main">
            <a:off x="7315200" y="1828800"/>
            <a:ext cx="2743200" cy="1828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A9D8F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 b="1">
                <a:solidFill>
                  <a:srgbClr val="FFFFFF"/>
                </a:solidFill>
              </a:rPr>
              <a:t>front (zorder=3)</a:t>
            </a:r>
          </a:p>
        </p:txBody>
      </p:sp>
      <p:sp>
        <p:nvSpPr>
          <p:cNvPr id="100022" name="TextBox 1"/>
          <p:cNvSpPr txBox="1"/>
          <p:nvPr/>
        </p:nvSpPr>
        <p:spPr>
          <a:xfrm xmlns:a="http://schemas.openxmlformats.org/drawingml/2006/main">
            <a:off x="457200" y="274320"/>
            <a:ext cx="118872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name / zorder / autoFit / direction / font.cs</a:t>
            </a:r>
          </a:p>
        </p:txBody>
      </p:sp>
      <p:sp>
        <p:nvSpPr>
          <p:cNvPr id="100023" name="intro-box"/>
          <p:cNvSpPr txBox="1"/>
          <p:nvPr/>
        </p:nvSpPr>
        <p:spPr>
          <a:xfrm xmlns:a="http://schemas.openxmlformats.org/drawingml/2006/main">
            <a:off x="457200" y="1097280"/>
            <a:ext cx="4572000" cy="1371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FAEE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600" b="1"/>
              <a:t>This is intro-box.</a:t>
            </a:r>
          </a:p>
        </p:txBody>
      </p:sp>
      <p:sp>
        <p:nvSpPr>
          <p:cNvPr id="100024" name="TextBox 3"/>
          <p:cNvSpPr txBox="1"/>
          <p:nvPr/>
        </p:nvSpPr>
        <p:spPr>
          <a:xfrm xmlns:a="http://schemas.openxmlformats.org/drawingml/2006/main">
            <a:off x="457200" y="2560320"/>
            <a:ext cx="457200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i="1">
                <a:solidFill>
                  <a:srgbClr val="666666"/>
                </a:solidFill>
              </a:rPr>
              <a:t>name="intro-box"  → addressable as /slide[6]/shape[@name=intro-box]</a:t>
            </a:r>
          </a:p>
        </p:txBody>
      </p:sp>
      <p:sp>
        <p:nvSpPr>
          <p:cNvPr id="100028" name="TextBox 7"/>
          <p:cNvSpPr txBox="1"/>
          <p:nvPr/>
        </p:nvSpPr>
        <p:spPr>
          <a:xfrm xmlns:a="http://schemas.openxmlformats.org/drawingml/2006/main">
            <a:off x="5486400" y="3840480"/>
            <a:ext cx="457200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i="1">
                <a:solidFill>
                  <a:srgbClr val="666666"/>
                </a:solidFill>
              </a:rPr>
              <a:t>zorder=  controls stack depth; aliases: z-order, order.</a:t>
            </a:r>
          </a:p>
        </p:txBody>
      </p:sp>
      <p:sp>
        <p:nvSpPr>
          <p:cNvPr id="100029" name="TextBox 8"/>
          <p:cNvSpPr txBox="1"/>
          <p:nvPr/>
        </p:nvSpPr>
        <p:spPr>
          <a:xfrm xmlns:a="http://schemas.openxmlformats.org/drawingml/2006/main">
            <a:off x="457200" y="3291840"/>
            <a:ext cx="2743200" cy="109728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E66D"/>
          </a:solidFill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r>
              <a:rPr lang="en-US" sz="1600"/>
              <a:t>Vivamus lacinia odio vitae vestibulum vestibulum. Sed molestie augue sit amet leo consequat posuere.</a:t>
            </a:r>
          </a:p>
        </p:txBody>
      </p:sp>
      <p:sp>
        <p:nvSpPr>
          <p:cNvPr id="100030" name="TextBox 9"/>
          <p:cNvSpPr txBox="1"/>
          <p:nvPr/>
        </p:nvSpPr>
        <p:spPr>
          <a:xfrm xmlns:a="http://schemas.openxmlformats.org/drawingml/2006/main">
            <a:off x="457200" y="4480560"/>
            <a:ext cx="274320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i="1">
                <a:solidFill>
                  <a:srgbClr val="666666"/>
                </a:solidFill>
              </a:rPr>
              <a:t>autoFit=normal  (shrinks text to fit)</a:t>
            </a:r>
          </a:p>
        </p:txBody>
      </p:sp>
      <p:sp>
        <p:nvSpPr>
          <p:cNvPr id="100031" name="TextBox 10"/>
          <p:cNvSpPr txBox="1"/>
          <p:nvPr/>
        </p:nvSpPr>
        <p:spPr>
          <a:xfrm xmlns:a="http://schemas.openxmlformats.org/drawingml/2006/main">
            <a:off x="457200" y="5120640"/>
            <a:ext cx="4572000" cy="109728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8DADC"/>
          </a:solidFill>
        </p:spPr>
        <p:txBody>
          <a:bodyPr xmlns:a="http://schemas.openxmlformats.org/drawingml/2006/main" rtlCol="1"/>
          <a:lstStyle xmlns:a="http://schemas.openxmlformats.org/drawingml/2006/main"/>
          <a:p xmlns:a="http://schemas.openxmlformats.org/drawingml/2006/main">
            <a:pPr algn="r" rtl="1"/>
            <a:r>
              <a:rPr lang="en-US" sz="2000" b="1">
                <a:cs typeface="Arabic Typesetting"/>
              </a:rPr>
              <a:t>مرحبا بالعالم — 2026</a:t>
            </a:r>
          </a:p>
        </p:txBody>
      </p:sp>
      <p:sp>
        <p:nvSpPr>
          <p:cNvPr id="100032" name="TextBox 11"/>
          <p:cNvSpPr txBox="1"/>
          <p:nvPr/>
        </p:nvSpPr>
        <p:spPr>
          <a:xfrm xmlns:a="http://schemas.openxmlformats.org/drawingml/2006/main">
            <a:off x="457200" y="6309360"/>
            <a:ext cx="457200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 i="1">
                <a:solidFill>
                  <a:srgbClr val="666666"/>
                </a:solidFill>
              </a:rPr>
              <a:t>direction=rtl + font.cs="Arabic Typesetting"  (complex-script slot)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ap:Properties xmlns:ap="http://schemas.openxmlformats.org/officeDocument/2006/extended-properties">
  <ap:Application>OfficeCLI/1.0.119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OfficeCLI</dc:creator>
  <dcterms:created xsi:type="dcterms:W3CDTF">2026-06-24T17:07:13Z</dcterms:created>
  <cp:lastModifiedBy>OfficeCLI</cp:lastModifiedBy>
  <dcterms:modified xsi:type="dcterms:W3CDTF">2026-06-24T17:07:13Z</dcterms:modified>
</cp:coreProperties>
</file>

<file path=docProps/custom.xml><?xml version="1.0" encoding="utf-8"?>
<op:Properties xmlns:op="http://schemas.openxmlformats.org/officeDocument/2006/custom-properties">
  <op:property fmtid="{D5CDD505-2E9C-101B-9397-08002B2CF9AE}" pid="2" name="OfficeCLI.Version">
    <vt:lpwstr xmlns:vt="http://schemas.openxmlformats.org/officeDocument/2006/docPropsVTypes">1.0.119</vt:lpwstr>
  </op:property>
  <op:property fmtid="{D5CDD505-2E9C-101B-9397-08002B2CF9AE}" pid="3" name="OfficeCLI.LastModified">
    <vt:lpwstr xmlns:vt="http://schemas.openxmlformats.org/officeDocument/2006/docPropsVTypes">2026-06-24T17:07:20Z</vt:lpwstr>
  </op:property>
</op:Properties>
</file>