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Default Extension="png" ContentType="image/png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362a2c09744fbb" /><Relationship Type="http://schemas.openxmlformats.org/package/2006/relationships/metadata/core-properties" Target="/docProps/core.xml" Id="R316c1cf7bee941cc" /><Relationship Type="http://schemas.openxmlformats.org/officeDocument/2006/relationships/extended-properties" Target="/docProps/app.xml" Id="R8bcd02d86f8149ce" /><Relationship Type="http://schemas.openxmlformats.org/officeDocument/2006/relationships/custom-properties" Target="/docProps/custom.xml" Id="R7d4b5c9e8a004356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fef9a5ce9b5d4755"/>
    <p:sldId id="257" r:id="R9890a800a1034980"/>
    <p:sldId id="258" r:id="Rf9af49069a354df7"/>
    <p:sldId id="259" r:id="Radfbc458a90448d2"/>
    <p:sldId id="260" r:id="Ra407c11180f549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fef9a5ce9b5d4755" /><Relationship Type="http://schemas.openxmlformats.org/officeDocument/2006/relationships/slide" Target="/ppt/slides/slide2.xml" Id="R9890a800a1034980" /><Relationship Type="http://schemas.openxmlformats.org/officeDocument/2006/relationships/slide" Target="/ppt/slides/slide3.xml" Id="Rf9af49069a354df7" /><Relationship Type="http://schemas.openxmlformats.org/officeDocument/2006/relationships/slide" Target="/ppt/slides/slide4.xml" Id="Radfbc458a90448d2" /><Relationship Type="http://schemas.openxmlformats.org/officeDocument/2006/relationships/slide" Target="/ppt/slides/slide5.xml" Id="Ra407c11180f549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3bd3526bf4461b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4ae9cd8f7a4b00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649b2b52864aef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9004058be64558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193fc439644f0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1023a12462594d5f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c69d3c2134d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8cf3b9d2b4f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b114bac9042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ef9a60f3945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4dcc18d8d4861" /><Relationship Type="http://schemas.openxmlformats.org/officeDocument/2006/relationships/image" Target="/ppt/media/image.png" Id="R6b350965965d48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0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Basic Table — Inline Data</a:t>
            </a:r>
          </a:p>
        </p:txBody>
      </p:sp>
      <p:graphicFrame>
        <p:nvGraphicFramePr>
          <p:cNvPr id="100001" name="Table 1"/>
          <p:cNvGraphicFramePr/>
          <p:nvPr/>
        </p:nvGraphicFramePr>
        <p:xfrm>
          <a:off xmlns:a="http://schemas.openxmlformats.org/drawingml/2006/main" x="457200" y="1097280"/>
          <a:ext xmlns:a="http://schemas.openxmlformats.org/drawingml/2006/main" cx="10972800" cy="182880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2194560"/>
                <a:gridCol w="2194560"/>
                <a:gridCol w="2194560"/>
                <a:gridCol w="2194560"/>
                <a:gridCol w="2194560"/>
              </a:tblGrid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Region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Q4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South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East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165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178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190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205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</a:tr>
            </a:tbl>
          </a:graphicData>
        </a:graphic>
      </p:graphicFrame>
    </p:spTree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2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Basic Table — Per-Cell Set</a:t>
            </a:r>
          </a:p>
        </p:txBody>
      </p:sp>
      <p:graphicFrame>
        <p:nvGraphicFramePr>
          <p:cNvPr id="100003" name="Table 1"/>
          <p:cNvGraphicFramePr/>
          <p:nvPr/>
        </p:nvGraphicFramePr>
        <p:xfrm>
          <a:off xmlns:a="http://schemas.openxmlformats.org/drawingml/2006/main" x="457200" y="1097280"/>
          <a:ext xmlns:a="http://schemas.openxmlformats.org/drawingml/2006/main" cx="9144000" cy="228600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3048000"/>
                <a:gridCol w="3048000"/>
                <a:gridCol w="3048000"/>
              </a:tblGrid>
              <a:tr h="57150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rgbClr val="FFFFFF"/>
                          </a:solidFill>
                        </a:rPr>
                        <a:t>Product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rgbClr val="FFFFFF"/>
                          </a:solidFill>
                        </a:rPr>
                        <a:t>Units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rgbClr val="FFFFFF"/>
                          </a:solidFill>
                        </a:rPr>
                        <a:t>Revenue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/>
                        <a:t>Widget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$48,000</a:t>
                      </a:r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/>
                        <a:t>Gizmo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$72,250</a:t>
                      </a:r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/>
                        <a:t>Sprocket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430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$25,800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4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Cell Fill Variations</a:t>
            </a:r>
          </a:p>
        </p:txBody>
      </p:sp>
      <p:graphicFrame>
        <p:nvGraphicFramePr>
          <p:cNvPr id="100005" name="Table 1"/>
          <p:cNvGraphicFramePr/>
          <p:nvPr/>
        </p:nvGraphicFramePr>
        <p:xfrm>
          <a:off xmlns:a="http://schemas.openxmlformats.org/drawingml/2006/main" x="457200" y="1097280"/>
          <a:ext xmlns:a="http://schemas.openxmlformats.org/drawingml/2006/main" cx="10972800" cy="36576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86400"/>
                <a:gridCol w="5486400"/>
              </a:tblGrid>
              <a:tr h="73152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rgbClr val="FFFFFF"/>
                          </a:solidFill>
                        </a:rPr>
                        <a:t>fill spec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rgbClr val="FFFFFF"/>
                          </a:solidFill>
                        </a:rPr>
                        <a:t>rendered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404040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lang="en-US"/>
                        <a:t>fill=FF0000  (solid hex)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lang="en-US"/>
                        <a:t>fill=red  /  fill=rgb(255,0,0)  (named / rgb forms)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lang="en-US"/>
                        <a:t>fill=accent1  (theme color, follows deck theme)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lang="en-US"/>
                        <a:t>fill="FF0000-0000FF-90"  (gradient, 90° angle)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gradFill>
                      <a:gsLst>
                        <a:gs pos="0">
                          <a:srgbClr val="FF0000"/>
                        </a:gs>
                        <a:gs pos="100000">
                          <a:srgbClr val="0000FF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100006" name="TextBox 2"/>
          <p:cNvSpPr txBox="1"/>
          <p:nvPr/>
        </p:nvSpPr>
        <p:spPr>
          <a:xfrm xmlns:a="http://schemas.openxmlformats.org/drawingml/2006/main">
            <a:off x="457200" y="4937760"/>
            <a:ext cx="109728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/>
              <a:t>fill=none  (explicit no-fill; cell becomes transparent):</a:t>
            </a:r>
          </a:p>
        </p:txBody>
      </p:sp>
      <p:graphicFrame>
        <p:nvGraphicFramePr>
          <p:cNvPr id="100007" name="Table 2"/>
          <p:cNvGraphicFramePr/>
          <p:nvPr/>
        </p:nvGraphicFramePr>
        <p:xfrm>
          <a:off xmlns:a="http://schemas.openxmlformats.org/drawingml/2006/main" x="457200" y="5394960"/>
          <a:ext xmlns:a="http://schemas.openxmlformats.org/drawingml/2006/main" cx="3657600" cy="73152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lang="en-US"/>
                        <a:t>solid</a:t>
                      </a:r>
                    </a:p>
                  </a:txBody>
                  <a:tcPr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none</a:t>
                      </a:r>
                    </a:p>
                  </a:txBody>
                  <a:tcPr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8" name="TextBox 1"/>
          <p:cNvSpPr txBox="1"/>
          <p:nvPr/>
        </p:nvSpPr>
        <p:spPr>
          <a:xfrm xmlns:a="http://schemas.openxmlformats.org/drawingml/2006/main">
            <a:off x="457200" y="274320"/>
            <a:ext cx="118872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Cell Typography — italic / underline / strike / font / wrap / spacing</a:t>
            </a:r>
          </a:p>
        </p:txBody>
      </p:sp>
      <p:graphicFrame>
        <p:nvGraphicFramePr>
          <p:cNvPr id="100009" name="Table 1"/>
          <p:cNvGraphicFramePr/>
          <p:nvPr/>
        </p:nvGraphicFramePr>
        <p:xfrm>
          <a:off xmlns:a="http://schemas.openxmlformats.org/drawingml/2006/main" x="457200" y="1005840"/>
          <a:ext xmlns:a="http://schemas.openxmlformats.org/drawingml/2006/main" cx="11887200" cy="45720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43600"/>
                <a:gridCol w="5943600"/>
              </a:tblGrid>
              <a:tr h="653142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rgbClr val="FFFFFF"/>
                          </a:solidFill>
                        </a:rPr>
                        <a:t>Property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rgbClr val="FFFFFF"/>
                          </a:solidFill>
                        </a:rPr>
                        <a:t>Example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2E75B6"/>
                    </a:solidFill>
                  </a:tcPr>
                </a:tc>
              </a:tr>
              <a:tr h="653142">
                <a:tc>
                  <a:txBody>
                    <a:bodyPr/>
                    <a:lstStyle/>
                    <a:p>
                      <a:r>
                        <a:rPr lang="en-US"/>
                        <a:t>italic=true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i="1"/>
                        <a:t>This cell text is italic.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  <a:tr h="653142">
                <a:tc>
                  <a:txBody>
                    <a:bodyPr/>
                    <a:lstStyle/>
                    <a:p>
                      <a:r>
                        <a:rPr lang="en-US"/>
                        <a:t>underline=single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u="sng"/>
                        <a:t>This cell text is underlined.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  <a:tr h="653142">
                <a:tc>
                  <a:txBody>
                    <a:bodyPr/>
                    <a:lstStyle/>
                    <a:p>
                      <a:r>
                        <a:rPr lang="en-US"/>
                        <a:t>strike=single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trike="sngStrike"/>
                        <a:t>This cell text has strikethrough.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  <a:tr h="653142">
                <a:tc>
                  <a:txBody>
                    <a:bodyPr/>
                    <a:lstStyle/>
                    <a:p>
                      <a:r>
                        <a:rPr lang="en-US"/>
                        <a:t>font=Georgia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Georgia"/>
                          <a:ea typeface="Georgia"/>
                        </a:rPr>
                        <a:t>This cell uses Georgia.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  <a:tr h="653142">
                <a:tc>
                  <a:txBody>
                    <a:bodyPr/>
                    <a:lstStyle/>
                    <a:p>
                      <a:r>
                        <a:rPr lang="en-US"/>
                        <a:t>wrap=false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 wrap="none"/>
                    <a:lstStyle/>
                    <a:p>
                      <a:r>
                        <a:rPr lang="en-US"/>
                        <a:t>This is a long sentence that will not wrap because wrap is disabled — it just runs off the edge.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  <a:tr h="653142">
                <a:tc>
                  <a:txBody>
                    <a:bodyPr/>
                    <a:lstStyle/>
                    <a:p>
                      <a:r>
                        <a:rPr lang="en-US"/>
                        <a:t>linespacing=1.5x + spacebefore=4pt + spaceafter=4pt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/>
                        <a:t>Paragraph A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0" name="TextBox 1"/>
          <p:cNvSpPr txBox="1"/>
          <p:nvPr/>
        </p:nvSpPr>
        <p:spPr>
          <a:xfrm xmlns:a="http://schemas.openxmlformats.org/drawingml/2006/main">
            <a:off x="457200" y="274320"/>
            <a:ext cx="118872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200" b="1"/>
              <a:t>Cell Layout — padding / opacity / image / textdirection / merge.right / bevel</a:t>
            </a:r>
          </a:p>
        </p:txBody>
      </p:sp>
      <p:graphicFrame>
        <p:nvGraphicFramePr>
          <p:cNvPr id="100011" name="Table 1"/>
          <p:cNvGraphicFramePr/>
          <p:nvPr/>
        </p:nvGraphicFramePr>
        <p:xfrm>
          <a:off xmlns:a="http://schemas.openxmlformats.org/drawingml/2006/main" x="457200" y="1005840"/>
          <a:ext xmlns:a="http://schemas.openxmlformats.org/drawingml/2006/main" cx="11887200" cy="566928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43600"/>
                <a:gridCol w="5943600"/>
              </a:tblGrid>
              <a:tr h="70866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rgbClr val="FFFFFF"/>
                          </a:solidFill>
                        </a:rPr>
                        <a:t>Property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rgbClr val="FFFFFF"/>
                          </a:solidFill>
                        </a:rPr>
                        <a:t>Example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1F4E79"/>
                    </a:solidFill>
                  </a:tcPr>
                </a:tc>
              </a:tr>
              <a:tr h="708660">
                <a:tc>
                  <a:txBody>
                    <a:bodyPr/>
                    <a:lstStyle/>
                    <a:p>
                      <a:r>
                        <a:rPr lang="en-US"/>
                        <a:t>padding=0.25in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Large inner margin.</a:t>
                      </a:r>
                    </a:p>
                  </a:txBody>
                  <a:tcPr marL="228600" marR="228600" marT="228600" marB="228600"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F1FAEE"/>
                    </a:solidFill>
                  </a:tcPr>
                </a:tc>
              </a:tr>
              <a:tr h="708660">
                <a:tc>
                  <a:txBody>
                    <a:bodyPr/>
                    <a:lstStyle/>
                    <a:p>
                      <a:r>
                        <a:rPr lang="en-US"/>
                        <a:t>padding.bottom=0.3in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Extra space below this text.</a:t>
                      </a:r>
                    </a:p>
                  </a:txBody>
                  <a:tcPr marB="274320"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F1FAEE"/>
                    </a:solidFill>
                  </a:tcPr>
                </a:tc>
              </a:tr>
              <a:tr h="708660">
                <a:tc>
                  <a:txBody>
                    <a:bodyPr/>
                    <a:lstStyle/>
                    <a:p>
                      <a:r>
                        <a:rPr lang="en-US"/>
                        <a:t>opacity=0.4  (requires fill)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40% transparent fill.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4472C4">
                        <a:alpha val="40000"/>
                      </a:srgbClr>
                    </a:solidFill>
                  </a:tcPr>
                </a:tc>
              </a:tr>
              <a:tr h="708660">
                <a:tc>
                  <a:txBody>
                    <a:bodyPr/>
                    <a:lstStyle/>
                    <a:p>
                      <a:r>
                        <a:rPr lang="en-US"/>
                        <a:t>image=/path/to/img.png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blipFill>
                      <a:blip xmlns:r="http://schemas.openxmlformats.org/officeDocument/2006/relationships" r:embed="R6b350965965d485b"/>
                      <a:stretch>
                        <a:fillRect/>
                      </a:stretch>
                    </a:blipFill>
                  </a:tcPr>
                </a:tc>
              </a:tr>
              <a:tr h="708660">
                <a:tc>
                  <a:txBody>
                    <a:bodyPr/>
                    <a:lstStyle/>
                    <a:p>
                      <a:r>
                        <a:rPr lang="en-US"/>
                        <a:t>textdirection=vert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Vertical text</a:t>
                      </a:r>
                    </a:p>
                  </a:txBody>
                  <a:tcPr vert="vert"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</a:tr>
              <a:tr h="708660">
                <a:tc>
                  <a:txBody>
                    <a:bodyPr/>
                    <a:lstStyle/>
                    <a:p>
                      <a:r>
                        <a:rPr lang="en-US"/>
                        <a:t>direction=rtl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800"/>
                        <a:t>مرحبا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A8DADC"/>
                    </a:solidFill>
                  </a:tcPr>
                </a:tc>
              </a:tr>
              <a:tr h="708660">
                <a:tc>
                  <a:txBody>
                    <a:bodyPr/>
                    <a:lstStyle/>
                    <a:p>
                      <a:r>
                        <a:rPr lang="en-US" sz="1100"/>
                        <a:t>merge.right=1  bevel=circle  border.right=2pt solid E63946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solidFill>
                      <a:srgbClr val="F4A2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Merged, beveled, custom right border.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25400">
                      <a:solidFill>
                        <a:srgbClr val="E63946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  <a:cell3D>
                      <a:bevel prst="circle"/>
                    </a:cell3D>
                    <a:solidFill>
                      <a:srgbClr val="F4A261"/>
                    </a:solidFill>
                  </a:tcPr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2026-06-24T17:02:47Z</dcterms:created>
  <cp:lastModifiedBy>OfficeCLI</cp:lastModifiedBy>
  <dcterms:modified xsi:type="dcterms:W3CDTF">2026-06-24T17:02:47Z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1.0.119</vt:lpwstr>
  </op:property>
  <op:property fmtid="{D5CDD505-2E9C-101B-9397-08002B2CF9AE}" pid="3" name="OfficeCLI.LastModified">
    <vt:lpwstr xmlns:vt="http://schemas.openxmlformats.org/officeDocument/2006/docPropsVTypes">2026-06-24T17:02:48Z</vt:lpwstr>
  </op:property>
</op:Properties>
</file>