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a18452806140e6" /><Relationship Type="http://schemas.openxmlformats.org/package/2006/relationships/metadata/core-properties" Target="/docProps/core.xml" Id="R9e970a52a00142a8" /><Relationship Type="http://schemas.openxmlformats.org/officeDocument/2006/relationships/extended-properties" Target="/docProps/app.xml" Id="R65129901180f4c4a" /><Relationship Type="http://schemas.openxmlformats.org/officeDocument/2006/relationships/custom-properties" Target="/docProps/custom.xml" Id="Rab1c4c34211446fa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bfd0ac5e1aa14192"/>
    <p:sldId id="257" r:id="Rbab1b093580d47fe"/>
    <p:sldId id="258" r:id="Rdd1c68efc74a4fa8"/>
    <p:sldId id="259" r:id="Rd35a91721c1a4971"/>
    <p:sldId id="260" r:id="R149745de411d42aa"/>
    <p:sldId id="261" r:id="R3afb078f669a41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bfd0ac5e1aa14192" /><Relationship Type="http://schemas.openxmlformats.org/officeDocument/2006/relationships/slide" Target="/ppt/slides/slide2.xml" Id="Rbab1b093580d47fe" /><Relationship Type="http://schemas.openxmlformats.org/officeDocument/2006/relationships/slide" Target="/ppt/slides/slide3.xml" Id="Rdd1c68efc74a4fa8" /><Relationship Type="http://schemas.openxmlformats.org/officeDocument/2006/relationships/slide" Target="/ppt/slides/slide4.xml" Id="Rd35a91721c1a4971" /><Relationship Type="http://schemas.openxmlformats.org/officeDocument/2006/relationships/slide" Target="/ppt/slides/slide5.xml" Id="R149745de411d42aa" /><Relationship Type="http://schemas.openxmlformats.org/officeDocument/2006/relationships/slide" Target="/ppt/slides/slide6.xml" Id="R3afb078f669a41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fc19e7624b4ece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b12677b20459f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8c1235e1d48c7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cf468c1944a4d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c28851dd242f8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23c66b3189794416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1128266b940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40c603780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a331756bc4d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42f24b7b84b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9d32285a145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632bd07104920" /></Relationships>
</file>

<file path=ppt/slides/slide1.xml><?xml version="1.0" encoding="utf-8"?>
<p:sld xmlns:p="http://schemas.openxmlformats.org/presentationml/2006/main">
  <p:cSld xmlns:p="http://schemas.openxmlformats.org/presentationml/2006/main">
    <p:bg>
      <p:bgPr>
        <a:gradFill xmlns:a="http://schemas.openxmlformats.org/drawingml/2006/main" rotWithShape="0">
          <a:gsLst>
            <a:gs pos="0">
              <a:srgbClr val="0D1B2A"/>
            </a:gs>
            <a:gs pos="50000">
              <a:srgbClr val="1B2838"/>
            </a:gs>
            <a:gs pos="100000">
              <a:srgbClr val="0A1628"/>
            </a:gs>
          </a:gsLst>
          <a:lin ang="5400000" scaled="1"/>
        </a:gradFill>
        <a:effectLst xmlns:a="http://schemas.openxmlformats.org/drawingml/2006/main"/>
      </p:bgPr>
    </p:bg>
    <p:spTree>
      <p:nvGrpSpPr>
        <p:cNvPr id="1" name=""/>
        <p:cNvGrpSpPr/>
        <p:nvPr/>
      </p:nvGrpSpPr>
      <p:grpSpPr/>
      <p:sp>
        <p:nvSpPr>
          <p:cNvPr id="100" name="Deco Circle 1"/>
          <p:cNvSpPr/>
          <p:nvPr/>
        </p:nvSpPr>
        <p:spPr>
          <a:xfrm xmlns:a="http://schemas.openxmlformats.org/drawingml/2006/main">
            <a:off x="8500000" y="-1200000"/>
            <a:ext cx="4800000" cy="480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B4D8">
              <a:alpha val="8000"/>
            </a:srgbClr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  <p:sp>
        <p:nvSpPr>
          <p:cNvPr id="101" name="Deco Circle 2"/>
          <p:cNvSpPr/>
          <p:nvPr/>
        </p:nvSpPr>
        <p:spPr>
          <a:xfrm xmlns:a="http://schemas.openxmlformats.org/drawingml/2006/main">
            <a:off x="-800000" y="4500000"/>
            <a:ext cx="3200000" cy="320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0AAFF">
              <a:alpha val="6000"/>
            </a:srgbClr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  <p:sp>
        <p:nvSpPr>
          <p:cNvPr id="102" name="Accent Line"/>
          <p:cNvSpPr/>
          <p:nvPr/>
        </p:nvSpPr>
        <p:spPr>
          <a:xfrm xmlns:a="http://schemas.openxmlformats.org/drawingml/2006/main">
            <a:off x="800000" y="4200000"/>
            <a:ext cx="5000000" cy="0"/>
          </a:xfrm>
          <a:prstGeom xmlns:a="http://schemas.openxmlformats.org/drawingml/2006/main" prst="line">
            <a:avLst/>
          </a:prstGeom>
          <a:ln xmlns:a="http://schemas.openxmlformats.org/drawingml/2006/main" w="28575">
            <a:gradFill>
              <a:gsLst>
                <a:gs pos="0">
                  <a:srgbClr val="00B4D8"/>
                </a:gs>
                <a:gs pos="100000">
                  <a:srgbClr val="E0AAFF"/>
                </a:gs>
              </a:gsLst>
              <a:lin ang="0" scaled="1"/>
            </a:gra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  <p:sp>
        <p:nvSpPr>
          <p:cNvPr id="103" name="Title"/>
          <p:cNvSpPr txBox="1"/>
          <p:nvPr/>
        </p:nvSpPr>
        <p:spPr>
          <a:xfrm xmlns:a="http://schemas.openxmlformats.org/drawingml/2006/main">
            <a:off x="800000" y="1600000"/>
            <a:ext cx="8000000" cy="12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b"/>
          <a:lstStyle xmlns:a="http://schemas.openxmlformats.org/drawingml/2006/main"/>
          <a:p xmlns:a="http://schemas.openxmlformats.org/drawingml/2006/main">
            <a:pPr algn="l"/>
            <a:r>
              <a:rPr lang="en-US" sz="5400" b="1" dirty="0">
                <a:solidFill>
                  <a:srgbClr val="FFFFFF"/>
                </a:solidFill>
                <a:latin typeface="Segoe UI"/>
              </a:rPr>
              <a:t>The Art of Design</a:t>
            </a:r>
          </a:p>
        </p:txBody>
      </p:sp>
      <p:sp>
        <p:nvSpPr>
          <p:cNvPr id="104" name="Subtitle"/>
          <p:cNvSpPr txBox="1"/>
          <p:nvPr/>
        </p:nvSpPr>
        <p:spPr>
          <a:xfrm xmlns:a="http://schemas.openxmlformats.org/drawingml/2006/main">
            <a:off x="800000" y="2900000"/>
            <a:ext cx="8000000" cy="11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/>
            <a:r>
              <a:rPr lang="en-US" sz="2000" dirty="0">
                <a:solidFill>
                  <a:srgbClr val="90E0EF"/>
                </a:solidFill>
                <a:latin typeface="Segoe UI"/>
              </a:rPr>
              <a:t>Crafting Beautiful Experiences</a:t>
            </a:r>
          </a:p>
          <a:p xmlns:a="http://schemas.openxmlformats.org/drawingml/2006/main">
            <a:pPr algn="l"/>
            <a:r>
              <a:rPr lang="en-US" sz="1400" spc="600" dirty="0">
                <a:solidFill>
                  <a:srgbClr val="8B95A2"/>
                </a:solidFill>
                <a:latin typeface="Segoe UI"/>
              </a:rPr>
              <a:t>SIMPLICITY  ·  ELEGANCE  ·  FUNCTION</a:t>
            </a:r>
          </a:p>
        </p:txBody>
      </p:sp>
      <p:sp>
        <p:nvSpPr>
          <p:cNvPr id="105" name="Diamond"/>
          <p:cNvSpPr/>
          <p:nvPr/>
        </p:nvSpPr>
        <p:spPr>
          <a:xfrm xmlns:a="http://schemas.openxmlformats.org/drawingml/2006/main" rot="2700000">
            <a:off x="600000" y="4050000"/>
            <a:ext cx="200000" cy="2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4D8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</p:spTree>
  </p:cSld>
</p:sld>
</file>

<file path=ppt/slides/slide2.xml><?xml version="1.0" encoding="utf-8"?>
<p:sld xmlns:p="http://schemas.openxmlformats.org/presentationml/2006/main">
  <p:cSld xmlns:p="http://schemas.openxmlformats.org/presentationml/2006/main">
    <p:bg>
      <p:bgPr>
        <a:solidFill xmlns:a="http://schemas.openxmlformats.org/drawingml/2006/main">
          <a:srgbClr val="0D1B2A"/>
        </a:solidFill>
        <a:effectLst xmlns:a="http://schemas.openxmlformats.org/drawingml/2006/main"/>
      </p:bgPr>
    </p:bg>
    <p:spTree>
      <p:nvGrpSpPr>
        <p:cNvPr id="1" name=""/>
        <p:cNvGrpSpPr/>
        <p:nvPr/>
      </p:nvGrpSpPr>
      <p:grpSpPr/>
      <p:sp>
        <p:nvSpPr>
          <p:cNvPr id="200" name="Section Title"/>
          <p:cNvSpPr txBox="1"/>
          <p:nvPr/>
        </p:nvSpPr>
        <p:spPr>
          <a:xfrm xmlns:a="http://schemas.openxmlformats.org/drawingml/2006/main">
            <a:off x="800000" y="400000"/>
            <a:ext cx="10592000" cy="9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ctr"/>
          <a:lstStyle xmlns:a="http://schemas.openxmlformats.org/drawingml/2006/main"/>
          <a:p xmlns:a="http://schemas.openxmlformats.org/drawingml/2006/main">
            <a:pPr algn="ctr"/>
            <a:r>
              <a:rPr lang="en-US" sz="3200" b="1" dirty="0">
                <a:solidFill>
                  <a:srgbClr val="FFFFFF"/>
                </a:solidFill>
                <a:latin typeface="Segoe UI"/>
              </a:rPr>
              <a:t>Three Pillars of Great Design</a:t>
            </a:r>
          </a:p>
        </p:txBody>
      </p:sp>
      <p:sp>
        <p:nvSpPr>
          <p:cNvPr id="201" name="SubLine"/>
          <p:cNvSpPr txBox="1"/>
          <p:nvPr/>
        </p:nvSpPr>
        <p:spPr>
          <a:xfrm xmlns:a="http://schemas.openxmlformats.org/drawingml/2006/main">
            <a:off x="800000" y="1200000"/>
            <a:ext cx="10592000" cy="4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ctr"/>
            <a:r>
              <a:rPr lang="en-US" sz="1400" dirty="0">
                <a:solidFill>
                  <a:srgbClr val="8B95A2"/>
                </a:solidFill>
                <a:latin typeface="Segoe UI"/>
              </a:rPr>
              <a:t>Every exceptional design is built upon these core principles</a:t>
            </a:r>
          </a:p>
        </p:txBody>
      </p:sp>
      <p:sp>
        <p:nvSpPr>
          <p:cNvPr id="210" name="Card1"/>
          <p:cNvSpPr/>
          <p:nvPr/>
        </p:nvSpPr>
        <p:spPr>
          <a:xfrm xmlns:a="http://schemas.openxmlformats.org/drawingml/2006/main">
            <a:off x="900000" y="2000000"/>
            <a:ext cx="3200000" cy="4200000"/>
          </a:xfrm>
          <a:prstGeom xmlns:a="http://schemas.openxmlformats.org/drawingml/2006/main" prst="roundRect">
            <a:avLst>
              <a:gd name="adj" fmla="val 8000"/>
            </a:avLst>
          </a:prstGeom>
          <a:solidFill xmlns:a="http://schemas.openxmlformats.org/drawingml/2006/main">
            <a:srgbClr val="152238"/>
          </a:solidFill>
          <a:ln xmlns:a="http://schemas.openxmlformats.org/drawingml/2006/main" w="12700">
            <a:solidFill>
              <a:srgbClr val="1E3A5F"/>
            </a:solidFill>
          </a:ln>
        </p:spPr>
        <p:txBody>
          <a:bodyPr xmlns:a="http://schemas.openxmlformats.org/drawingml/2006/main" wrap="square" lIns="228600" tIns="228600" rIns="228600" bIns="228600" anchor="t"/>
          <a:lstStyle xmlns:a="http://schemas.openxmlformats.org/drawingml/2006/main"/>
          <a:p xmlns:a="http://schemas.openxmlformats.org/drawingml/2006/main">
            <a:pPr algn="ctr"/>
            <a:r>
              <a:rPr lang="en-US" sz="4800" dirty="0">
                <a:solidFill>
                  <a:srgbClr val="00B4D8"/>
                </a:solidFill>
              </a:rPr>
              <a:t>○</a:t>
            </a:r>
          </a:p>
          <a:p xmlns:a="http://schemas.openxmlformats.org/drawingml/2006/main">
            <a:pPr algn="ctr"/>
            <a:endParaRPr lang="en-US" sz="800"/>
          </a:p>
          <a:p xmlns:a="http://schemas.openxmlformats.org/drawingml/2006/main">
            <a:pPr algn="ctr"/>
            <a:r>
              <a:rPr lang="en-US" sz="2400" b="1" dirty="0">
                <a:solidFill>
                  <a:srgbClr val="FFFFFF"/>
                </a:solidFill>
                <a:latin typeface="Segoe UI"/>
              </a:rPr>
              <a:t>Simplicity</a:t>
            </a:r>
          </a:p>
          <a:p xmlns:a="http://schemas.openxmlformats.org/drawingml/2006/main">
            <a:pPr algn="ctr"/>
            <a:endParaRPr lang="en-US" sz="600"/>
          </a:p>
          <a:p xmlns:a="http://schemas.openxmlformats.org/drawingml/2006/main">
            <a:pPr algn="ctr"/>
            <a:r>
              <a:rPr lang="en-US" sz="1200" dirty="0">
                <a:solidFill>
                  <a:srgbClr val="8B95A2"/>
                </a:solidFill>
                <a:latin typeface="Segoe UI"/>
              </a:rPr>
              <a:t>Less is more. Strip away the unnecessary to let the essential shine through.</a:t>
            </a:r>
          </a:p>
        </p:txBody>
      </p:sp>
      <p:sp>
        <p:nvSpPr>
          <p:cNvPr id="211" name="Card2"/>
          <p:cNvSpPr/>
          <p:nvPr/>
        </p:nvSpPr>
        <p:spPr>
          <a:xfrm xmlns:a="http://schemas.openxmlformats.org/drawingml/2006/main">
            <a:off x="4496000" y="2000000"/>
            <a:ext cx="3200000" cy="4200000"/>
          </a:xfrm>
          <a:prstGeom xmlns:a="http://schemas.openxmlformats.org/drawingml/2006/main" prst="roundRect">
            <a:avLst>
              <a:gd name="adj" fmla="val 8000"/>
            </a:avLst>
          </a:prstGeom>
          <a:solidFill xmlns:a="http://schemas.openxmlformats.org/drawingml/2006/main">
            <a:srgbClr val="152238"/>
          </a:solidFill>
          <a:ln xmlns:a="http://schemas.openxmlformats.org/drawingml/2006/main" w="12700">
            <a:solidFill>
              <a:srgbClr val="1E3A5F"/>
            </a:solidFill>
          </a:ln>
        </p:spPr>
        <p:txBody>
          <a:bodyPr xmlns:a="http://schemas.openxmlformats.org/drawingml/2006/main" wrap="square" lIns="228600" tIns="228600" rIns="228600" bIns="228600" anchor="t"/>
          <a:lstStyle xmlns:a="http://schemas.openxmlformats.org/drawingml/2006/main"/>
          <a:p xmlns:a="http://schemas.openxmlformats.org/drawingml/2006/main">
            <a:pPr algn="ctr"/>
            <a:r>
              <a:rPr lang="en-US" sz="4800" dirty="0">
                <a:solidFill>
                  <a:srgbClr val="E0AAFF"/>
                </a:solidFill>
              </a:rPr>
              <a:t>△</a:t>
            </a:r>
          </a:p>
          <a:p xmlns:a="http://schemas.openxmlformats.org/drawingml/2006/main">
            <a:pPr algn="ctr"/>
            <a:endParaRPr lang="en-US" sz="800"/>
          </a:p>
          <a:p xmlns:a="http://schemas.openxmlformats.org/drawingml/2006/main">
            <a:pPr algn="ctr"/>
            <a:r>
              <a:rPr lang="en-US" sz="2400" b="1" dirty="0">
                <a:solidFill>
                  <a:srgbClr val="FFFFFF"/>
                </a:solidFill>
                <a:latin typeface="Segoe UI"/>
              </a:rPr>
              <a:t>Hierarchy</a:t>
            </a:r>
          </a:p>
          <a:p xmlns:a="http://schemas.openxmlformats.org/drawingml/2006/main">
            <a:pPr algn="ctr"/>
            <a:endParaRPr lang="en-US" sz="600"/>
          </a:p>
          <a:p xmlns:a="http://schemas.openxmlformats.org/drawingml/2006/main">
            <a:pPr algn="ctr"/>
            <a:r>
              <a:rPr lang="en-US" sz="1200" dirty="0">
                <a:solidFill>
                  <a:srgbClr val="8B95A2"/>
                </a:solidFill>
                <a:latin typeface="Segoe UI"/>
              </a:rPr>
              <a:t>Guide the eye with size, color, and space. Create a clear visual flow.</a:t>
            </a:r>
          </a:p>
        </p:txBody>
      </p:sp>
      <p:sp>
        <p:nvSpPr>
          <p:cNvPr id="212" name="Card3"/>
          <p:cNvSpPr/>
          <p:nvPr/>
        </p:nvSpPr>
        <p:spPr>
          <a:xfrm xmlns:a="http://schemas.openxmlformats.org/drawingml/2006/main">
            <a:off x="8092000" y="2000000"/>
            <a:ext cx="3200000" cy="4200000"/>
          </a:xfrm>
          <a:prstGeom xmlns:a="http://schemas.openxmlformats.org/drawingml/2006/main" prst="roundRect">
            <a:avLst>
              <a:gd name="adj" fmla="val 8000"/>
            </a:avLst>
          </a:prstGeom>
          <a:solidFill xmlns:a="http://schemas.openxmlformats.org/drawingml/2006/main">
            <a:srgbClr val="152238"/>
          </a:solidFill>
          <a:ln xmlns:a="http://schemas.openxmlformats.org/drawingml/2006/main" w="12700">
            <a:solidFill>
              <a:srgbClr val="1E3A5F"/>
            </a:solidFill>
          </a:ln>
        </p:spPr>
        <p:txBody>
          <a:bodyPr xmlns:a="http://schemas.openxmlformats.org/drawingml/2006/main" wrap="square" lIns="228600" tIns="228600" rIns="228600" bIns="228600" anchor="t"/>
          <a:lstStyle xmlns:a="http://schemas.openxmlformats.org/drawingml/2006/main"/>
          <a:p xmlns:a="http://schemas.openxmlformats.org/drawingml/2006/main">
            <a:pPr algn="ctr"/>
            <a:r>
              <a:rPr lang="en-US" sz="4800" dirty="0">
                <a:solidFill>
                  <a:srgbClr val="FFD166"/>
                </a:solidFill>
              </a:rPr>
              <a:t>◇</a:t>
            </a:r>
          </a:p>
          <a:p xmlns:a="http://schemas.openxmlformats.org/drawingml/2006/main">
            <a:pPr algn="ctr"/>
            <a:endParaRPr lang="en-US" sz="800"/>
          </a:p>
          <a:p xmlns:a="http://schemas.openxmlformats.org/drawingml/2006/main">
            <a:pPr algn="ctr"/>
            <a:r>
              <a:rPr lang="en-US" sz="2400" b="1" dirty="0">
                <a:solidFill>
                  <a:srgbClr val="FFFFFF"/>
                </a:solidFill>
                <a:latin typeface="Segoe UI"/>
              </a:rPr>
              <a:t>Harmony</a:t>
            </a:r>
          </a:p>
          <a:p xmlns:a="http://schemas.openxmlformats.org/drawingml/2006/main">
            <a:pPr algn="ctr"/>
            <a:endParaRPr lang="en-US" sz="600"/>
          </a:p>
          <a:p xmlns:a="http://schemas.openxmlformats.org/drawingml/2006/main">
            <a:pPr algn="ctr"/>
            <a:r>
              <a:rPr lang="en-US" sz="1200" dirty="0">
                <a:solidFill>
                  <a:srgbClr val="8B95A2"/>
                </a:solidFill>
                <a:latin typeface="Segoe UI"/>
              </a:rPr>
              <a:t>Consistent color, type, and layout create a professional, cohesive experience.</a:t>
            </a:r>
          </a:p>
        </p:txBody>
      </p:sp>
    </p:spTree>
  </p:cSld>
</p:sld>
</file>

<file path=ppt/slides/slide3.xml><?xml version="1.0" encoding="utf-8"?>
<p:sld xmlns:p="http://schemas.openxmlformats.org/presentationml/2006/main">
  <p:cSld xmlns:p="http://schemas.openxmlformats.org/presentationml/2006/main">
    <p:bg>
      <p:bgPr>
        <a:gradFill xmlns:a="http://schemas.openxmlformats.org/drawingml/2006/main" rotWithShape="0">
          <a:gsLst>
            <a:gs pos="0">
              <a:srgbClr val="0D1B2A"/>
            </a:gs>
            <a:gs pos="100000">
              <a:srgbClr val="152238"/>
            </a:gs>
          </a:gsLst>
          <a:lin ang="2700000" scaled="1"/>
        </a:gradFill>
        <a:effectLst xmlns:a="http://schemas.openxmlformats.org/drawingml/2006/main"/>
      </p:bgPr>
    </p:bg>
    <p:spTree>
      <p:nvGrpSpPr>
        <p:cNvPr id="1" name=""/>
        <p:cNvGrpSpPr/>
        <p:nvPr/>
      </p:nvGrpSpPr>
      <p:grpSpPr/>
      <p:sp>
        <p:nvSpPr>
          <p:cNvPr id="300" name="DataTitle"/>
          <p:cNvSpPr txBox="1"/>
          <p:nvPr/>
        </p:nvSpPr>
        <p:spPr>
          <a:xfrm xmlns:a="http://schemas.openxmlformats.org/drawingml/2006/main">
            <a:off x="800000" y="300000"/>
            <a:ext cx="10592000" cy="7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ctr"/>
          <a:lstStyle xmlns:a="http://schemas.openxmlformats.org/drawingml/2006/main"/>
          <a:p xmlns:a="http://schemas.openxmlformats.org/drawingml/2006/main">
            <a:pPr algn="l"/>
            <a:r>
              <a:rPr lang="en-US" sz="2800" b="1" dirty="0">
                <a:solidFill>
                  <a:srgbClr val="FFFFFF"/>
                </a:solidFill>
                <a:latin typeface="Segoe UI"/>
              </a:rPr>
              <a:t>Data-Driven Design</a:t>
            </a:r>
          </a:p>
        </p:txBody>
      </p:sp>
      <p:sp>
        <p:nvSpPr>
          <p:cNvPr id="301" name="Bar"/>
          <p:cNvSpPr/>
          <p:nvPr/>
        </p:nvSpPr>
        <p:spPr>
          <a:xfrm xmlns:a="http://schemas.openxmlformats.org/drawingml/2006/main">
            <a:off x="800000" y="1050000"/>
            <a:ext cx="3000000" cy="50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4D8"/>
              </a:gs>
              <a:gs pos="100000">
                <a:srgbClr val="E0AAFF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  <p:sp>
        <p:nvSpPr>
          <p:cNvPr id="310" name="Stat1"/>
          <p:cNvSpPr txBox="1"/>
          <p:nvPr/>
        </p:nvSpPr>
        <p:spPr>
          <a:xfrm xmlns:a="http://schemas.openxmlformats.org/drawingml/2006/main">
            <a:off x="800000" y="1500000"/>
            <a:ext cx="3400000" cy="2200000"/>
          </a:xfrm>
          <a:prstGeom xmlns:a="http://schemas.openxmlformats.org/drawingml/2006/main" prst="roundRect">
            <a:avLst>
              <a:gd name="adj" fmla="val 6000"/>
            </a:avLst>
          </a:prstGeom>
          <a:solidFill xmlns:a="http://schemas.openxmlformats.org/drawingml/2006/main">
            <a:srgbClr val="0E2540"/>
          </a:solidFill>
          <a:ln xmlns:a="http://schemas.openxmlformats.org/drawingml/2006/main" w="19050">
            <a:gradFill>
              <a:gsLst>
                <a:gs pos="0">
                  <a:srgbClr val="00B4D8"/>
                </a:gs>
                <a:gs pos="100000">
                  <a:srgbClr val="0077B6"/>
                </a:gs>
              </a:gsLst>
              <a:lin ang="5400000" scaled="1"/>
            </a:gradFill>
          </a:ln>
        </p:spPr>
        <p:txBody>
          <a:bodyPr xmlns:a="http://schemas.openxmlformats.org/drawingml/2006/main" wrap="square" lIns="228600" tIns="182880" rIns="228600" bIns="182880" anchor="ctr"/>
          <a:lstStyle xmlns:a="http://schemas.openxmlformats.org/drawingml/2006/main"/>
          <a:p xmlns:a="http://schemas.openxmlformats.org/drawingml/2006/main">
            <a:pPr algn="ctr"/>
            <a:r>
              <a:rPr lang="en-US" sz="5600" b="1" dirty="0">
                <a:solidFill>
                  <a:srgbClr val="00B4D8"/>
                </a:solidFill>
                <a:latin typeface="Segoe UI"/>
              </a:rPr>
              <a:t>98%</a:t>
            </a:r>
          </a:p>
          <a:p xmlns:a="http://schemas.openxmlformats.org/drawingml/2006/main">
            <a:pPr algn="ctr"/>
            <a:r>
              <a:rPr lang="en-US" sz="1400" dirty="0">
                <a:solidFill>
                  <a:srgbClr val="8B95A2"/>
                </a:solidFill>
                <a:latin typeface="Segoe UI"/>
              </a:rPr>
              <a:t>User Satisfaction</a:t>
            </a:r>
          </a:p>
        </p:txBody>
      </p:sp>
      <p:sp>
        <p:nvSpPr>
          <p:cNvPr id="311" name="Stat2"/>
          <p:cNvSpPr txBox="1"/>
          <p:nvPr/>
        </p:nvSpPr>
        <p:spPr>
          <a:xfrm xmlns:a="http://schemas.openxmlformats.org/drawingml/2006/main">
            <a:off x="4500000" y="1500000"/>
            <a:ext cx="3400000" cy="2200000"/>
          </a:xfrm>
          <a:prstGeom xmlns:a="http://schemas.openxmlformats.org/drawingml/2006/main" prst="roundRect">
            <a:avLst>
              <a:gd name="adj" fmla="val 6000"/>
            </a:avLst>
          </a:prstGeom>
          <a:solidFill xmlns:a="http://schemas.openxmlformats.org/drawingml/2006/main">
            <a:srgbClr val="0E2540"/>
          </a:solidFill>
          <a:ln xmlns:a="http://schemas.openxmlformats.org/drawingml/2006/main" w="19050">
            <a:gradFill>
              <a:gsLst>
                <a:gs pos="0">
                  <a:srgbClr val="E0AAFF"/>
                </a:gs>
                <a:gs pos="100000">
                  <a:srgbClr val="9B5DE5"/>
                </a:gs>
              </a:gsLst>
              <a:lin ang="5400000" scaled="1"/>
            </a:gradFill>
          </a:ln>
        </p:spPr>
        <p:txBody>
          <a:bodyPr xmlns:a="http://schemas.openxmlformats.org/drawingml/2006/main" wrap="square" lIns="228600" tIns="182880" rIns="228600" bIns="182880" anchor="ctr"/>
          <a:lstStyle xmlns:a="http://schemas.openxmlformats.org/drawingml/2006/main"/>
          <a:p xmlns:a="http://schemas.openxmlformats.org/drawingml/2006/main">
            <a:pPr algn="ctr"/>
            <a:r>
              <a:rPr lang="en-US" sz="5600" b="1" dirty="0">
                <a:solidFill>
                  <a:srgbClr val="E0AAFF"/>
                </a:solidFill>
                <a:latin typeface="Segoe UI"/>
              </a:rPr>
              <a:t>2.5M</a:t>
            </a:r>
          </a:p>
          <a:p xmlns:a="http://schemas.openxmlformats.org/drawingml/2006/main">
            <a:pPr algn="ctr"/>
            <a:r>
              <a:rPr lang="en-US" sz="1400" dirty="0">
                <a:solidFill>
                  <a:srgbClr val="8B95A2"/>
                </a:solidFill>
                <a:latin typeface="Segoe UI"/>
              </a:rPr>
              <a:t>Monthly Active Users</a:t>
            </a:r>
          </a:p>
        </p:txBody>
      </p:sp>
      <p:sp>
        <p:nvSpPr>
          <p:cNvPr id="312" name="Stat3"/>
          <p:cNvSpPr txBox="1"/>
          <p:nvPr/>
        </p:nvSpPr>
        <p:spPr>
          <a:xfrm xmlns:a="http://schemas.openxmlformats.org/drawingml/2006/main">
            <a:off x="8200000" y="1500000"/>
            <a:ext cx="3400000" cy="2200000"/>
          </a:xfrm>
          <a:prstGeom xmlns:a="http://schemas.openxmlformats.org/drawingml/2006/main" prst="roundRect">
            <a:avLst>
              <a:gd name="adj" fmla="val 6000"/>
            </a:avLst>
          </a:prstGeom>
          <a:solidFill xmlns:a="http://schemas.openxmlformats.org/drawingml/2006/main">
            <a:srgbClr val="0E2540"/>
          </a:solidFill>
          <a:ln xmlns:a="http://schemas.openxmlformats.org/drawingml/2006/main" w="19050">
            <a:gradFill>
              <a:gsLst>
                <a:gs pos="0">
                  <a:srgbClr val="FFD166"/>
                </a:gs>
                <a:gs pos="100000">
                  <a:srgbClr val="F48C06"/>
                </a:gs>
              </a:gsLst>
              <a:lin ang="5400000" scaled="1"/>
            </a:gradFill>
          </a:ln>
        </p:spPr>
        <p:txBody>
          <a:bodyPr xmlns:a="http://schemas.openxmlformats.org/drawingml/2006/main" wrap="square" lIns="228600" tIns="182880" rIns="228600" bIns="182880" anchor="ctr"/>
          <a:lstStyle xmlns:a="http://schemas.openxmlformats.org/drawingml/2006/main"/>
          <a:p xmlns:a="http://schemas.openxmlformats.org/drawingml/2006/main">
            <a:pPr algn="ctr"/>
            <a:r>
              <a:rPr lang="en-US" sz="5600" b="1" dirty="0">
                <a:solidFill>
                  <a:srgbClr val="FFD166"/>
                </a:solidFill>
                <a:latin typeface="Segoe UI"/>
              </a:rPr>
              <a:t>47ms</a:t>
            </a:r>
          </a:p>
          <a:p xmlns:a="http://schemas.openxmlformats.org/drawingml/2006/main">
            <a:pPr algn="ctr"/>
            <a:r>
              <a:rPr lang="en-US" sz="1400" dirty="0">
                <a:solidFill>
                  <a:srgbClr val="8B95A2"/>
                </a:solidFill>
                <a:latin typeface="Segoe UI"/>
              </a:rPr>
              <a:t>Avg Response Time</a:t>
            </a:r>
          </a:p>
        </p:txBody>
      </p:sp>
      <p:sp>
        <p:nvSpPr>
          <p:cNvPr id="320" name="Desc"/>
          <p:cNvSpPr txBox="1"/>
          <p:nvPr/>
        </p:nvSpPr>
        <p:spPr>
          <a:xfrm xmlns:a="http://schemas.openxmlformats.org/drawingml/2006/main">
            <a:off x="800000" y="4200000"/>
            <a:ext cx="10592000" cy="22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/>
            <a:r>
              <a:rPr lang="en-US" sz="1400" dirty="0">
                <a:solidFill>
                  <a:srgbClr val="8B95A2"/>
                </a:solidFill>
                <a:latin typeface="Segoe UI"/>
              </a:rPr>
              <a:t>Numbers tell stories. Through thoughtful visual design, every data point</a:t>
            </a:r>
          </a:p>
          <a:p xmlns:a="http://schemas.openxmlformats.org/drawingml/2006/main">
            <a:pPr algn="l"/>
            <a:r>
              <a:rPr lang="en-US" sz="1400" dirty="0">
                <a:solidFill>
                  <a:srgbClr val="8B95A2"/>
                </a:solidFill>
                <a:latin typeface="Segoe UI"/>
              </a:rPr>
              <a:t>communicates its meaning at first glance.</a:t>
            </a:r>
          </a:p>
        </p:txBody>
      </p:sp>
    </p:spTree>
  </p:cSld>
</p:sld>
</file>

<file path=ppt/slides/slide4.xml><?xml version="1.0" encoding="utf-8"?>
<p:sld xmlns:p="http://schemas.openxmlformats.org/presentationml/2006/main">
  <p:cSld xmlns:p="http://schemas.openxmlformats.org/presentationml/2006/main">
    <p:bg>
      <p:bgPr>
        <a:gradFill xmlns:a="http://schemas.openxmlformats.org/drawingml/2006/main" rotWithShape="0">
          <a:gsLst>
            <a:gs pos="0">
              <a:srgbClr val="1B2838"/>
            </a:gs>
            <a:gs pos="50000">
              <a:srgbClr val="0D1B2A"/>
            </a:gs>
            <a:gs pos="100000">
              <a:srgbClr val="1B2838"/>
            </a:gs>
          </a:gsLst>
          <a:lin ang="2700000" scaled="1"/>
        </a:gradFill>
        <a:effectLst xmlns:a="http://schemas.openxmlformats.org/drawingml/2006/main"/>
      </p:bgPr>
    </p:bg>
    <p:spTree>
      <p:nvGrpSpPr>
        <p:cNvPr id="1" name=""/>
        <p:cNvGrpSpPr/>
        <p:nvPr/>
      </p:nvGrpSpPr>
      <p:grpSpPr/>
      <p:sp>
        <p:nvSpPr>
          <p:cNvPr id="400" name="QuoteMark"/>
          <p:cNvSpPr txBox="1"/>
          <p:nvPr/>
        </p:nvSpPr>
        <p:spPr>
          <a:xfrm xmlns:a="http://schemas.openxmlformats.org/drawingml/2006/main">
            <a:off x="1000000" y="800000"/>
            <a:ext cx="3000000" cy="20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/>
            <a:r>
              <a:rPr lang="en-US" sz="12000" dirty="0">
                <a:solidFill>
                  <a:srgbClr val="00B4D8">
                    <a:alpha val="20000"/>
                  </a:srgbClr>
                </a:solidFill>
                <a:latin typeface="Georgia"/>
              </a:rPr>
              <a:t>“</a:t>
            </a:r>
          </a:p>
        </p:txBody>
      </p:sp>
      <p:sp>
        <p:nvSpPr>
          <p:cNvPr id="401" name="Quote"/>
          <p:cNvSpPr txBox="1"/>
          <p:nvPr/>
        </p:nvSpPr>
        <p:spPr>
          <a:xfrm xmlns:a="http://schemas.openxmlformats.org/drawingml/2006/main">
            <a:off x="1500000" y="2000000"/>
            <a:ext cx="9192000" cy="20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ctr"/>
          <a:lstStyle xmlns:a="http://schemas.openxmlformats.org/drawingml/2006/main"/>
          <a:p xmlns:a="http://schemas.openxmlformats.org/drawingml/2006/main">
            <a:pPr algn="ctr"/>
            <a:r>
              <a:rPr lang="en-US" sz="2800" i="1" dirty="0">
                <a:solidFill>
                  <a:srgbClr val="FFFFFF"/>
                </a:solidFill>
                <a:latin typeface="Georgia"/>
              </a:rPr>
              <a:t>Good design is obvious.</a:t>
            </a:r>
          </a:p>
          <a:p xmlns:a="http://schemas.openxmlformats.org/drawingml/2006/main">
            <a:pPr algn="ctr"/>
            <a:r>
              <a:rPr lang="en-US" sz="2800" i="1" dirty="0">
                <a:solidFill>
                  <a:srgbClr val="FFFFFF"/>
                </a:solidFill>
                <a:latin typeface="Georgia"/>
              </a:rPr>
              <a:t>Great design is transparent.</a:t>
            </a:r>
          </a:p>
        </p:txBody>
      </p:sp>
      <p:sp>
        <p:nvSpPr>
          <p:cNvPr id="402" name="Author"/>
          <p:cNvSpPr txBox="1"/>
          <p:nvPr/>
        </p:nvSpPr>
        <p:spPr>
          <a:xfrm xmlns:a="http://schemas.openxmlformats.org/drawingml/2006/main">
            <a:off x="1500000" y="4200000"/>
            <a:ext cx="9192000" cy="6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ctr"/>
            <a:r>
              <a:rPr lang="en-US" sz="1600" dirty="0">
                <a:solidFill>
                  <a:srgbClr val="00B4D8"/>
                </a:solidFill>
                <a:latin typeface="Segoe UI"/>
              </a:rPr>
              <a:t>— Joe Sparano</a:t>
            </a:r>
          </a:p>
        </p:txBody>
      </p:sp>
      <p:sp>
        <p:nvSpPr>
          <p:cNvPr id="403" name="QuoteLine"/>
          <p:cNvSpPr/>
          <p:nvPr/>
        </p:nvSpPr>
        <p:spPr>
          <a:xfrm xmlns:a="http://schemas.openxmlformats.org/drawingml/2006/main">
            <a:off x="5096000" y="5000000"/>
            <a:ext cx="2000000" cy="0"/>
          </a:xfrm>
          <a:prstGeom xmlns:a="http://schemas.openxmlformats.org/drawingml/2006/main" prst="line">
            <a:avLst/>
          </a:prstGeom>
          <a:ln xmlns:a="http://schemas.openxmlformats.org/drawingml/2006/main" w="19050">
            <a:gradFill>
              <a:gsLst>
                <a:gs pos="0">
                  <a:srgbClr val="00B4D8">
                    <a:alpha val="0"/>
                  </a:srgbClr>
                </a:gs>
                <a:gs pos="50000">
                  <a:srgbClr val="00B4D8"/>
                </a:gs>
                <a:gs pos="100000">
                  <a:srgbClr val="00B4D8">
                    <a:alpha val="0"/>
                  </a:srgbClr>
                </a:gs>
              </a:gsLst>
              <a:lin ang="0" scaled="1"/>
            </a:gra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</p:spTree>
  </p:cSld>
</p:sld>
</file>

<file path=ppt/slides/slide5.xml><?xml version="1.0" encoding="utf-8"?>
<p:sld xmlns:p="http://schemas.openxmlformats.org/presentationml/2006/main">
  <p:cSld xmlns:p="http://schemas.openxmlformats.org/presentationml/2006/main">
    <p:bg>
      <p:bgPr>
        <a:solidFill xmlns:a="http://schemas.openxmlformats.org/drawingml/2006/main">
          <a:srgbClr val="0D1B2A"/>
        </a:solidFill>
        <a:effectLst xmlns:a="http://schemas.openxmlformats.org/drawingml/2006/main"/>
      </p:bgPr>
    </p:bg>
    <p:spTree>
      <p:nvGrpSpPr>
        <p:cNvPr id="1" name=""/>
        <p:cNvGrpSpPr/>
        <p:nvPr/>
      </p:nvGrpSpPr>
      <p:grpSpPr/>
      <p:sp>
        <p:nvSpPr>
          <p:cNvPr id="500" name="ProcessTitle"/>
          <p:cNvSpPr txBox="1"/>
          <p:nvPr/>
        </p:nvSpPr>
        <p:spPr>
          <a:xfrm xmlns:a="http://schemas.openxmlformats.org/drawingml/2006/main">
            <a:off x="800000" y="300000"/>
            <a:ext cx="10592000" cy="9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ctr"/>
          <a:lstStyle xmlns:a="http://schemas.openxmlformats.org/drawingml/2006/main"/>
          <a:p xmlns:a="http://schemas.openxmlformats.org/drawingml/2006/main">
            <a:pPr algn="ctr"/>
            <a:r>
              <a:rPr lang="en-US" sz="3200" b="1" dirty="0">
                <a:solidFill>
                  <a:srgbClr val="FFFFFF"/>
                </a:solidFill>
                <a:latin typeface="Segoe UI"/>
              </a:rPr>
              <a:t>Design Process</a:t>
            </a:r>
          </a:p>
        </p:txBody>
      </p:sp>
      <p:sp>
        <p:nvSpPr>
          <p:cNvPr id="501" name="ConnLine"/>
          <p:cNvSpPr/>
          <p:nvPr/>
        </p:nvSpPr>
        <p:spPr>
          <a:xfrm xmlns:a="http://schemas.openxmlformats.org/drawingml/2006/main">
            <a:off x="1800000" y="2800000"/>
            <a:ext cx="8600000" cy="0"/>
          </a:xfrm>
          <a:prstGeom xmlns:a="http://schemas.openxmlformats.org/drawingml/2006/main" prst="line">
            <a:avLst/>
          </a:prstGeom>
          <a:ln xmlns:a="http://schemas.openxmlformats.org/drawingml/2006/main" w="25400">
            <a:gradFill>
              <a:gsLst>
                <a:gs pos="0">
                  <a:srgbClr val="00B4D8"/>
                </a:gs>
                <a:gs pos="33000">
                  <a:srgbClr val="E0AAFF"/>
                </a:gs>
                <a:gs pos="66000">
                  <a:srgbClr val="FFD166"/>
                </a:gs>
                <a:gs pos="100000">
                  <a:srgbClr val="06D6A0"/>
                </a:gs>
              </a:gsLst>
              <a:lin ang="0" scaled="1"/>
            </a:gra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  <p:sp>
        <p:nvSpPr>
          <p:cNvPr id="510" name="Step1"/>
          <p:cNvSpPr/>
          <p:nvPr/>
        </p:nvSpPr>
        <p:spPr>
          <a:xfrm xmlns:a="http://schemas.openxmlformats.org/drawingml/2006/main">
            <a:off x="1400000" y="2200000"/>
            <a:ext cx="1200000" cy="120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B4D8">
              <a:alpha val="15000"/>
            </a:srgbClr>
          </a:solidFill>
          <a:ln xmlns:a="http://schemas.openxmlformats.org/drawingml/2006/main" w="38100">
            <a:solidFill>
              <a:srgbClr val="00B4D8"/>
            </a:solidFill>
          </a:ln>
        </p:spPr>
        <p:txBody>
          <a:bodyPr xmlns:a="http://schemas.openxmlformats.org/drawingml/2006/main" wrap="square" anchor="ctr"/>
          <a:lstStyle xmlns:a="http://schemas.openxmlformats.org/drawingml/2006/main"/>
          <a:p xmlns:a="http://schemas.openxmlformats.org/drawingml/2006/main">
            <a:pPr algn="ctr"/>
            <a:r>
              <a:rPr lang="en-US" sz="2400" b="1" dirty="0">
                <a:solidFill>
                  <a:srgbClr val="00B4D8"/>
                </a:solidFill>
              </a:rPr>
              <a:t>01</a:t>
            </a:r>
          </a:p>
        </p:txBody>
      </p:sp>
      <p:sp>
        <p:nvSpPr>
          <p:cNvPr id="511" name="Label1"/>
          <p:cNvSpPr txBox="1"/>
          <p:nvPr/>
        </p:nvSpPr>
        <p:spPr>
          <a:xfrm xmlns:a="http://schemas.openxmlformats.org/drawingml/2006/main">
            <a:off x="1400000" y="3600000"/>
            <a:ext cx="1200000" cy="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ctr"/>
            <a:r>
              <a:rPr lang="en-US" sz="1800" b="1" dirty="0">
                <a:solidFill>
                  <a:srgbClr val="FFFFFF"/>
                </a:solidFill>
                <a:latin typeface="Segoe UI"/>
              </a:rPr>
              <a:t>Research</a:t>
            </a:r>
          </a:p>
        </p:txBody>
      </p:sp>
      <p:sp>
        <p:nvSpPr>
          <p:cNvPr id="512" name="Step2"/>
          <p:cNvSpPr/>
          <p:nvPr/>
        </p:nvSpPr>
        <p:spPr>
          <a:xfrm xmlns:a="http://schemas.openxmlformats.org/drawingml/2006/main">
            <a:off x="3600000" y="2200000"/>
            <a:ext cx="1200000" cy="120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0AAFF">
              <a:alpha val="15000"/>
            </a:srgbClr>
          </a:solidFill>
          <a:ln xmlns:a="http://schemas.openxmlformats.org/drawingml/2006/main" w="38100">
            <a:solidFill>
              <a:srgbClr val="E0AAFF"/>
            </a:solidFill>
          </a:ln>
        </p:spPr>
        <p:txBody>
          <a:bodyPr xmlns:a="http://schemas.openxmlformats.org/drawingml/2006/main" wrap="square" anchor="ctr"/>
          <a:lstStyle xmlns:a="http://schemas.openxmlformats.org/drawingml/2006/main"/>
          <a:p xmlns:a="http://schemas.openxmlformats.org/drawingml/2006/main">
            <a:pPr algn="ctr"/>
            <a:r>
              <a:rPr lang="en-US" sz="2400" b="1" dirty="0">
                <a:solidFill>
                  <a:srgbClr val="E0AAFF"/>
                </a:solidFill>
              </a:rPr>
              <a:t>02</a:t>
            </a:r>
          </a:p>
        </p:txBody>
      </p:sp>
      <p:sp>
        <p:nvSpPr>
          <p:cNvPr id="513" name="Label2"/>
          <p:cNvSpPr txBox="1"/>
          <p:nvPr/>
        </p:nvSpPr>
        <p:spPr>
          <a:xfrm xmlns:a="http://schemas.openxmlformats.org/drawingml/2006/main">
            <a:off x="3600000" y="3600000"/>
            <a:ext cx="1200000" cy="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ctr"/>
            <a:r>
              <a:rPr lang="en-US" sz="1800" b="1" dirty="0">
                <a:solidFill>
                  <a:srgbClr val="FFFFFF"/>
                </a:solidFill>
                <a:latin typeface="Segoe UI"/>
              </a:rPr>
              <a:t>Ideate</a:t>
            </a:r>
          </a:p>
        </p:txBody>
      </p:sp>
      <p:sp>
        <p:nvSpPr>
          <p:cNvPr id="514" name="Step3"/>
          <p:cNvSpPr/>
          <p:nvPr/>
        </p:nvSpPr>
        <p:spPr>
          <a:xfrm xmlns:a="http://schemas.openxmlformats.org/drawingml/2006/main">
            <a:off x="5800000" y="2200000"/>
            <a:ext cx="1200000" cy="120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D166">
              <a:alpha val="15000"/>
            </a:srgbClr>
          </a:solidFill>
          <a:ln xmlns:a="http://schemas.openxmlformats.org/drawingml/2006/main" w="38100">
            <a:solidFill>
              <a:srgbClr val="FFD166"/>
            </a:solidFill>
          </a:ln>
        </p:spPr>
        <p:txBody>
          <a:bodyPr xmlns:a="http://schemas.openxmlformats.org/drawingml/2006/main" wrap="square" anchor="ctr"/>
          <a:lstStyle xmlns:a="http://schemas.openxmlformats.org/drawingml/2006/main"/>
          <a:p xmlns:a="http://schemas.openxmlformats.org/drawingml/2006/main">
            <a:pPr algn="ctr"/>
            <a:r>
              <a:rPr lang="en-US" sz="2400" b="1" dirty="0">
                <a:solidFill>
                  <a:srgbClr val="FFD166"/>
                </a:solidFill>
              </a:rPr>
              <a:t>03</a:t>
            </a:r>
          </a:p>
        </p:txBody>
      </p:sp>
      <p:sp>
        <p:nvSpPr>
          <p:cNvPr id="515" name="Label3"/>
          <p:cNvSpPr txBox="1"/>
          <p:nvPr/>
        </p:nvSpPr>
        <p:spPr>
          <a:xfrm xmlns:a="http://schemas.openxmlformats.org/drawingml/2006/main">
            <a:off x="5800000" y="3600000"/>
            <a:ext cx="1200000" cy="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ctr"/>
            <a:r>
              <a:rPr lang="en-US" sz="1800" b="1" dirty="0">
                <a:solidFill>
                  <a:srgbClr val="FFFFFF"/>
                </a:solidFill>
                <a:latin typeface="Segoe UI"/>
              </a:rPr>
              <a:t>Design</a:t>
            </a:r>
          </a:p>
        </p:txBody>
      </p:sp>
      <p:sp>
        <p:nvSpPr>
          <p:cNvPr id="516" name="Step4"/>
          <p:cNvSpPr/>
          <p:nvPr/>
        </p:nvSpPr>
        <p:spPr>
          <a:xfrm xmlns:a="http://schemas.openxmlformats.org/drawingml/2006/main">
            <a:off x="8000000" y="2200000"/>
            <a:ext cx="1200000" cy="120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6D6A0">
              <a:alpha val="15000"/>
            </a:srgbClr>
          </a:solidFill>
          <a:ln xmlns:a="http://schemas.openxmlformats.org/drawingml/2006/main" w="38100">
            <a:solidFill>
              <a:srgbClr val="06D6A0"/>
            </a:solidFill>
          </a:ln>
        </p:spPr>
        <p:txBody>
          <a:bodyPr xmlns:a="http://schemas.openxmlformats.org/drawingml/2006/main" wrap="square" anchor="ctr"/>
          <a:lstStyle xmlns:a="http://schemas.openxmlformats.org/drawingml/2006/main"/>
          <a:p xmlns:a="http://schemas.openxmlformats.org/drawingml/2006/main">
            <a:pPr algn="ctr"/>
            <a:r>
              <a:rPr lang="en-US" sz="2400" b="1" dirty="0">
                <a:solidFill>
                  <a:srgbClr val="06D6A0"/>
                </a:solidFill>
              </a:rPr>
              <a:t>04</a:t>
            </a:r>
          </a:p>
        </p:txBody>
      </p:sp>
      <p:sp>
        <p:nvSpPr>
          <p:cNvPr id="517" name="Label4"/>
          <p:cNvSpPr txBox="1"/>
          <p:nvPr/>
        </p:nvSpPr>
        <p:spPr>
          <a:xfrm xmlns:a="http://schemas.openxmlformats.org/drawingml/2006/main">
            <a:off x="8000000" y="3600000"/>
            <a:ext cx="1200000" cy="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ctr"/>
            <a:r>
              <a:rPr lang="en-US" sz="1800" b="1" dirty="0">
                <a:solidFill>
                  <a:srgbClr val="FFFFFF"/>
                </a:solidFill>
                <a:latin typeface="Segoe UI"/>
              </a:rPr>
              <a:t>Validate</a:t>
            </a:r>
          </a:p>
        </p:txBody>
      </p:sp>
      <p:sp>
        <p:nvSpPr>
          <p:cNvPr id="530" name="Bottom"/>
          <p:cNvSpPr txBox="1"/>
          <p:nvPr/>
        </p:nvSpPr>
        <p:spPr>
          <a:xfrm xmlns:a="http://schemas.openxmlformats.org/drawingml/2006/main">
            <a:off x="800000" y="5000000"/>
            <a:ext cx="10592000" cy="6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ctr"/>
          <a:lstStyle xmlns:a="http://schemas.openxmlformats.org/drawingml/2006/main"/>
          <a:p xmlns:a="http://schemas.openxmlformats.org/drawingml/2006/main">
            <a:pPr algn="ctr"/>
            <a:r>
              <a:rPr lang="en-US" sz="1200" dirty="0">
                <a:solidFill>
                  <a:srgbClr val="8B95A2"/>
                </a:solidFill>
                <a:latin typeface="Segoe UI"/>
              </a:rPr>
              <a:t>Every step is iterative. From research to validation, we refine until perfection.</a:t>
            </a:r>
          </a:p>
        </p:txBody>
      </p:sp>
    </p:spTree>
  </p:cSld>
</p:sld>
</file>

<file path=ppt/slides/slide6.xml><?xml version="1.0" encoding="utf-8"?>
<p:sld xmlns:p="http://schemas.openxmlformats.org/presentationml/2006/main">
  <p:cSld xmlns:p="http://schemas.openxmlformats.org/presentationml/2006/main">
    <p:bg>
      <p:bgPr>
        <a:gradFill xmlns:a="http://schemas.openxmlformats.org/drawingml/2006/main" rotWithShape="0">
          <a:gsLst>
            <a:gs pos="0">
              <a:srgbClr val="0A1628"/>
            </a:gs>
            <a:gs pos="50000">
              <a:srgbClr val="0D1B2A"/>
            </a:gs>
            <a:gs pos="100000">
              <a:srgbClr val="1B2838"/>
            </a:gs>
          </a:gsLst>
          <a:lin ang="5400000" scaled="1"/>
        </a:gradFill>
        <a:effectLst xmlns:a="http://schemas.openxmlformats.org/drawingml/2006/main"/>
      </p:bgPr>
    </p:bg>
    <p:spTree>
      <p:nvGrpSpPr>
        <p:cNvPr id="1" name=""/>
        <p:cNvGrpSpPr/>
        <p:nvPr/>
      </p:nvGrpSpPr>
      <p:grpSpPr/>
      <p:sp>
        <p:nvSpPr>
          <p:cNvPr id="600" name="Ring"/>
          <p:cNvSpPr/>
          <p:nvPr/>
        </p:nvSpPr>
        <p:spPr>
          <a:xfrm xmlns:a="http://schemas.openxmlformats.org/drawingml/2006/main">
            <a:off x="3596000" y="800000"/>
            <a:ext cx="5000000" cy="5000000"/>
          </a:xfrm>
          <a:prstGeom xmlns:a="http://schemas.openxmlformats.org/drawingml/2006/main" prst="ellipse">
            <a:avLst/>
          </a:prstGeom>
          <a:noFill xmlns:a="http://schemas.openxmlformats.org/drawingml/2006/main"/>
          <a:ln xmlns:a="http://schemas.openxmlformats.org/drawingml/2006/main" w="12700">
            <a:gradFill>
              <a:gsLst>
                <a:gs pos="0">
                  <a:srgbClr val="00B4D8">
                    <a:alpha val="30000"/>
                  </a:srgbClr>
                </a:gs>
                <a:gs pos="50000">
                  <a:srgbClr val="E0AAFF">
                    <a:alpha val="30000"/>
                  </a:srgbClr>
                </a:gs>
                <a:gs pos="100000">
                  <a:srgbClr val="FFD166">
                    <a:alpha val="30000"/>
                  </a:srgbClr>
                </a:gs>
              </a:gsLst>
              <a:lin ang="2700000" scaled="1"/>
            </a:gra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  <p:sp>
        <p:nvSpPr>
          <p:cNvPr id="601" name="Thanks"/>
          <p:cNvSpPr txBox="1"/>
          <p:nvPr/>
        </p:nvSpPr>
        <p:spPr>
          <a:xfrm xmlns:a="http://schemas.openxmlformats.org/drawingml/2006/main">
            <a:off x="1500000" y="2200000"/>
            <a:ext cx="9192000" cy="14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ctr"/>
          <a:lstStyle xmlns:a="http://schemas.openxmlformats.org/drawingml/2006/main"/>
          <a:p xmlns:a="http://schemas.openxmlformats.org/drawingml/2006/main">
            <a:pPr algn="ctr"/>
            <a:r>
              <a:rPr lang="en-US" sz="4800" b="1" dirty="0">
                <a:solidFill>
                  <a:srgbClr val="FFFFFF"/>
                </a:solidFill>
                <a:latin typeface="Segoe UI"/>
              </a:rPr>
              <a:t>Thank You</a:t>
            </a:r>
          </a:p>
        </p:txBody>
      </p:sp>
      <p:sp>
        <p:nvSpPr>
          <p:cNvPr id="602" name="ClosingSub"/>
          <p:cNvSpPr txBox="1"/>
          <p:nvPr/>
        </p:nvSpPr>
        <p:spPr>
          <a:xfrm xmlns:a="http://schemas.openxmlformats.org/drawingml/2006/main">
            <a:off x="1500000" y="3600000"/>
            <a:ext cx="9192000" cy="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ctr"/>
            <a:r>
              <a:rPr lang="en-US" sz="1600" dirty="0">
                <a:solidFill>
                  <a:srgbClr val="90E0EF"/>
                </a:solidFill>
                <a:latin typeface="Segoe UI"/>
              </a:rPr>
              <a:t>Design is not just what it looks like — it’s how it works.</a:t>
            </a:r>
          </a:p>
        </p:txBody>
      </p:sp>
      <p:sp>
        <p:nvSpPr>
          <p:cNvPr id="603" name="D1"/>
          <p:cNvSpPr/>
          <p:nvPr/>
        </p:nvSpPr>
        <p:spPr>
          <a:xfrm xmlns:a="http://schemas.openxmlformats.org/drawingml/2006/main" rot="2700000">
            <a:off x="5850000" y="4700000"/>
            <a:ext cx="120000" cy="12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4D8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  <p:sp>
        <p:nvSpPr>
          <p:cNvPr id="604" name="D2"/>
          <p:cNvSpPr/>
          <p:nvPr/>
        </p:nvSpPr>
        <p:spPr>
          <a:xfrm xmlns:a="http://schemas.openxmlformats.org/drawingml/2006/main" rot="2700000">
            <a:off x="6100000" y="4700000"/>
            <a:ext cx="120000" cy="12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0AA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  <p:sp>
        <p:nvSpPr>
          <p:cNvPr id="605" name="D3"/>
          <p:cNvSpPr/>
          <p:nvPr/>
        </p:nvSpPr>
        <p:spPr>
          <a:xfrm xmlns:a="http://schemas.openxmlformats.org/drawingml/2006/main" rot="2700000">
            <a:off x="6350000" y="4700000"/>
            <a:ext cx="120000" cy="12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D166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2026-06-24T17:27:13Z</dcterms:created>
  <cp:lastModifiedBy>OfficeCLI</cp:lastModifiedBy>
  <dcterms:modified xsi:type="dcterms:W3CDTF">2026-06-24T17:27:13Z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2026-06-24T17:27:14Z</vt:lpwstr>
  </op:property>
</op:Properties>
</file>