
<file path=[Content_Types].xml><?xml version="1.0" encoding="utf-8"?>
<Types xmlns="http://schemas.openxmlformats.org/package/2006/content-types">
  <Default Extension="xml" ContentType="application/vnd.openxmlformats-officedocument.presentationml.presentation.main+xml"/>
  <Default Extension="rels" ContentType="application/vnd.openxmlformats-package.relationships+xml"/>
  <Default Extension="glb" ContentType="model/gltf.binary"/>
  <Default Extension="png" ContentType="image/png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</Types>
</file>

<file path=_rels/.rels>&#65279;<?xml version="1.0" encoding="utf-8"?><Relationships xmlns="http://schemas.openxmlformats.org/package/2006/relationships"><Relationship Type="http://schemas.openxmlformats.org/officeDocument/2006/relationships/officeDocument" Target="/ppt/presentation.xml" Id="R281d5fec2ddb4b17" /><Relationship Type="http://schemas.openxmlformats.org/package/2006/relationships/metadata/core-properties" Target="/docProps/core.xml" Id="R663305ca96b240da" /><Relationship Type="http://schemas.openxmlformats.org/officeDocument/2006/relationships/extended-properties" Target="/docProps/app.xml" Id="R5f48697eef9c46d3" /><Relationship Type="http://schemas.openxmlformats.org/officeDocument/2006/relationships/custom-properties" Target="/docProps/custom.xml" Id="Rbcbb8f432e884698" /></Relationships>
</file>

<file path=ppt/presentation.xml><?xml version="1.0" encoding="utf-8"?>
<p:presentation xmlns:r="http://schemas.openxmlformats.org/officeDocument/2006/relationships" xmlns:p="http://schemas.openxmlformats.org/presentationml/2006/main">
  <p:sldMasterIdLst>
    <p:sldMasterId xmlns:r="http://schemas.openxmlformats.org/officeDocument/2006/relationships" id="2147483648" r:id="rId1"/>
  </p:sldMasterIdLst>
  <p:sldIdLst>
    <p:sldId id="256" r:id="Rcf2c991ee1194662"/>
    <p:sldId id="257" r:id="R8aaedbd56a674155"/>
    <p:sldId id="258" r:id="R1828a3de468d4d26"/>
    <p:sldId id="259" r:id="R9edb5355636a4c72"/>
    <p:sldId id="260" r:id="R2e635040b53f4cb2"/>
    <p:sldId id="261" r:id="R94dfe7db0f484fa4"/>
    <p:sldId id="262" r:id="Rb6efc4061fd1475f"/>
    <p:sldId id="263" r:id="R507ab1071379478c"/>
  </p:sldIdLst>
  <p:sldSz cx="12192000" cy="6858000"/>
  <p:notesSz cx="6858000" cy="9144000"/>
</p:presentation>
</file>

<file path=ppt/_rels/presentation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Id1" /><Relationship Type="http://schemas.openxmlformats.org/officeDocument/2006/relationships/theme" Target="/ppt/theme/theme1.xml" Id="rId2" /><Relationship Type="http://schemas.openxmlformats.org/officeDocument/2006/relationships/slide" Target="/ppt/slides/slide1.xml" Id="Rcf2c991ee1194662" /><Relationship Type="http://schemas.openxmlformats.org/officeDocument/2006/relationships/slide" Target="/ppt/slides/slide2.xml" Id="R8aaedbd56a674155" /><Relationship Type="http://schemas.openxmlformats.org/officeDocument/2006/relationships/slide" Target="/ppt/slides/slide3.xml" Id="R1828a3de468d4d26" /><Relationship Type="http://schemas.openxmlformats.org/officeDocument/2006/relationships/slide" Target="/ppt/slides/slide4.xml" Id="R9edb5355636a4c72" /><Relationship Type="http://schemas.openxmlformats.org/officeDocument/2006/relationships/slide" Target="/ppt/slides/slide5.xml" Id="R2e635040b53f4cb2" /><Relationship Type="http://schemas.openxmlformats.org/officeDocument/2006/relationships/slide" Target="/ppt/slides/slide6.xml" Id="R94dfe7db0f484fa4" /><Relationship Type="http://schemas.openxmlformats.org/officeDocument/2006/relationships/slide" Target="/ppt/slides/slide7.xml" Id="Rb6efc4061fd1475f" /><Relationship Type="http://schemas.openxmlformats.org/officeDocument/2006/relationships/slide" Target="/ppt/slides/slide8.xml" Id="R507ab1071379478c" /></Relationships>
</file>

<file path=ppt/slideLayouts/_rels/slideLayout1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668c10b5824e4674" /></Relationships>
</file>

<file path=ppt/slideLayouts/_rels/slideLayout2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6df0003b3cc34114" /></Relationships>
</file>

<file path=ppt/slideLayouts/_rels/slideLayout3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57269c03df234faf" /></Relationships>
</file>

<file path=ppt/slideLayouts/_rels/slideLayout4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f1c6af88b862412e" /></Relationships>
</file>

<file path=ppt/slideLayouts/_rels/slideLayout5.xml.rels>&#65279;<?xml version="1.0" encoding="utf-8"?><Relationships xmlns="http://schemas.openxmlformats.org/package/2006/relationships"><Relationship Type="http://schemas.openxmlformats.org/officeDocument/2006/relationships/slideMaster" Target="/ppt/slideMasters/slideMaster1.xml" Id="R465771fb6d744fcf" /></Relationships>
</file>

<file path=ppt/slideLayouts/slideLayout1.xml><?xml version="1.0" encoding="utf-8"?>
<p:sldLayout xmlns:p="http://schemas.openxmlformats.org/presentationml/2006/main" type="blank">
  <p:cSld name="Blank">
    <p:spTree>
      <p:nvGrpSpPr>
        <p:cNvPr id="1" name=""/>
        <p:cNvGrpSpPr/>
        <p:nvPr/>
      </p:nvGrpSpPr>
      <p:grpSpPr/>
    </p:spTree>
  </p:cSld>
</p:sldLayout>
</file>

<file path=ppt/slideLayouts/slideLayout2.xml><?xml version="1.0" encoding="utf-8"?>
<p:sldLayout xmlns:p="http://schemas.openxmlformats.org/presentationml/2006/main" type="title">
  <p:cSld name="Title Slide">
    <p:spTree>
      <p:nvGrpSpPr>
        <p:cNvPr id="1" name=""/>
        <p:cNvGrpSpPr/>
        <p:nvPr/>
      </p:nvGrpSpPr>
      <p:grpSpPr/>
      <p:sp>
        <p:nvSpPr>
          <p:cNvPr id="2" name="Title"/>
          <p:cNvSpPr>
            <a:spLocks xmlns:a="http://schemas.openxmlformats.org/drawingml/2006/main" noGrp="1"/>
          </p:cNvSpPr>
          <p:nvPr>
            <p:ph type="ctrTitle"/>
          </p:nvPr>
        </p:nvSpPr>
        <p:spPr>
          <a:xfrm xmlns:a="http://schemas.openxmlformats.org/drawingml/2006/main">
            <a:off x="685800" y="2130425"/>
            <a:ext cx="7772400" cy="1470025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en-US"/>
          </a:p>
        </p:txBody>
      </p:sp>
      <p:sp>
        <p:nvSpPr>
          <p:cNvPr id="3" name="Subtitle"/>
          <p:cNvSpPr>
            <a:spLocks xmlns:a="http://schemas.openxmlformats.org/drawingml/2006/main" noGrp="1"/>
          </p:cNvSpPr>
          <p:nvPr>
            <p:ph type="subTitle" idx="1"/>
          </p:nvPr>
        </p:nvSpPr>
        <p:spPr>
          <a:xfrm xmlns:a="http://schemas.openxmlformats.org/drawingml/2006/main">
            <a:off x="1371600" y="3886200"/>
            <a:ext cx="6400800" cy="1752600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en-US"/>
          </a:p>
        </p:txBody>
      </p:sp>
    </p:spTree>
  </p:cSld>
</p:sldLayout>
</file>

<file path=ppt/slideLayouts/slideLayout3.xml><?xml version="1.0" encoding="utf-8"?>
<p:sldLayout xmlns:p="http://schemas.openxmlformats.org/presentationml/2006/main" type="objTx">
  <p:cSld name="Title and Content">
    <p:spTree>
      <p:nvGrpSpPr>
        <p:cNvPr id="1" name=""/>
        <p:cNvGrpSpPr/>
        <p:nvPr/>
      </p:nvGrpSpPr>
      <p:grpSpPr/>
      <p:sp>
        <p:nvSpPr>
          <p:cNvPr id="2" name="Title"/>
          <p:cNvSpPr>
            <a:spLocks xmlns:a="http://schemas.openxmlformats.org/drawingml/2006/main" noGrp="1"/>
          </p:cNvSpPr>
          <p:nvPr>
            <p:ph type="title"/>
          </p:nvPr>
        </p:nvSpPr>
        <p:spPr>
          <a:xfrm xmlns:a="http://schemas.openxmlformats.org/drawingml/2006/main">
            <a:off x="838200" y="365125"/>
            <a:ext cx="10515600" cy="1325563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en-US"/>
          </a:p>
        </p:txBody>
      </p:sp>
      <p:sp>
        <p:nvSpPr>
          <p:cNvPr id="3" name="Content"/>
          <p:cNvSpPr>
            <a:spLocks xmlns:a="http://schemas.openxmlformats.org/drawingml/2006/main" noGrp="1"/>
          </p:cNvSpPr>
          <p:nvPr>
            <p:ph type="body" idx="1"/>
          </p:nvPr>
        </p:nvSpPr>
        <p:spPr>
          <a:xfrm xmlns:a="http://schemas.openxmlformats.org/drawingml/2006/main">
            <a:off x="838200" y="1825625"/>
            <a:ext cx="10515600" cy="4351338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en-US"/>
          </a:p>
        </p:txBody>
      </p:sp>
    </p:spTree>
  </p:cSld>
</p:sldLayout>
</file>

<file path=ppt/slideLayouts/slideLayout4.xml><?xml version="1.0" encoding="utf-8"?>
<p:sldLayout xmlns:p="http://schemas.openxmlformats.org/presentationml/2006/main" type="twoColTx">
  <p:cSld name="Two Content">
    <p:spTree>
      <p:nvGrpSpPr>
        <p:cNvPr id="1" name=""/>
        <p:cNvGrpSpPr/>
        <p:nvPr/>
      </p:nvGrpSpPr>
      <p:grpSpPr/>
      <p:sp>
        <p:nvSpPr>
          <p:cNvPr id="2" name="Title"/>
          <p:cNvSpPr>
            <a:spLocks xmlns:a="http://schemas.openxmlformats.org/drawingml/2006/main" noGrp="1"/>
          </p:cNvSpPr>
          <p:nvPr>
            <p:ph type="title"/>
          </p:nvPr>
        </p:nvSpPr>
        <p:spPr>
          <a:xfrm xmlns:a="http://schemas.openxmlformats.org/drawingml/2006/main">
            <a:off x="838200" y="365125"/>
            <a:ext cx="10515600" cy="1325563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en-US"/>
          </a:p>
        </p:txBody>
      </p:sp>
      <p:sp>
        <p:nvSpPr>
          <p:cNvPr id="3" name="Content Left"/>
          <p:cNvSpPr>
            <a:spLocks xmlns:a="http://schemas.openxmlformats.org/drawingml/2006/main" noGrp="1"/>
          </p:cNvSpPr>
          <p:nvPr>
            <p:ph type="body" idx="1"/>
          </p:nvPr>
        </p:nvSpPr>
        <p:spPr>
          <a:xfrm xmlns:a="http://schemas.openxmlformats.org/drawingml/2006/main">
            <a:off x="838200" y="1825625"/>
            <a:ext cx="5181600" cy="4351338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en-US"/>
          </a:p>
        </p:txBody>
      </p:sp>
      <p:sp>
        <p:nvSpPr>
          <p:cNvPr id="4" name="Content Right"/>
          <p:cNvSpPr>
            <a:spLocks xmlns:a="http://schemas.openxmlformats.org/drawingml/2006/main" noGrp="1"/>
          </p:cNvSpPr>
          <p:nvPr>
            <p:ph type="body" idx="2"/>
          </p:nvPr>
        </p:nvSpPr>
        <p:spPr>
          <a:xfrm xmlns:a="http://schemas.openxmlformats.org/drawingml/2006/main">
            <a:off x="6172200" y="1825625"/>
            <a:ext cx="5181600" cy="4351338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en-US"/>
          </a:p>
        </p:txBody>
      </p:sp>
    </p:spTree>
  </p:cSld>
</p:sldLayout>
</file>

<file path=ppt/slideLayouts/slideLayout5.xml><?xml version="1.0" encoding="utf-8"?>
<p:sldLayout xmlns:p="http://schemas.openxmlformats.org/presentationml/2006/main" type="titleOnly">
  <p:cSld name="Title Only">
    <p:spTree>
      <p:nvGrpSpPr>
        <p:cNvPr id="1" name=""/>
        <p:cNvGrpSpPr/>
        <p:nvPr/>
      </p:nvGrpSpPr>
      <p:grpSpPr/>
      <p:sp>
        <p:nvSpPr>
          <p:cNvPr id="2" name="Title"/>
          <p:cNvSpPr>
            <a:spLocks xmlns:a="http://schemas.openxmlformats.org/drawingml/2006/main" noGrp="1"/>
          </p:cNvSpPr>
          <p:nvPr>
            <p:ph type="title"/>
          </p:nvPr>
        </p:nvSpPr>
        <p:spPr>
          <a:xfrm xmlns:a="http://schemas.openxmlformats.org/drawingml/2006/main">
            <a:off x="838200" y="365125"/>
            <a:ext cx="10515600" cy="1325563"/>
          </a:xfrm>
        </p:spPr>
        <p:txBody>
          <a:bodyPr xmlns:a="http://schemas.openxmlformats.org/drawingml/2006/main"/>
          <a:lstStyle xmlns:a="http://schemas.openxmlformats.org/drawingml/2006/main"/>
          <a:p xmlns:a="http://schemas.openxmlformats.org/drawingml/2006/main">
            <a:endParaRPr lang="en-US"/>
          </a:p>
        </p:txBody>
      </p:sp>
    </p:spTree>
  </p:cSld>
</p:sldLayout>
</file>

<file path=ppt/slideMasters/_rels/slideMaster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Id1" /><Relationship Type="http://schemas.openxmlformats.org/officeDocument/2006/relationships/theme" Target="/ppt/theme/theme1.xml" Id="R414d3f69ac30449d" /><Relationship Type="http://schemas.openxmlformats.org/officeDocument/2006/relationships/slideLayout" Target="/ppt/slideLayouts/slideLayout2.xml" Id="rId2" /><Relationship Type="http://schemas.openxmlformats.org/officeDocument/2006/relationships/slideLayout" Target="/ppt/slideLayouts/slideLayout3.xml" Id="rId3" /><Relationship Type="http://schemas.openxmlformats.org/officeDocument/2006/relationships/slideLayout" Target="/ppt/slideLayouts/slideLayout4.xml" Id="rId4" /><Relationship Type="http://schemas.openxmlformats.org/officeDocument/2006/relationships/slideLayout" Target="/ppt/slideLayouts/slideLayout5.xml" Id="rId5" /></Relationships>
</file>

<file path=ppt/slideMasters/slideMaster1.xml><?xml version="1.0" encoding="utf-8"?>
<p:sldMaster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xmlns:r="http://schemas.openxmlformats.org/officeDocument/2006/relationships" id="2147483649" r:id="rId1"/>
    <p:sldLayoutId xmlns:r="http://schemas.openxmlformats.org/officeDocument/2006/relationships" id="2147483650" r:id="rId2"/>
    <p:sldLayoutId xmlns:r="http://schemas.openxmlformats.org/officeDocument/2006/relationships" id="2147483651" r:id="rId3"/>
    <p:sldLayoutId xmlns:r="http://schemas.openxmlformats.org/officeDocument/2006/relationships" id="2147483652" r:id="rId4"/>
    <p:sldLayoutId xmlns:r="http://schemas.openxmlformats.org/officeDocument/2006/relationships" id="2147483653" r:id="rId5"/>
  </p:sldLayoutIdLst>
</p:sldMaster>
</file>

<file path=ppt/slides/_rels/slide1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26c20d35ce9f4e9f" /><Relationship Type="http://schemas.microsoft.com/office/2017/06/relationships/model3d" Target="/ppt/slides/udata/data.glb" Id="Re06d4e8cb7314868" /><Relationship Type="http://schemas.openxmlformats.org/officeDocument/2006/relationships/image" Target="/ppt/media/image.png" Id="R4bc56f3cacc54561" /></Relationships>
</file>

<file path=ppt/slides/_rels/slide2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c0dc9836ec74da2" /><Relationship Type="http://schemas.microsoft.com/office/2017/06/relationships/model3d" Target="/ppt/slides/udata/data2.glb" Id="R305863be84914983" /><Relationship Type="http://schemas.openxmlformats.org/officeDocument/2006/relationships/image" Target="/ppt/media/image2.png" Id="R73932bec7d794443" /></Relationships>
</file>

<file path=ppt/slides/_rels/slide3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5808940c34064914" /><Relationship Type="http://schemas.microsoft.com/office/2017/06/relationships/model3d" Target="/ppt/slides/udata/data3.glb" Id="R87a4b0b9bbfa480d" /><Relationship Type="http://schemas.openxmlformats.org/officeDocument/2006/relationships/image" Target="/ppt/media/image3.png" Id="R8d3839fae91c439c" /></Relationships>
</file>

<file path=ppt/slides/_rels/slide4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b51ca9cffd2459a" /><Relationship Type="http://schemas.microsoft.com/office/2017/06/relationships/model3d" Target="/ppt/slides/udata/data4.glb" Id="R7fb1d05e83f847a3" /><Relationship Type="http://schemas.openxmlformats.org/officeDocument/2006/relationships/image" Target="/ppt/media/image4.png" Id="Rbd12846be78c44cd" /></Relationships>
</file>

<file path=ppt/slides/_rels/slide5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3203ae6d750e4ad8" /><Relationship Type="http://schemas.microsoft.com/office/2017/06/relationships/model3d" Target="/ppt/slides/udata/data5.glb" Id="R9cf2d0fe7d294b7a" /><Relationship Type="http://schemas.openxmlformats.org/officeDocument/2006/relationships/image" Target="/ppt/media/image5.png" Id="R05488c16aac1428d" /></Relationships>
</file>

<file path=ppt/slides/_rels/slide6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132f941b428e495f" /><Relationship Type="http://schemas.microsoft.com/office/2017/06/relationships/model3d" Target="/ppt/slides/udata/data6.glb" Id="R4e3ba9873763431e" /><Relationship Type="http://schemas.openxmlformats.org/officeDocument/2006/relationships/image" Target="/ppt/media/image6.png" Id="Ra2c6a85021d44c03" /></Relationships>
</file>

<file path=ppt/slides/_rels/slide7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f047d6a80921491f" /><Relationship Type="http://schemas.microsoft.com/office/2017/06/relationships/model3d" Target="/ppt/slides/udata/data7.glb" Id="R0c5e62488c25445f" /><Relationship Type="http://schemas.openxmlformats.org/officeDocument/2006/relationships/image" Target="/ppt/media/image7.png" Id="R043d954426c04cd0" /></Relationships>
</file>

<file path=ppt/slides/_rels/slide8.xml.rels>&#65279;<?xml version="1.0" encoding="utf-8"?><Relationships xmlns="http://schemas.openxmlformats.org/package/2006/relationships"><Relationship Type="http://schemas.openxmlformats.org/officeDocument/2006/relationships/slideLayout" Target="/ppt/slideLayouts/slideLayout1.xml" Id="Racf3b0a0db6249cc" /><Relationship Type="http://schemas.microsoft.com/office/2017/06/relationships/model3d" Target="/ppt/slides/udata/data8.glb" Id="R67539e37cf58455f" /><Relationship Type="http://schemas.openxmlformats.org/officeDocument/2006/relationships/image" Target="/ppt/media/image8.png" Id="Rd9813dda3e4c4600" /></Relationships>
</file>

<file path=ppt/slides/slide1.xml><?xml version="1.0" encoding="utf-8"?>
<p:sld xmlns:a="http://schemas.openxmlformats.org/drawingml/2006/main" xmlns:r="http://schemas.openxmlformats.org/officeDocument/2006/relationships" xmlns:p159="http://schemas.microsoft.com/office/powerpoint/2015/09/main" xmlns:mc="http://schemas.openxmlformats.org/markup-compatibility/2006" xmlns:p14="http://schemas.microsoft.com/office/powerpoint/2010/main" xmlns:am3d="http://schemas.microsoft.com/office/drawing/2017/model3d" xmlns:p="http://schemas.openxmlformats.org/presentationml/2006/main" mc:Ignorable="p159 am3d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/>
      <mc:AlternateContent>
        <mc:Choice xmlns:am3d="http://schemas.microsoft.com/office/drawing/2017/model3d" Requires="am3d">
          <p:graphicFrame xmlns:a="http://schemas.openxmlformats.org/drawingml/2006/main" xmlns:r="http://schemas.openxmlformats.org/officeDocument/2006/relationships">
            <p:nvGraphicFramePr>
              <p:cNvPr id="100000" name="sun">
                <a:extLst>
                  <a:ext uri="{FF2B5EF4-FFF2-40B4-BE49-F238E27FC236}">
                    <a16:creationId xmlns:a16="http://schemas.microsoft.com/office/drawing/2014/main" id="{EC2956F5-5855-4C5E-AEEA-A48B246E245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400000" y="180000"/>
              <a:ext cx="6480000" cy="6480000"/>
            </p:xfrm>
            <a:graphic>
              <a:graphicData uri="http://schemas.microsoft.com/office/drawing/2017/model3d">
                <am3d:model3d r:embed="Re06d4e8cb7314868">
                  <am3d:spPr>
                    <a:xfrm>
                      <a:off x="0" y="0"/>
                      <a:ext cx="6480000" cy="6480000"/>
                    </a:xfrm>
                    <a:prstGeom prst="rect">
                      <a:avLst/>
                    </a:prstGeom>
                  </am3d:spPr>
                  <am3d:camera>
                    <am3d:pos x="0" y="0" z="814692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00000" ay="0" az="0"/>
                    <am3d:postTrans dx="0" dy="0" dz="0"/>
                  </am3d:trans>
                  <am3d:raster rName="Office3DRenderer" rVer="16.0.8326">
                    <am3d:blip r:embed="R4bc56f3cacc54561"/>
                  </am3d:raster>
                  <am3d:objViewport viewportSz="648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 xmlns:a="http://schemas.openxmlformats.org/drawingml/2006/main" xmlns:r="http://schemas.openxmlformats.org/officeDocument/2006/relationships">
            <p:nvPicPr>
              <p:cNvPr id="100000" name="sun">
                <a:extLst>
                  <a:ext uri="{FF2B5EF4-FFF2-40B4-BE49-F238E27FC236}">
                    <a16:creationId xmlns:a16="http://schemas.microsoft.com/office/drawing/2014/main" id="{EC2956F5-5855-4C5E-AEEA-A48B246E245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4bc56f3cacc54561"/>
              <a:stretch>
                <a:fillRect/>
              </a:stretch>
            </p:blipFill>
            <p:spPr>
              <a:xfrm>
                <a:off x="5400000" y="180000"/>
                <a:ext cx="6480000" cy="6480000"/>
              </a:xfrm>
              <a:prstGeom prst="rect">
                <a:avLst/>
              </a:prstGeom>
            </p:spPr>
          </p:pic>
        </mc:Fallback>
      </mc:AlternateContent>
      <p:sp>
        <p:nvSpPr>
          <p:cNvPr id="100008" name="TextBox 1"/>
          <p:cNvSpPr txBox="1"/>
          <p:nvPr/>
        </p:nvSpPr>
        <p:spPr>
          <a:xfrm>
            <a:off x="360000" y="720000"/>
            <a:ext cx="4680000" cy="126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r>
              <a:rPr lang="en-US" sz="6400" b="1">
                <a:solidFill>
                  <a:srgbClr val="FF6F00"/>
                </a:solidFill>
                <a:latin typeface="Arial Black"/>
                <a:ea typeface="Arial Black"/>
              </a:rPr>
              <a:t>THE SUN</a:t>
            </a:r>
          </a:p>
        </p:txBody>
      </p:sp>
      <p:sp>
        <p:nvSpPr>
          <p:cNvPr id="100009" name="TextBox 2"/>
          <p:cNvSpPr txBox="1"/>
          <p:nvPr/>
        </p:nvSpPr>
        <p:spPr>
          <a:xfrm>
            <a:off x="360000" y="2160000"/>
            <a:ext cx="4680000" cy="72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r>
              <a:rPr lang="en-US" sz="2600">
                <a:solidFill>
                  <a:srgbClr val="FFB74D"/>
                </a:solidFill>
                <a:latin typeface="Calibri"/>
                <a:ea typeface="Calibri"/>
              </a:rPr>
              <a:t>Our Star</a:t>
            </a:r>
          </a:p>
        </p:txBody>
      </p:sp>
      <p:sp>
        <p:nvSpPr>
          <p:cNvPr id="100010" name="TextBox 3"/>
          <p:cNvSpPr txBox="1"/>
          <p:nvPr/>
        </p:nvSpPr>
        <p:spPr>
          <a:xfrm>
            <a:off x="360000" y="3060000"/>
            <a:ext cx="4680000" cy="72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r>
              <a:rPr lang="en-US" sz="1800">
                <a:solidFill>
                  <a:srgbClr val="9E9E9E"/>
                </a:solidFill>
                <a:latin typeface="Calibri"/>
                <a:ea typeface="Calibri"/>
              </a:rPr>
              <a:t>149.6 million km from Earth · Light takes 8 min 20 sec</a:t>
            </a:r>
          </a:p>
        </p:txBody>
      </p:sp>
    </p:spTree>
  </p:cSld>
  <mc:AlternateContent>
    <mc:Choice Requires="p159">
      <p:transition xmlns:p159="http://schemas.microsoft.com/office/powerpoint/2015/09/main">
        <p159:morph option="byObject"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159="http://schemas.microsoft.com/office/powerpoint/2015/09/main" xmlns:mc="http://schemas.openxmlformats.org/markup-compatibility/2006" xmlns:p14="http://schemas.microsoft.com/office/powerpoint/2010/main" xmlns:am3d="http://schemas.microsoft.com/office/drawing/2017/model3d" xmlns:p="http://schemas.openxmlformats.org/presentationml/2006/main" mc:Ignorable="p159 am3d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/>
      <mc:AlternateContent>
        <mc:Choice xmlns:am3d="http://schemas.microsoft.com/office/drawing/2017/model3d" Requires="am3d">
          <p:graphicFrame xmlns:a="http://schemas.openxmlformats.org/drawingml/2006/main" xmlns:r="http://schemas.openxmlformats.org/officeDocument/2006/relationships">
            <p:nvGraphicFramePr>
              <p:cNvPr id="100001" name="sun">
                <a:extLst>
                  <a:ext uri="{FF2B5EF4-FFF2-40B4-BE49-F238E27FC236}">
                    <a16:creationId xmlns:a16="http://schemas.microsoft.com/office/drawing/2014/main" id="{F8842EAA-103A-4CDD-94F6-EBBDBF3596DC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0000" y="180000"/>
              <a:ext cx="5760000" cy="5760000"/>
            </p:xfrm>
            <a:graphic>
              <a:graphicData uri="http://schemas.microsoft.com/office/drawing/2017/model3d">
                <am3d:model3d r:embed="R305863be84914983">
                  <am3d:spPr>
                    <a:xfrm>
                      <a:off x="0" y="0"/>
                      <a:ext cx="5760000" cy="5760000"/>
                    </a:xfrm>
                    <a:prstGeom prst="rect">
                      <a:avLst/>
                    </a:prstGeom>
                  </am3d:spPr>
                  <am3d:camera>
                    <am3d:pos x="0" y="0" z="814692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0" ay="3000000" az="0"/>
                    <am3d:postTrans dx="0" dy="0" dz="0"/>
                  </am3d:trans>
                  <am3d:raster rName="Office3DRenderer" rVer="16.0.8326">
                    <am3d:blip r:embed="R73932bec7d794443"/>
                  </am3d:raster>
                  <am3d:objViewport viewportSz="576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 xmlns:a="http://schemas.openxmlformats.org/drawingml/2006/main" xmlns:r="http://schemas.openxmlformats.org/officeDocument/2006/relationships">
            <p:nvPicPr>
              <p:cNvPr id="100001" name="sun">
                <a:extLst>
                  <a:ext uri="{FF2B5EF4-FFF2-40B4-BE49-F238E27FC236}">
                    <a16:creationId xmlns:a16="http://schemas.microsoft.com/office/drawing/2014/main" id="{F8842EAA-103A-4CDD-94F6-EBBDBF359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73932bec7d794443"/>
              <a:stretch>
                <a:fillRect/>
              </a:stretch>
            </p:blipFill>
            <p:spPr>
              <a:xfrm>
                <a:off x="180000" y="180000"/>
                <a:ext cx="5760000" cy="5760000"/>
              </a:xfrm>
              <a:prstGeom prst="rect">
                <a:avLst/>
              </a:prstGeom>
            </p:spPr>
          </p:pic>
        </mc:Fallback>
      </mc:AlternateContent>
      <p:sp>
        <p:nvSpPr>
          <p:cNvPr id="100011" name="TextBox 1"/>
          <p:cNvSpPr txBox="1"/>
          <p:nvPr/>
        </p:nvSpPr>
        <p:spPr>
          <a:xfrm>
            <a:off x="6480000" y="360000"/>
            <a:ext cx="5400000" cy="90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pPr algn="r"/>
            <a:r>
              <a:rPr lang="en-US" sz="4000" b="1">
                <a:solidFill>
                  <a:srgbClr val="FF6F00"/>
                </a:solidFill>
                <a:latin typeface="Calibri"/>
                <a:ea typeface="Calibri"/>
              </a:rPr>
              <a:t>Star Profile</a:t>
            </a:r>
          </a:p>
        </p:txBody>
      </p:sp>
      <p:sp>
        <p:nvSpPr>
          <p:cNvPr id="100012" name="TextBox 2"/>
          <p:cNvSpPr txBox="1"/>
          <p:nvPr/>
        </p:nvSpPr>
        <p:spPr>
          <a:xfrm>
            <a:off x="6480000" y="1440000"/>
            <a:ext cx="5400000" cy="504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Spectral type  G2V yellow dwarf</a:t>
            </a:r>
          </a:p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Diameter  1.392 million km</a:t>
            </a:r>
          </a:p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Mass  330,000x Earth</a:t>
            </a:r>
          </a:p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Surface temp  5,778 K</a:t>
            </a:r>
          </a:p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Core temp  15 million K</a:t>
            </a:r>
          </a:p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Age  4.6 billion years</a:t>
            </a:r>
          </a:p>
        </p:txBody>
      </p:sp>
    </p:spTree>
  </p:cSld>
  <mc:AlternateContent>
    <mc:Choice Requires="p159">
      <p:transition xmlns:p159="http://schemas.microsoft.com/office/powerpoint/2015/09/main">
        <p159:morph option="byObject"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159="http://schemas.microsoft.com/office/powerpoint/2015/09/main" xmlns:mc="http://schemas.openxmlformats.org/markup-compatibility/2006" xmlns:p14="http://schemas.microsoft.com/office/powerpoint/2010/main" xmlns:am3d="http://schemas.microsoft.com/office/drawing/2017/model3d" xmlns:p="http://schemas.openxmlformats.org/presentationml/2006/main" mc:Ignorable="p159 am3d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/>
      <mc:AlternateContent>
        <mc:Choice xmlns:am3d="http://schemas.microsoft.com/office/drawing/2017/model3d" Requires="am3d">
          <p:graphicFrame xmlns:a="http://schemas.openxmlformats.org/drawingml/2006/main" xmlns:r="http://schemas.openxmlformats.org/officeDocument/2006/relationships">
            <p:nvGraphicFramePr>
              <p:cNvPr id="100002" name="sun">
                <a:extLst>
                  <a:ext uri="{FF2B5EF4-FFF2-40B4-BE49-F238E27FC236}">
                    <a16:creationId xmlns:a16="http://schemas.microsoft.com/office/drawing/2014/main" id="{FF4780D8-EE62-4B4E-A63E-8DE4B3C3F31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480000" y="1080000"/>
              <a:ext cx="5760000" cy="5760000"/>
            </p:xfrm>
            <a:graphic>
              <a:graphicData uri="http://schemas.microsoft.com/office/drawing/2017/model3d">
                <am3d:model3d r:embed="R87a4b0b9bbfa480d">
                  <am3d:spPr>
                    <a:xfrm>
                      <a:off x="0" y="0"/>
                      <a:ext cx="5760000" cy="5760000"/>
                    </a:xfrm>
                    <a:prstGeom prst="rect">
                      <a:avLst/>
                    </a:prstGeom>
                  </am3d:spPr>
                  <am3d:camera>
                    <am3d:pos x="0" y="0" z="814692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900000" ay="6000000" az="0"/>
                    <am3d:postTrans dx="0" dy="0" dz="0"/>
                  </am3d:trans>
                  <am3d:raster rName="Office3DRenderer" rVer="16.0.8326">
                    <am3d:blip r:embed="R8d3839fae91c439c"/>
                  </am3d:raster>
                  <am3d:objViewport viewportSz="576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 xmlns:a="http://schemas.openxmlformats.org/drawingml/2006/main" xmlns:r="http://schemas.openxmlformats.org/officeDocument/2006/relationships">
            <p:nvPicPr>
              <p:cNvPr id="100002" name="sun">
                <a:extLst>
                  <a:ext uri="{FF2B5EF4-FFF2-40B4-BE49-F238E27FC236}">
                    <a16:creationId xmlns:a16="http://schemas.microsoft.com/office/drawing/2014/main" id="{FF4780D8-EE62-4B4E-A63E-8DE4B3C3F3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8d3839fae91c439c"/>
              <a:stretch>
                <a:fillRect/>
              </a:stretch>
            </p:blipFill>
            <p:spPr>
              <a:xfrm>
                <a:off x="6480000" y="1080000"/>
                <a:ext cx="5760000" cy="5760000"/>
              </a:xfrm>
              <a:prstGeom prst="rect">
                <a:avLst/>
              </a:prstGeom>
            </p:spPr>
          </p:pic>
        </mc:Fallback>
      </mc:AlternateContent>
      <p:sp>
        <p:nvSpPr>
          <p:cNvPr id="100013" name="TextBox 1"/>
          <p:cNvSpPr txBox="1"/>
          <p:nvPr/>
        </p:nvSpPr>
        <p:spPr>
          <a:xfrm>
            <a:off x="360000" y="360000"/>
            <a:ext cx="5400000" cy="90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r>
              <a:rPr lang="en-US" sz="4000" b="1">
                <a:solidFill>
                  <a:srgbClr val="FF6F00"/>
                </a:solidFill>
                <a:latin typeface="Calibri"/>
                <a:ea typeface="Calibri"/>
              </a:rPr>
              <a:t>Internal Structure</a:t>
            </a:r>
          </a:p>
        </p:txBody>
      </p:sp>
      <p:sp>
        <p:nvSpPr>
          <p:cNvPr id="100014" name="TextBox 2"/>
          <p:cNvSpPr txBox="1"/>
          <p:nvPr/>
        </p:nvSpPr>
        <p:spPr>
          <a:xfrm>
            <a:off x="360000" y="1440000"/>
            <a:ext cx="5760000" cy="504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Core  Hydrogen fuses into helium</a:t>
            </a:r>
          </a:p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Radiative zone  Photons take 170,000 years</a:t>
            </a:r>
          </a:p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Convective zone  Plasma churns upward</a:t>
            </a:r>
          </a:p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Photosphere  The visible "surface"</a:t>
            </a:r>
          </a:p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Corona  Temperature mystery: millions of degrees</a:t>
            </a:r>
          </a:p>
        </p:txBody>
      </p:sp>
    </p:spTree>
  </p:cSld>
  <mc:AlternateContent>
    <mc:Choice Requires="p159">
      <p:transition xmlns:p159="http://schemas.microsoft.com/office/powerpoint/2015/09/main">
        <p159:morph option="byObject"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159="http://schemas.microsoft.com/office/powerpoint/2015/09/main" xmlns:mc="http://schemas.openxmlformats.org/markup-compatibility/2006" xmlns:p14="http://schemas.microsoft.com/office/powerpoint/2010/main" xmlns:am3d="http://schemas.microsoft.com/office/drawing/2017/model3d" xmlns:p="http://schemas.openxmlformats.org/presentationml/2006/main" mc:Ignorable="p159 am3d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/>
      <mc:AlternateContent>
        <mc:Choice xmlns:am3d="http://schemas.microsoft.com/office/drawing/2017/model3d" Requires="am3d">
          <p:graphicFrame xmlns:a="http://schemas.openxmlformats.org/drawingml/2006/main" xmlns:r="http://schemas.openxmlformats.org/officeDocument/2006/relationships">
            <p:nvGraphicFramePr>
              <p:cNvPr id="100003" name="sun">
                <a:extLst>
                  <a:ext uri="{FF2B5EF4-FFF2-40B4-BE49-F238E27FC236}">
                    <a16:creationId xmlns:a16="http://schemas.microsoft.com/office/drawing/2014/main" id="{CEE9FE7B-4E1B-442C-86A2-C5C92087F441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0000" y="360000"/>
              <a:ext cx="6480000" cy="6480000"/>
            </p:xfrm>
            <a:graphic>
              <a:graphicData uri="http://schemas.microsoft.com/office/drawing/2017/model3d">
                <am3d:model3d r:embed="R7fb1d05e83f847a3">
                  <am3d:spPr>
                    <a:xfrm>
                      <a:off x="0" y="0"/>
                      <a:ext cx="6480000" cy="6480000"/>
                    </a:xfrm>
                    <a:prstGeom prst="rect">
                      <a:avLst/>
                    </a:prstGeom>
                  </am3d:spPr>
                  <am3d:camera>
                    <am3d:pos x="0" y="0" z="814692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0" ay="9000000" az="0"/>
                    <am3d:postTrans dx="0" dy="0" dz="0"/>
                  </am3d:trans>
                  <am3d:raster rName="Office3DRenderer" rVer="16.0.8326">
                    <am3d:blip r:embed="Rbd12846be78c44cd"/>
                  </am3d:raster>
                  <am3d:objViewport viewportSz="648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 xmlns:a="http://schemas.openxmlformats.org/drawingml/2006/main" xmlns:r="http://schemas.openxmlformats.org/officeDocument/2006/relationships">
            <p:nvPicPr>
              <p:cNvPr id="100003" name="sun">
                <a:extLst>
                  <a:ext uri="{FF2B5EF4-FFF2-40B4-BE49-F238E27FC236}">
                    <a16:creationId xmlns:a16="http://schemas.microsoft.com/office/drawing/2014/main" id="{CEE9FE7B-4E1B-442C-86A2-C5C92087F44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bd12846be78c44cd"/>
              <a:stretch>
                <a:fillRect/>
              </a:stretch>
            </p:blipFill>
            <p:spPr>
              <a:xfrm>
                <a:off x="180000" y="360000"/>
                <a:ext cx="6480000" cy="6480000"/>
              </a:xfrm>
              <a:prstGeom prst="rect">
                <a:avLst/>
              </a:prstGeom>
            </p:spPr>
          </p:pic>
        </mc:Fallback>
      </mc:AlternateContent>
      <p:sp>
        <p:nvSpPr>
          <p:cNvPr id="100015" name="TextBox 1"/>
          <p:cNvSpPr txBox="1"/>
          <p:nvPr/>
        </p:nvSpPr>
        <p:spPr>
          <a:xfrm>
            <a:off x="7200000" y="360000"/>
            <a:ext cx="4680000" cy="90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pPr algn="r"/>
            <a:r>
              <a:rPr lang="en-US" sz="4000" b="1">
                <a:solidFill>
                  <a:srgbClr val="FF6F00"/>
                </a:solidFill>
                <a:latin typeface="Calibri"/>
                <a:ea typeface="Calibri"/>
              </a:rPr>
              <a:t>Solar Activity</a:t>
            </a:r>
          </a:p>
        </p:txBody>
      </p:sp>
      <p:sp>
        <p:nvSpPr>
          <p:cNvPr id="100016" name="TextBox 2"/>
          <p:cNvSpPr txBox="1"/>
          <p:nvPr/>
        </p:nvSpPr>
        <p:spPr>
          <a:xfrm>
            <a:off x="7200000" y="1440000"/>
            <a:ext cx="4680000" cy="504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Sunspots  Cool regions twisted by magnetic fields</a:t>
            </a:r>
          </a:p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Flares  Energy of a billion H-bombs in seconds</a:t>
            </a:r>
          </a:p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CMEs  A billion tons of plasma ejected</a:t>
            </a:r>
          </a:p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Solar wind  Particles at 400 km/s</a:t>
            </a:r>
          </a:p>
        </p:txBody>
      </p:sp>
    </p:spTree>
  </p:cSld>
  <mc:AlternateContent>
    <mc:Choice Requires="p159">
      <p:transition xmlns:p159="http://schemas.microsoft.com/office/powerpoint/2015/09/main">
        <p159:morph option="byObject"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159="http://schemas.microsoft.com/office/powerpoint/2015/09/main" xmlns:mc="http://schemas.openxmlformats.org/markup-compatibility/2006" xmlns:p14="http://schemas.microsoft.com/office/powerpoint/2010/main" xmlns:am3d="http://schemas.microsoft.com/office/drawing/2017/model3d" xmlns:p="http://schemas.openxmlformats.org/presentationml/2006/main" mc:Ignorable="p159 am3d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/>
      <mc:AlternateContent>
        <mc:Choice xmlns:am3d="http://schemas.microsoft.com/office/drawing/2017/model3d" Requires="am3d">
          <p:graphicFrame xmlns:a="http://schemas.openxmlformats.org/drawingml/2006/main" xmlns:r="http://schemas.openxmlformats.org/officeDocument/2006/relationships">
            <p:nvGraphicFramePr>
              <p:cNvPr id="100004" name="sun">
                <a:extLst>
                  <a:ext uri="{FF2B5EF4-FFF2-40B4-BE49-F238E27FC236}">
                    <a16:creationId xmlns:a16="http://schemas.microsoft.com/office/drawing/2014/main" id="{0F42F60C-4A9E-488E-A131-8D8F80C930ED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6120000" y="180000"/>
              <a:ext cx="6480000" cy="6480000"/>
            </p:xfrm>
            <a:graphic>
              <a:graphicData uri="http://schemas.microsoft.com/office/drawing/2017/model3d">
                <am3d:model3d r:embed="R9cf2d0fe7d294b7a">
                  <am3d:spPr>
                    <a:xfrm>
                      <a:off x="0" y="0"/>
                      <a:ext cx="6480000" cy="6480000"/>
                    </a:xfrm>
                    <a:prstGeom prst="rect">
                      <a:avLst/>
                    </a:prstGeom>
                  </am3d:spPr>
                  <am3d:camera>
                    <am3d:pos x="0" y="0" z="814692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00000" ay="12000000" az="0"/>
                    <am3d:postTrans dx="0" dy="0" dz="0"/>
                  </am3d:trans>
                  <am3d:raster rName="Office3DRenderer" rVer="16.0.8326">
                    <am3d:blip r:embed="R05488c16aac1428d"/>
                  </am3d:raster>
                  <am3d:objViewport viewportSz="648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 xmlns:a="http://schemas.openxmlformats.org/drawingml/2006/main" xmlns:r="http://schemas.openxmlformats.org/officeDocument/2006/relationships">
            <p:nvPicPr>
              <p:cNvPr id="100004" name="sun">
                <a:extLst>
                  <a:ext uri="{FF2B5EF4-FFF2-40B4-BE49-F238E27FC236}">
                    <a16:creationId xmlns:a16="http://schemas.microsoft.com/office/drawing/2014/main" id="{0F42F60C-4A9E-488E-A131-8D8F80C930E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05488c16aac1428d"/>
              <a:stretch>
                <a:fillRect/>
              </a:stretch>
            </p:blipFill>
            <p:spPr>
              <a:xfrm>
                <a:off x="6120000" y="180000"/>
                <a:ext cx="6480000" cy="6480000"/>
              </a:xfrm>
              <a:prstGeom prst="rect">
                <a:avLst/>
              </a:prstGeom>
            </p:spPr>
          </p:pic>
        </mc:Fallback>
      </mc:AlternateContent>
      <p:sp>
        <p:nvSpPr>
          <p:cNvPr id="100017" name="TextBox 1"/>
          <p:cNvSpPr txBox="1"/>
          <p:nvPr/>
        </p:nvSpPr>
        <p:spPr>
          <a:xfrm>
            <a:off x="360000" y="360000"/>
            <a:ext cx="5040000" cy="90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r>
              <a:rPr lang="en-US" sz="4000" b="1">
                <a:solidFill>
                  <a:srgbClr val="FF6F00"/>
                </a:solidFill>
                <a:latin typeface="Calibri"/>
                <a:ea typeface="Calibri"/>
              </a:rPr>
              <a:t>Source of Life</a:t>
            </a:r>
          </a:p>
        </p:txBody>
      </p:sp>
      <p:sp>
        <p:nvSpPr>
          <p:cNvPr id="100018" name="TextBox 2"/>
          <p:cNvSpPr txBox="1"/>
          <p:nvPr/>
        </p:nvSpPr>
        <p:spPr>
          <a:xfrm>
            <a:off x="360000" y="1440000"/>
            <a:ext cx="5040000" cy="504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Drives climate and water cycles</a:t>
            </a:r>
          </a:p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Energy source for photosynthesis</a:t>
            </a:r>
          </a:p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Magnetosphere shields from cosmic rays</a:t>
            </a:r>
          </a:p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Aurora — a romantic gift from solar wind</a:t>
            </a:r>
          </a:p>
        </p:txBody>
      </p:sp>
    </p:spTree>
  </p:cSld>
  <mc:AlternateContent>
    <mc:Choice Requires="p159">
      <p:transition xmlns:p159="http://schemas.microsoft.com/office/powerpoint/2015/09/main">
        <p159:morph option="byObject"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159="http://schemas.microsoft.com/office/powerpoint/2015/09/main" xmlns:mc="http://schemas.openxmlformats.org/markup-compatibility/2006" xmlns:p14="http://schemas.microsoft.com/office/powerpoint/2010/main" xmlns:am3d="http://schemas.microsoft.com/office/drawing/2017/model3d" xmlns:p="http://schemas.openxmlformats.org/presentationml/2006/main" mc:Ignorable="p159 am3d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/>
      <mc:AlternateContent>
        <mc:Choice xmlns:am3d="http://schemas.microsoft.com/office/drawing/2017/model3d" Requires="am3d">
          <p:graphicFrame xmlns:a="http://schemas.openxmlformats.org/drawingml/2006/main" xmlns:r="http://schemas.openxmlformats.org/officeDocument/2006/relationships">
            <p:nvGraphicFramePr>
              <p:cNvPr id="100005" name="sun">
                <a:extLst>
                  <a:ext uri="{FF2B5EF4-FFF2-40B4-BE49-F238E27FC236}">
                    <a16:creationId xmlns:a16="http://schemas.microsoft.com/office/drawing/2014/main" id="{67A19DC7-CD21-461B-AE74-7297FBD32C95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180000" y="720000"/>
              <a:ext cx="6120000" cy="6120000"/>
            </p:xfrm>
            <a:graphic>
              <a:graphicData uri="http://schemas.microsoft.com/office/drawing/2017/model3d">
                <am3d:model3d r:embed="R4e3ba9873763431e">
                  <am3d:spPr>
                    <a:xfrm>
                      <a:off x="0" y="0"/>
                      <a:ext cx="6120000" cy="6120000"/>
                    </a:xfrm>
                    <a:prstGeom prst="rect">
                      <a:avLst/>
                    </a:prstGeom>
                  </am3d:spPr>
                  <am3d:camera>
                    <am3d:pos x="0" y="0" z="814692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0" ay="15000000" az="0"/>
                    <am3d:postTrans dx="0" dy="0" dz="0"/>
                  </am3d:trans>
                  <am3d:raster rName="Office3DRenderer" rVer="16.0.8326">
                    <am3d:blip r:embed="Ra2c6a85021d44c03"/>
                  </am3d:raster>
                  <am3d:objViewport viewportSz="612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 xmlns:a="http://schemas.openxmlformats.org/drawingml/2006/main" xmlns:r="http://schemas.openxmlformats.org/officeDocument/2006/relationships">
            <p:nvPicPr>
              <p:cNvPr id="100005" name="sun">
                <a:extLst>
                  <a:ext uri="{FF2B5EF4-FFF2-40B4-BE49-F238E27FC236}">
                    <a16:creationId xmlns:a16="http://schemas.microsoft.com/office/drawing/2014/main" id="{67A19DC7-CD21-461B-AE74-7297FBD32C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a2c6a85021d44c03"/>
              <a:stretch>
                <a:fillRect/>
              </a:stretch>
            </p:blipFill>
            <p:spPr>
              <a:xfrm>
                <a:off x="180000" y="720000"/>
                <a:ext cx="6120000" cy="6120000"/>
              </a:xfrm>
              <a:prstGeom prst="rect">
                <a:avLst/>
              </a:prstGeom>
            </p:spPr>
          </p:pic>
        </mc:Fallback>
      </mc:AlternateContent>
      <p:sp>
        <p:nvSpPr>
          <p:cNvPr id="100019" name="TextBox 1"/>
          <p:cNvSpPr txBox="1"/>
          <p:nvPr/>
        </p:nvSpPr>
        <p:spPr>
          <a:xfrm>
            <a:off x="6840000" y="360000"/>
            <a:ext cx="5040000" cy="90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pPr algn="r"/>
            <a:r>
              <a:rPr lang="en-US" sz="4000" b="1">
                <a:solidFill>
                  <a:srgbClr val="FF6F00"/>
                </a:solidFill>
                <a:latin typeface="Calibri"/>
                <a:ea typeface="Calibri"/>
              </a:rPr>
              <a:t>Observation History</a:t>
            </a:r>
          </a:p>
        </p:txBody>
      </p:sp>
      <p:sp>
        <p:nvSpPr>
          <p:cNvPr id="100020" name="TextBox 2"/>
          <p:cNvSpPr txBox="1"/>
          <p:nvPr/>
        </p:nvSpPr>
        <p:spPr>
          <a:xfrm>
            <a:off x="6840000" y="1440000"/>
            <a:ext cx="5040000" cy="504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1613  Galileo records sunspots</a:t>
            </a:r>
          </a:p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1868  Helium discovered</a:t>
            </a:r>
          </a:p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1995  SOHO satellite launched</a:t>
            </a:r>
          </a:p>
          <a:p>
            <a:pPr algn="r"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2018  Parker Solar Probe touches the Sun</a:t>
            </a:r>
          </a:p>
        </p:txBody>
      </p:sp>
    </p:spTree>
  </p:cSld>
  <mc:AlternateContent>
    <mc:Choice Requires="p159">
      <p:transition xmlns:p159="http://schemas.microsoft.com/office/powerpoint/2015/09/main">
        <p159:morph option="byObject"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159="http://schemas.microsoft.com/office/powerpoint/2015/09/main" xmlns:mc="http://schemas.openxmlformats.org/markup-compatibility/2006" xmlns:p14="http://schemas.microsoft.com/office/powerpoint/2010/main" xmlns:am3d="http://schemas.microsoft.com/office/drawing/2017/model3d" xmlns:p="http://schemas.openxmlformats.org/presentationml/2006/main" mc:Ignorable="p159 am3d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/>
      <mc:AlternateContent>
        <mc:Choice xmlns:am3d="http://schemas.microsoft.com/office/drawing/2017/model3d" Requires="am3d">
          <p:graphicFrame xmlns:a="http://schemas.openxmlformats.org/drawingml/2006/main" xmlns:r="http://schemas.openxmlformats.org/officeDocument/2006/relationships">
            <p:nvGraphicFramePr>
              <p:cNvPr id="100006" name="sun">
                <a:extLst>
                  <a:ext uri="{FF2B5EF4-FFF2-40B4-BE49-F238E27FC236}">
                    <a16:creationId xmlns:a16="http://schemas.microsoft.com/office/drawing/2014/main" id="{080DA93A-B20B-4A38-920C-55843C5EA57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760000" y="360000"/>
              <a:ext cx="6120000" cy="6120000"/>
            </p:xfrm>
            <a:graphic>
              <a:graphicData uri="http://schemas.microsoft.com/office/drawing/2017/model3d">
                <am3d:model3d r:embed="R0c5e62488c25445f">
                  <am3d:spPr>
                    <a:xfrm>
                      <a:off x="0" y="0"/>
                      <a:ext cx="6120000" cy="6120000"/>
                    </a:xfrm>
                    <a:prstGeom prst="rect">
                      <a:avLst/>
                    </a:prstGeom>
                  </am3d:spPr>
                  <am3d:camera>
                    <am3d:pos x="0" y="0" z="814692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00000" ay="18600000" az="0"/>
                    <am3d:postTrans dx="0" dy="0" dz="0"/>
                  </am3d:trans>
                  <am3d:raster rName="Office3DRenderer" rVer="16.0.8326">
                    <am3d:blip r:embed="R043d954426c04cd0"/>
                  </am3d:raster>
                  <am3d:objViewport viewportSz="612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 xmlns:a="http://schemas.openxmlformats.org/drawingml/2006/main" xmlns:r="http://schemas.openxmlformats.org/officeDocument/2006/relationships">
            <p:nvPicPr>
              <p:cNvPr id="100006" name="sun">
                <a:extLst>
                  <a:ext uri="{FF2B5EF4-FFF2-40B4-BE49-F238E27FC236}">
                    <a16:creationId xmlns:a16="http://schemas.microsoft.com/office/drawing/2014/main" id="{080DA93A-B20B-4A38-920C-55843C5EA57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043d954426c04cd0"/>
              <a:stretch>
                <a:fillRect/>
              </a:stretch>
            </p:blipFill>
            <p:spPr>
              <a:xfrm>
                <a:off x="5760000" y="360000"/>
                <a:ext cx="6120000" cy="6120000"/>
              </a:xfrm>
              <a:prstGeom prst="rect">
                <a:avLst/>
              </a:prstGeom>
            </p:spPr>
          </p:pic>
        </mc:Fallback>
      </mc:AlternateContent>
      <p:sp>
        <p:nvSpPr>
          <p:cNvPr id="100021" name="TextBox 1"/>
          <p:cNvSpPr txBox="1"/>
          <p:nvPr/>
        </p:nvSpPr>
        <p:spPr>
          <a:xfrm>
            <a:off x="360000" y="360000"/>
            <a:ext cx="5040000" cy="90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r>
              <a:rPr lang="en-US" sz="4000" b="1">
                <a:solidFill>
                  <a:srgbClr val="FF6F00"/>
                </a:solidFill>
                <a:latin typeface="Calibri"/>
                <a:ea typeface="Calibri"/>
              </a:rPr>
              <a:t>Future of the Sun</a:t>
            </a:r>
          </a:p>
        </p:txBody>
      </p:sp>
      <p:sp>
        <p:nvSpPr>
          <p:cNvPr id="100022" name="TextBox 2"/>
          <p:cNvSpPr txBox="1"/>
          <p:nvPr/>
        </p:nvSpPr>
        <p:spPr>
          <a:xfrm>
            <a:off x="360000" y="1440000"/>
            <a:ext cx="5040000" cy="504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In 5 billion years, expands into a red giant</a:t>
            </a:r>
          </a:p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Swallows Mercury and Venus, scorches Earth</a:t>
            </a:r>
          </a:p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Outer layers form a planetary nebula</a:t>
            </a:r>
          </a:p>
          <a:p>
            <a:pPr>
              <a:lnSpc>
                <a:spcPct val="200000"/>
              </a:lnSpc>
            </a:pPr>
            <a:r>
              <a:rPr lang="en-US" sz="2200">
                <a:solidFill>
                  <a:srgbClr val="E0E0E0"/>
                </a:solidFill>
                <a:latin typeface="Calibri"/>
                <a:ea typeface="Calibri"/>
              </a:rPr>
              <a:t>Core collapses into a white dwarf</a:t>
            </a:r>
          </a:p>
        </p:txBody>
      </p:sp>
    </p:spTree>
  </p:cSld>
  <mc:AlternateContent>
    <mc:Choice Requires="p159">
      <p:transition xmlns:p159="http://schemas.microsoft.com/office/powerpoint/2015/09/main">
        <p159:morph option="byObject"/>
      </p:transition>
    </mc:Choice>
    <mc:Fallback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159="http://schemas.microsoft.com/office/powerpoint/2015/09/main" xmlns:mc="http://schemas.openxmlformats.org/markup-compatibility/2006" xmlns:p14="http://schemas.microsoft.com/office/powerpoint/2010/main" xmlns:am3d="http://schemas.microsoft.com/office/drawing/2017/model3d" xmlns:p="http://schemas.openxmlformats.org/presentationml/2006/main" mc:Ignorable="p159 am3d">
  <p:cSld>
    <p:bg>
      <p:bgPr>
        <a:solidFill>
          <a:srgbClr val="0A0A0A"/>
        </a:solidFill>
      </p:bgPr>
    </p:bg>
    <p:spTree>
      <p:nvGrpSpPr>
        <p:cNvPr id="1" name=""/>
        <p:cNvGrpSpPr/>
        <p:nvPr/>
      </p:nvGrpSpPr>
      <p:grpSpPr/>
      <mc:AlternateContent>
        <mc:Choice xmlns:am3d="http://schemas.microsoft.com/office/drawing/2017/model3d" Requires="am3d">
          <p:graphicFrame xmlns:a="http://schemas.openxmlformats.org/drawingml/2006/main" xmlns:r="http://schemas.openxmlformats.org/officeDocument/2006/relationships">
            <p:nvGraphicFramePr>
              <p:cNvPr id="100007" name="sun">
                <a:extLst>
                  <a:ext uri="{FF2B5EF4-FFF2-40B4-BE49-F238E27FC236}">
                    <a16:creationId xmlns:a16="http://schemas.microsoft.com/office/drawing/2014/main" id="{781D419E-3660-419F-A830-5CB068E60136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5400000" y="180000"/>
              <a:ext cx="6480000" cy="6480000"/>
            </p:xfrm>
            <a:graphic>
              <a:graphicData uri="http://schemas.microsoft.com/office/drawing/2017/model3d">
                <am3d:model3d r:embed="R67539e37cf58455f">
                  <am3d:spPr>
                    <a:xfrm>
                      <a:off x="0" y="0"/>
                      <a:ext cx="6480000" cy="6480000"/>
                    </a:xfrm>
                    <a:prstGeom prst="rect">
                      <a:avLst/>
                    </a:prstGeom>
                  </am3d:spPr>
                  <am3d:camera>
                    <am3d:pos x="0" y="0" z="8146920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999" d="1000000"/>
                    <am3d:preTrans dx="0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600000" ay="21600000" az="0"/>
                    <am3d:postTrans dx="0" dy="0" dz="0"/>
                  </am3d:trans>
                  <am3d:raster rName="Office3DRenderer" rVer="16.0.8326">
                    <am3d:blip r:embed="Rd9813dda3e4c4600"/>
                  </am3d:raster>
                  <am3d:objViewport viewportSz="64800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 xmlns:a="http://schemas.openxmlformats.org/drawingml/2006/main" xmlns:r="http://schemas.openxmlformats.org/officeDocument/2006/relationships">
            <p:nvPicPr>
              <p:cNvPr id="100007" name="sun">
                <a:extLst>
                  <a:ext uri="{FF2B5EF4-FFF2-40B4-BE49-F238E27FC236}">
                    <a16:creationId xmlns:a16="http://schemas.microsoft.com/office/drawing/2014/main" id="{781D419E-3660-419F-A830-5CB068E6013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d9813dda3e4c4600"/>
              <a:stretch>
                <a:fillRect/>
              </a:stretch>
            </p:blipFill>
            <p:spPr>
              <a:xfrm>
                <a:off x="5400000" y="180000"/>
                <a:ext cx="6480000" cy="6480000"/>
              </a:xfrm>
              <a:prstGeom prst="rect">
                <a:avLst/>
              </a:prstGeom>
            </p:spPr>
          </p:pic>
        </mc:Fallback>
      </mc:AlternateContent>
      <p:sp>
        <p:nvSpPr>
          <p:cNvPr id="100023" name="TextBox 1"/>
          <p:cNvSpPr txBox="1"/>
          <p:nvPr/>
        </p:nvSpPr>
        <p:spPr>
          <a:xfrm>
            <a:off x="360000" y="2520000"/>
            <a:ext cx="4680000" cy="108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r>
              <a:rPr lang="en-US" sz="4800" b="1" i="1">
                <a:solidFill>
                  <a:srgbClr val="FF6F00"/>
                </a:solidFill>
                <a:latin typeface="Georgia"/>
                <a:ea typeface="Georgia"/>
              </a:rPr>
              <a:t>Per Aspera Ad Astra</a:t>
            </a:r>
          </a:p>
        </p:txBody>
      </p:sp>
      <p:sp>
        <p:nvSpPr>
          <p:cNvPr id="100024" name="TextBox 2"/>
          <p:cNvSpPr txBox="1"/>
          <p:nvPr/>
        </p:nvSpPr>
        <p:spPr>
          <a:xfrm>
            <a:off x="360000" y="3960000"/>
            <a:ext cx="4680000" cy="720000"/>
          </a:xfrm>
          <a:prstGeom prst="rect">
            <a:avLst/>
          </a:prstGeom>
          <a:solidFill>
            <a:srgbClr val="000000">
              <a:alpha val="0"/>
            </a:srgbClr>
          </a:solidFill>
        </p:spPr>
        <p:txBody>
          <a:bodyPr/>
          <a:lstStyle/>
          <a:p>
            <a:r>
              <a:rPr lang="en-US" sz="2400">
                <a:solidFill>
                  <a:srgbClr val="9E9E9E"/>
                </a:solidFill>
                <a:latin typeface="Calibri"/>
                <a:ea typeface="Calibri"/>
              </a:rPr>
              <a:t>Through hardships to the stars</a:t>
            </a:r>
          </a:p>
        </p:txBody>
      </p:sp>
    </p:spTree>
  </p:cSld>
  <mc:AlternateContent>
    <mc:Choice Requires="p159">
      <p:transition xmlns:p159="http://schemas.microsoft.com/office/powerpoint/2015/09/main">
        <p159:morph option="byObject"/>
      </p:transition>
    </mc:Choice>
    <mc:Fallback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>
          <a:solidFill>
            <a:schemeClr val="phClr"/>
          </a:solidFill>
        </a:ln>
        <a:ln w="12700" cap="flat">
          <a:solidFill>
            <a:schemeClr val="phClr"/>
          </a:solidFill>
        </a:ln>
        <a:ln w="19050" cap="flat">
          <a:solidFill>
            <a:schemeClr val="phClr"/>
          </a:solidFill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ap:Properties xmlns:ap="http://schemas.openxmlformats.org/officeDocument/2006/extended-properties">
  <ap:Application>OfficeCLI/1.0.119</ap:Application>
</ap: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creator>OfficeCLI</dc:creator>
  <dcterms:created xsi:type="dcterms:W3CDTF">2026-06-24T16:37:09Z</dcterms:created>
  <cp:lastModifiedBy>OfficeCLI</cp:lastModifiedBy>
  <dcterms:modified xsi:type="dcterms:W3CDTF">2026-06-24T16:37:09Z</dcterms:modified>
</cp:coreProperties>
</file>

<file path=docProps/custom.xml><?xml version="1.0" encoding="utf-8"?>
<op:Properties xmlns:op="http://schemas.openxmlformats.org/officeDocument/2006/custom-properties">
  <op:property fmtid="{D5CDD505-2E9C-101B-9397-08002B2CF9AE}" pid="2" name="OfficeCLI.Version">
    <vt:lpwstr xmlns:vt="http://schemas.openxmlformats.org/officeDocument/2006/docPropsVTypes">1.0.119</vt:lpwstr>
  </op:property>
  <op:property fmtid="{D5CDD505-2E9C-101B-9397-08002B2CF9AE}" pid="3" name="OfficeCLI.LastModified">
    <vt:lpwstr xmlns:vt="http://schemas.openxmlformats.org/officeDocument/2006/docPropsVTypes">2026-06-24T16:37:15Z</vt:lpwstr>
  </op:property>
</op:Properties>
</file>