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727fdd08894d8c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1f39dc74253e4b07"/>
    <p:sldId id="257" r:id="R9754e357736348ba"/>
    <p:sldId id="258" r:id="Rb04f771e5bf94d50"/>
    <p:sldId id="259" r:id="R72fed9f4a223496d"/>
    <p:sldId id="260" r:id="R95545b09f5974c12"/>
    <p:sldId id="261" r:id="R2941712896f3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1f39dc74253e4b07" /><Relationship Type="http://schemas.openxmlformats.org/officeDocument/2006/relationships/slide" Target="/ppt/slides/slide2.xml" Id="R9754e357736348ba" /><Relationship Type="http://schemas.openxmlformats.org/officeDocument/2006/relationships/slide" Target="/ppt/slides/slide3.xml" Id="Rb04f771e5bf94d50" /><Relationship Type="http://schemas.openxmlformats.org/officeDocument/2006/relationships/slide" Target="/ppt/slides/slide4.xml" Id="R72fed9f4a223496d" /><Relationship Type="http://schemas.openxmlformats.org/officeDocument/2006/relationships/slide" Target="/ppt/slides/slide5.xml" Id="R95545b09f5974c12" /><Relationship Type="http://schemas.openxmlformats.org/officeDocument/2006/relationships/slide" Target="/ppt/slides/slide6.xml" Id="R2941712896f3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f17e3053641d9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80fcbd99249ea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ff391b68f4e69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ecee85c884e1e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8bbeab4037bd4678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985ff7c8e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42afde07e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769e1e3cb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475e5211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4df10cdd242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af45e372644fd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8E7"/>
        </a:solidFill>
      </p:bgPr>
    </p:bg>
    <p:spTree>
      <p:nvGrpSpPr>
        <p:cNvPr id="1" name=""/>
        <p:cNvGrpSpPr/>
        <p:nvPr/>
      </p:nvGrpSpPr>
      <p:grpSpPr/>
      <p:sp>
        <p:nvSpPr>
          <p:cNvPr id="2" name="!!blob-main"/>
          <p:cNvSpPr/>
          <p:nvPr/>
        </p:nvSpPr>
        <p:spPr>
          <a:xfrm rot="900000">
            <a:off x="6480000" y="1800000"/>
            <a:ext cx="7200000" cy="5400000"/>
          </a:xfrm>
          <a:prstGeom prst="roundRect">
            <a:avLst/>
          </a:prstGeom>
          <a:solidFill>
            <a:srgbClr val="FF8A65">
              <a:alpha val="1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dot-orange"/>
          <p:cNvSpPr/>
          <p:nvPr/>
        </p:nvSpPr>
        <p:spPr>
          <a:xfrm>
            <a:off x="0" y="4320000"/>
            <a:ext cx="4320000" cy="4320000"/>
          </a:xfrm>
          <a:prstGeom prst="ellipse">
            <a:avLst/>
          </a:prstGeom>
          <a:solidFill>
            <a:srgbClr val="FF8A65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dot-yellow"/>
          <p:cNvSpPr/>
          <p:nvPr/>
        </p:nvSpPr>
        <p:spPr>
          <a:xfrm>
            <a:off x="9360000" y="0"/>
            <a:ext cx="2880000" cy="2880000"/>
          </a:xfrm>
          <a:prstGeom prst="ellipse">
            <a:avLst/>
          </a:prstGeom>
          <a:solidFill>
            <a:srgbClr val="FFD54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line-teal"/>
          <p:cNvSpPr/>
          <p:nvPr/>
        </p:nvSpPr>
        <p:spPr>
          <a:xfrm rot="-1200000">
            <a:off x="2160000" y="1440000"/>
            <a:ext cx="1080000" cy="216000"/>
          </a:xfrm>
          <a:prstGeom prst="roundRect">
            <a:avLst/>
          </a:prstGeom>
          <a:solidFill>
            <a:srgbClr val="4DB6AC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tri-dark"/>
          <p:cNvSpPr/>
          <p:nvPr/>
        </p:nvSpPr>
        <p:spPr>
          <a:xfrm rot="2700000">
            <a:off x="10800000" y="5400000"/>
            <a:ext cx="1080000" cy="1080000"/>
          </a:xfrm>
          <a:prstGeom prst="triangle">
            <a:avLst/>
          </a:prstGeom>
          <a:solidFill>
            <a:srgbClr val="3D3B3C">
              <a:alpha val="8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accent-star"/>
          <p:cNvSpPr/>
          <p:nvPr/>
        </p:nvSpPr>
        <p:spPr>
          <a:xfrm rot="600000">
            <a:off x="3600000" y="5760000"/>
            <a:ext cx="720000" cy="720000"/>
          </a:xfrm>
          <a:prstGeom prst="star5">
            <a:avLst/>
          </a:prstGeom>
          <a:solidFill>
            <a:srgbClr val="FFD54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ero-title"/>
          <p:cNvSpPr/>
          <p:nvPr/>
        </p:nvSpPr>
        <p:spPr>
          <a:xfrm>
            <a:off x="1584000" y="2520000"/>
            <a:ext cx="9000000" cy="12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7200" b="1">
                <a:solidFill>
                  <a:srgbClr val="3D3B3C"/>
                </a:solidFill>
                <a:latin typeface="思源黑体"/>
                <a:ea typeface="思源黑体"/>
              </a:rPr>
              <a:t>猫的秘密生活</a:t>
            </a:r>
          </a:p>
        </p:txBody>
      </p:sp>
      <p:sp>
        <p:nvSpPr>
          <p:cNvPr id="9" name="!!hero-sub"/>
          <p:cNvSpPr/>
          <p:nvPr/>
        </p:nvSpPr>
        <p:spPr>
          <a:xfrm>
            <a:off x="1584000" y="3780000"/>
            <a:ext cx="9000000" cy="72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3D3B3C"/>
                </a:solidFill>
                <a:latin typeface="思源黑体"/>
                <a:ea typeface="思源黑体"/>
              </a:rPr>
              <a:t>人类观察报告（代号：喵星卧底）</a:t>
            </a:r>
          </a:p>
        </p:txBody>
      </p:sp>
      <p:sp>
        <p:nvSpPr>
          <p:cNvPr id="10" name="!!statement-main"/>
          <p:cNvSpPr/>
          <p:nvPr/>
        </p:nvSpPr>
        <p:spPr>
          <a:xfrm>
            <a:off x="12960000" y="2160000"/>
            <a:ext cx="9360000" cy="21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你以为你在养猫？</a:t>
            </a:r>
          </a:p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其实是猫在观察你。</a:t>
            </a:r>
          </a:p>
        </p:txBody>
      </p:sp>
      <p:sp>
        <p:nvSpPr>
          <p:cNvPr id="11" name="!!pillar-bg-1"/>
          <p:cNvSpPr/>
          <p:nvPr/>
        </p:nvSpPr>
        <p:spPr>
          <a:xfrm>
            <a:off x="12960000" y="2880000"/>
            <a:ext cx="2880000" cy="288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illar-num-1"/>
          <p:cNvSpPr/>
          <p:nvPr/>
        </p:nvSpPr>
        <p:spPr>
          <a:xfrm>
            <a:off x="12960000" y="288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01</a:t>
            </a:r>
          </a:p>
        </p:txBody>
      </p:sp>
      <p:sp>
        <p:nvSpPr>
          <p:cNvPr id="13" name="!!pillar-title-1"/>
          <p:cNvSpPr/>
          <p:nvPr/>
        </p:nvSpPr>
        <p:spPr>
          <a:xfrm>
            <a:off x="12960000" y="360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日常充电</a:t>
            </a:r>
          </a:p>
        </p:txBody>
      </p:sp>
      <p:sp>
        <p:nvSpPr>
          <p:cNvPr id="14" name="!!pillar-desc-1"/>
          <p:cNvSpPr/>
          <p:nvPr/>
        </p:nvSpPr>
        <p:spPr>
          <a:xfrm>
            <a:off x="12960000" y="4140000"/>
            <a:ext cx="2340000" cy="14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寻找阳光最充足的位置，进入深度休眠模式，补充能量。</a:t>
            </a:r>
          </a:p>
        </p:txBody>
      </p:sp>
      <p:sp>
        <p:nvSpPr>
          <p:cNvPr id="15" name="!!pillar-bg-2"/>
          <p:cNvSpPr/>
          <p:nvPr/>
        </p:nvSpPr>
        <p:spPr>
          <a:xfrm>
            <a:off x="12960000" y="2880000"/>
            <a:ext cx="2880000" cy="288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illar-num-2"/>
          <p:cNvSpPr/>
          <p:nvPr/>
        </p:nvSpPr>
        <p:spPr>
          <a:xfrm>
            <a:off x="12960000" y="288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02</a:t>
            </a:r>
          </a:p>
        </p:txBody>
      </p:sp>
      <p:sp>
        <p:nvSpPr>
          <p:cNvPr id="17" name="!!pillar-title-2"/>
          <p:cNvSpPr/>
          <p:nvPr/>
        </p:nvSpPr>
        <p:spPr>
          <a:xfrm>
            <a:off x="12960000" y="360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幻觉狩猎</a:t>
            </a:r>
          </a:p>
        </p:txBody>
      </p:sp>
      <p:sp>
        <p:nvSpPr>
          <p:cNvPr id="18" name="!!pillar-desc-2"/>
          <p:cNvSpPr/>
          <p:nvPr/>
        </p:nvSpPr>
        <p:spPr>
          <a:xfrm>
            <a:off x="12960000" y="4140000"/>
            <a:ext cx="2340000" cy="14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在夜深人静时，捕捉人类看不见的“空气猎物”。</a:t>
            </a:r>
          </a:p>
        </p:txBody>
      </p:sp>
      <p:sp>
        <p:nvSpPr>
          <p:cNvPr id="19" name="!!pillar-bg-3"/>
          <p:cNvSpPr/>
          <p:nvPr/>
        </p:nvSpPr>
        <p:spPr>
          <a:xfrm>
            <a:off x="12960000" y="2880000"/>
            <a:ext cx="2880000" cy="288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illar-num-3"/>
          <p:cNvSpPr/>
          <p:nvPr/>
        </p:nvSpPr>
        <p:spPr>
          <a:xfrm>
            <a:off x="12960000" y="288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03</a:t>
            </a:r>
          </a:p>
        </p:txBody>
      </p:sp>
      <p:sp>
        <p:nvSpPr>
          <p:cNvPr id="21" name="!!pillar-title-3"/>
          <p:cNvSpPr/>
          <p:nvPr/>
        </p:nvSpPr>
        <p:spPr>
          <a:xfrm>
            <a:off x="12960000" y="360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高冷监视</a:t>
            </a:r>
          </a:p>
        </p:txBody>
      </p:sp>
      <p:sp>
        <p:nvSpPr>
          <p:cNvPr id="22" name="!!pillar-desc-3"/>
          <p:cNvSpPr/>
          <p:nvPr/>
        </p:nvSpPr>
        <p:spPr>
          <a:xfrm>
            <a:off x="12960000" y="4140000"/>
            <a:ext cx="2340000" cy="14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居高临下，用充满智慧的眼神审视人类的愚蠢行为。</a:t>
            </a:r>
          </a:p>
        </p:txBody>
      </p:sp>
      <p:sp>
        <p:nvSpPr>
          <p:cNvPr id="23" name="!!evi-num"/>
          <p:cNvSpPr/>
          <p:nvPr/>
        </p:nvSpPr>
        <p:spPr>
          <a:xfrm>
            <a:off x="12960000" y="1800000"/>
            <a:ext cx="5400000" cy="2160000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sz="12000" b="1">
                <a:solidFill>
                  <a:srgbClr val="FFFFFF"/>
                </a:solidFill>
                <a:latin typeface="Montserrat"/>
                <a:ea typeface="Montserrat"/>
              </a:rPr>
              <a:t>70%</a:t>
            </a:r>
          </a:p>
        </p:txBody>
      </p:sp>
      <p:sp>
        <p:nvSpPr>
          <p:cNvPr id="24" name="!!evi-desc"/>
          <p:cNvSpPr/>
          <p:nvPr/>
        </p:nvSpPr>
        <p:spPr>
          <a:xfrm>
            <a:off x="12960000" y="396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400">
                <a:solidFill>
                  <a:srgbClr val="FFFFFF"/>
                </a:solidFill>
                <a:latin typeface="思源黑体"/>
                <a:ea typeface="思源黑体"/>
              </a:rPr>
              <a:t>猫咪一生中睡觉的时间占比。剩余时间里，一半在舔毛，一半在夜间跑酷。</a:t>
            </a:r>
          </a:p>
        </p:txBody>
      </p:sp>
      <p:sp>
        <p:nvSpPr>
          <p:cNvPr id="25" name="!!comp-title-l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狗</a:t>
            </a:r>
          </a:p>
        </p:txBody>
      </p:sp>
      <p:sp>
        <p:nvSpPr>
          <p:cNvPr id="26" name="!!comp-desc-l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“你是神！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7" name="!!comp-title-r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猫</a:t>
            </a:r>
          </a:p>
        </p:txBody>
      </p:sp>
      <p:sp>
        <p:nvSpPr>
          <p:cNvPr id="28" name="!!comp-desc-r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“我是神！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9" name="!!cta-title"/>
          <p:cNvSpPr/>
          <p:nvPr/>
        </p:nvSpPr>
        <p:spPr>
          <a:xfrm>
            <a:off x="12960000" y="2160000"/>
            <a:ext cx="936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5400" b="1">
                <a:solidFill>
                  <a:srgbClr val="3D3B3C"/>
                </a:solidFill>
                <a:latin typeface="思源黑体"/>
                <a:ea typeface="思源黑体"/>
              </a:rPr>
              <a:t>观察结束，去开罐头吧！</a:t>
            </a:r>
          </a:p>
        </p:txBody>
      </p:sp>
      <p:sp>
        <p:nvSpPr>
          <p:cNvPr id="30" name="!!cta-sub"/>
          <p:cNvSpPr/>
          <p:nvPr/>
        </p:nvSpPr>
        <p:spPr>
          <a:xfrm>
            <a:off x="12960000" y="3600000"/>
            <a:ext cx="936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3D3B3C"/>
                </a:solidFill>
                <a:latin typeface="思源黑体"/>
                <a:ea typeface="思源黑体"/>
              </a:rPr>
              <a:t>毕竟，主子已经等急了。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FF8E7"/>
        </a:solidFill>
      </p:bgPr>
    </p:bg>
    <p:spTree>
      <p:nvGrpSpPr>
        <p:cNvPr id="1" name=""/>
        <p:cNvGrpSpPr/>
        <p:nvPr/>
      </p:nvGrpSpPr>
      <p:grpSpPr/>
      <p:sp>
        <p:nvSpPr>
          <p:cNvPr id="2" name="!!blob-main"/>
          <p:cNvSpPr/>
          <p:nvPr/>
        </p:nvSpPr>
        <p:spPr>
          <a:xfrm rot="2700000">
            <a:off x="0" y="4320000"/>
            <a:ext cx="3600000" cy="3600000"/>
          </a:xfrm>
          <a:prstGeom prst="roundRect">
            <a:avLst/>
          </a:prstGeom>
          <a:solidFill>
            <a:srgbClr val="FF8A65">
              <a:alpha val="3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dot-orange"/>
          <p:cNvSpPr/>
          <p:nvPr/>
        </p:nvSpPr>
        <p:spPr>
          <a:xfrm>
            <a:off x="10080000" y="720000"/>
            <a:ext cx="2880000" cy="2880000"/>
          </a:xfrm>
          <a:prstGeom prst="ellipse">
            <a:avLst/>
          </a:prstGeom>
          <a:solidFill>
            <a:srgbClr val="FF8A65">
              <a:alpha val="5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dot-yellow"/>
          <p:cNvSpPr/>
          <p:nvPr/>
        </p:nvSpPr>
        <p:spPr>
          <a:xfrm>
            <a:off x="1800000" y="0"/>
            <a:ext cx="4320000" cy="4320000"/>
          </a:xfrm>
          <a:prstGeom prst="ellipse">
            <a:avLst/>
          </a:prstGeom>
          <a:solidFill>
            <a:srgbClr val="FFD54F">
              <a:alpha val="2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line-teal"/>
          <p:cNvSpPr/>
          <p:nvPr/>
        </p:nvSpPr>
        <p:spPr>
          <a:xfrm rot="0">
            <a:off x="5760000" y="5400000"/>
            <a:ext cx="1440000" cy="216000"/>
          </a:xfrm>
          <a:prstGeom prst="roundRect">
            <a:avLst/>
          </a:prstGeom>
          <a:solidFill>
            <a:srgbClr val="4DB6AC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tri-dark"/>
          <p:cNvSpPr/>
          <p:nvPr/>
        </p:nvSpPr>
        <p:spPr>
          <a:xfrm rot="0">
            <a:off x="0" y="0"/>
            <a:ext cx="16200000" cy="10800000"/>
          </a:xfrm>
          <a:prstGeom prst="rect">
            <a:avLst/>
          </a:prstGeom>
          <a:solidFill>
            <a:srgbClr val="3D3B3C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accent-star"/>
          <p:cNvSpPr/>
          <p:nvPr/>
        </p:nvSpPr>
        <p:spPr>
          <a:xfrm rot="5400000">
            <a:off x="9000000" y="5040000"/>
            <a:ext cx="720000" cy="720000"/>
          </a:xfrm>
          <a:prstGeom prst="star5">
            <a:avLst/>
          </a:prstGeom>
          <a:solidFill>
            <a:srgbClr val="FFD54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ero-title"/>
          <p:cNvSpPr/>
          <p:nvPr/>
        </p:nvSpPr>
        <p:spPr>
          <a:xfrm>
            <a:off x="12960000" y="0"/>
            <a:ext cx="9000000" cy="12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7200" b="1">
                <a:solidFill>
                  <a:srgbClr val="3D3B3C"/>
                </a:solidFill>
                <a:latin typeface="思源黑体"/>
                <a:ea typeface="思源黑体"/>
              </a:rPr>
              <a:t>猫的秘密生活</a:t>
            </a:r>
          </a:p>
        </p:txBody>
      </p:sp>
      <p:sp>
        <p:nvSpPr>
          <p:cNvPr id="9" name="!!hero-sub"/>
          <p:cNvSpPr/>
          <p:nvPr/>
        </p:nvSpPr>
        <p:spPr>
          <a:xfrm>
            <a:off x="12960000" y="1800000"/>
            <a:ext cx="9000000" cy="72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3D3B3C"/>
                </a:solidFill>
                <a:latin typeface="思源黑体"/>
                <a:ea typeface="思源黑体"/>
              </a:rPr>
              <a:t>人类观察报告（代号：喵星卧底）</a:t>
            </a:r>
          </a:p>
        </p:txBody>
      </p:sp>
      <p:sp>
        <p:nvSpPr>
          <p:cNvPr id="10" name="!!statement-main"/>
          <p:cNvSpPr/>
          <p:nvPr/>
        </p:nvSpPr>
        <p:spPr>
          <a:xfrm>
            <a:off x="1404000" y="2160000"/>
            <a:ext cx="9360000" cy="21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你以为你在养猫？</a:t>
            </a:r>
          </a:p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其实是猫在观察你。</a:t>
            </a:r>
          </a:p>
        </p:txBody>
      </p:sp>
      <p:sp>
        <p:nvSpPr>
          <p:cNvPr id="11" name="!!pillar-bg-1"/>
          <p:cNvSpPr/>
          <p:nvPr/>
        </p:nvSpPr>
        <p:spPr>
          <a:xfrm>
            <a:off x="12960000" y="2880000"/>
            <a:ext cx="2880000" cy="288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illar-num-1"/>
          <p:cNvSpPr/>
          <p:nvPr/>
        </p:nvSpPr>
        <p:spPr>
          <a:xfrm>
            <a:off x="12960000" y="288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01</a:t>
            </a:r>
          </a:p>
        </p:txBody>
      </p:sp>
      <p:sp>
        <p:nvSpPr>
          <p:cNvPr id="13" name="!!pillar-title-1"/>
          <p:cNvSpPr/>
          <p:nvPr/>
        </p:nvSpPr>
        <p:spPr>
          <a:xfrm>
            <a:off x="12960000" y="360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日常充电</a:t>
            </a:r>
          </a:p>
        </p:txBody>
      </p:sp>
      <p:sp>
        <p:nvSpPr>
          <p:cNvPr id="14" name="!!pillar-desc-1"/>
          <p:cNvSpPr/>
          <p:nvPr/>
        </p:nvSpPr>
        <p:spPr>
          <a:xfrm>
            <a:off x="12960000" y="4140000"/>
            <a:ext cx="2340000" cy="14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寻找阳光最充足的位置，进入深度休眠模式，补充能量。</a:t>
            </a:r>
          </a:p>
        </p:txBody>
      </p:sp>
      <p:sp>
        <p:nvSpPr>
          <p:cNvPr id="15" name="!!pillar-bg-2"/>
          <p:cNvSpPr/>
          <p:nvPr/>
        </p:nvSpPr>
        <p:spPr>
          <a:xfrm>
            <a:off x="12960000" y="2880000"/>
            <a:ext cx="2880000" cy="288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illar-num-2"/>
          <p:cNvSpPr/>
          <p:nvPr/>
        </p:nvSpPr>
        <p:spPr>
          <a:xfrm>
            <a:off x="12960000" y="288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02</a:t>
            </a:r>
          </a:p>
        </p:txBody>
      </p:sp>
      <p:sp>
        <p:nvSpPr>
          <p:cNvPr id="17" name="!!pillar-title-2"/>
          <p:cNvSpPr/>
          <p:nvPr/>
        </p:nvSpPr>
        <p:spPr>
          <a:xfrm>
            <a:off x="12960000" y="360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幻觉狩猎</a:t>
            </a:r>
          </a:p>
        </p:txBody>
      </p:sp>
      <p:sp>
        <p:nvSpPr>
          <p:cNvPr id="18" name="!!pillar-desc-2"/>
          <p:cNvSpPr/>
          <p:nvPr/>
        </p:nvSpPr>
        <p:spPr>
          <a:xfrm>
            <a:off x="12960000" y="4140000"/>
            <a:ext cx="2340000" cy="14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在夜深人静时，捕捉人类看不见的“空气猎物”。</a:t>
            </a:r>
          </a:p>
        </p:txBody>
      </p:sp>
      <p:sp>
        <p:nvSpPr>
          <p:cNvPr id="19" name="!!pillar-bg-3"/>
          <p:cNvSpPr/>
          <p:nvPr/>
        </p:nvSpPr>
        <p:spPr>
          <a:xfrm>
            <a:off x="12960000" y="2880000"/>
            <a:ext cx="2880000" cy="288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illar-num-3"/>
          <p:cNvSpPr/>
          <p:nvPr/>
        </p:nvSpPr>
        <p:spPr>
          <a:xfrm>
            <a:off x="12960000" y="288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03</a:t>
            </a:r>
          </a:p>
        </p:txBody>
      </p:sp>
      <p:sp>
        <p:nvSpPr>
          <p:cNvPr id="21" name="!!pillar-title-3"/>
          <p:cNvSpPr/>
          <p:nvPr/>
        </p:nvSpPr>
        <p:spPr>
          <a:xfrm>
            <a:off x="12960000" y="360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高冷监视</a:t>
            </a:r>
          </a:p>
        </p:txBody>
      </p:sp>
      <p:sp>
        <p:nvSpPr>
          <p:cNvPr id="22" name="!!pillar-desc-3"/>
          <p:cNvSpPr/>
          <p:nvPr/>
        </p:nvSpPr>
        <p:spPr>
          <a:xfrm>
            <a:off x="12960000" y="4140000"/>
            <a:ext cx="2340000" cy="14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居高临下，用充满智慧的眼神审视人类的愚蠢行为。</a:t>
            </a:r>
          </a:p>
        </p:txBody>
      </p:sp>
      <p:sp>
        <p:nvSpPr>
          <p:cNvPr id="23" name="!!evi-num"/>
          <p:cNvSpPr/>
          <p:nvPr/>
        </p:nvSpPr>
        <p:spPr>
          <a:xfrm>
            <a:off x="12960000" y="1800000"/>
            <a:ext cx="5400000" cy="2160000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sz="12000" b="1">
                <a:solidFill>
                  <a:srgbClr val="FFFFFF"/>
                </a:solidFill>
                <a:latin typeface="Montserrat"/>
                <a:ea typeface="Montserrat"/>
              </a:rPr>
              <a:t>70%</a:t>
            </a:r>
          </a:p>
        </p:txBody>
      </p:sp>
      <p:sp>
        <p:nvSpPr>
          <p:cNvPr id="24" name="!!evi-desc"/>
          <p:cNvSpPr/>
          <p:nvPr/>
        </p:nvSpPr>
        <p:spPr>
          <a:xfrm>
            <a:off x="12960000" y="396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400">
                <a:solidFill>
                  <a:srgbClr val="FFFFFF"/>
                </a:solidFill>
                <a:latin typeface="思源黑体"/>
                <a:ea typeface="思源黑体"/>
              </a:rPr>
              <a:t>猫咪一生中睡觉的时间占比。剩余时间里，一半在舔毛，一半在夜间跑酷。</a:t>
            </a:r>
          </a:p>
        </p:txBody>
      </p:sp>
      <p:sp>
        <p:nvSpPr>
          <p:cNvPr id="25" name="!!comp-title-l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狗</a:t>
            </a:r>
          </a:p>
        </p:txBody>
      </p:sp>
      <p:sp>
        <p:nvSpPr>
          <p:cNvPr id="26" name="!!comp-desc-l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“你是神！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7" name="!!comp-title-r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猫</a:t>
            </a:r>
          </a:p>
        </p:txBody>
      </p:sp>
      <p:sp>
        <p:nvSpPr>
          <p:cNvPr id="28" name="!!comp-desc-r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“我是神！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9" name="!!cta-title"/>
          <p:cNvSpPr/>
          <p:nvPr/>
        </p:nvSpPr>
        <p:spPr>
          <a:xfrm>
            <a:off x="12960000" y="2160000"/>
            <a:ext cx="936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5400" b="1">
                <a:solidFill>
                  <a:srgbClr val="3D3B3C"/>
                </a:solidFill>
                <a:latin typeface="思源黑体"/>
                <a:ea typeface="思源黑体"/>
              </a:rPr>
              <a:t>观察结束，去开罐头吧！</a:t>
            </a:r>
          </a:p>
        </p:txBody>
      </p:sp>
      <p:sp>
        <p:nvSpPr>
          <p:cNvPr id="30" name="!!cta-sub"/>
          <p:cNvSpPr/>
          <p:nvPr/>
        </p:nvSpPr>
        <p:spPr>
          <a:xfrm>
            <a:off x="12960000" y="3600000"/>
            <a:ext cx="936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3D3B3C"/>
                </a:solidFill>
                <a:latin typeface="思源黑体"/>
                <a:ea typeface="思源黑体"/>
              </a:rPr>
              <a:t>毕竟，主子已经等急了。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FF8E7"/>
        </a:solidFill>
      </p:bgPr>
    </p:bg>
    <p:spTree>
      <p:nvGrpSpPr>
        <p:cNvPr id="1" name=""/>
        <p:cNvGrpSpPr/>
        <p:nvPr/>
      </p:nvGrpSpPr>
      <p:grpSpPr/>
      <p:sp>
        <p:nvSpPr>
          <p:cNvPr id="2" name="!!blob-main"/>
          <p:cNvSpPr/>
          <p:nvPr/>
        </p:nvSpPr>
        <p:spPr>
          <a:xfrm rot="0">
            <a:off x="720000" y="720000"/>
            <a:ext cx="10800000" cy="5400000"/>
          </a:xfrm>
          <a:prstGeom prst="roundRect">
            <a:avLst/>
          </a:prstGeom>
          <a:solidFill>
            <a:srgbClr val="FF8A65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dot-orange"/>
          <p:cNvSpPr/>
          <p:nvPr/>
        </p:nvSpPr>
        <p:spPr>
          <a:xfrm>
            <a:off x="0" y="0"/>
            <a:ext cx="5400000" cy="5400000"/>
          </a:xfrm>
          <a:prstGeom prst="ellipse">
            <a:avLst/>
          </a:prstGeom>
          <a:solidFill>
            <a:srgbClr val="FF8A65">
              <a:alpha val="1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dot-yellow"/>
          <p:cNvSpPr/>
          <p:nvPr/>
        </p:nvSpPr>
        <p:spPr>
          <a:xfrm>
            <a:off x="9000000" y="5040000"/>
            <a:ext cx="4320000" cy="4320000"/>
          </a:xfrm>
          <a:prstGeom prst="ellipse">
            <a:avLst/>
          </a:prstGeom>
          <a:solidFill>
            <a:srgbClr val="FFD54F">
              <a:alpha val="1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line-teal"/>
          <p:cNvSpPr/>
          <p:nvPr/>
        </p:nvSpPr>
        <p:spPr>
          <a:xfrm rot="0">
            <a:off x="540000" y="540000"/>
            <a:ext cx="10800000" cy="72000"/>
          </a:xfrm>
          <a:prstGeom prst="roundRect">
            <a:avLst/>
          </a:prstGeom>
          <a:solidFill>
            <a:srgbClr val="4DB6AC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tri-dark"/>
          <p:cNvSpPr/>
          <p:nvPr/>
        </p:nvSpPr>
        <p:spPr>
          <a:xfrm rot="10800000">
            <a:off x="10080000" y="0"/>
            <a:ext cx="2880000" cy="2880000"/>
          </a:xfrm>
          <a:prstGeom prst="triangle">
            <a:avLst/>
          </a:prstGeom>
          <a:solidFill>
            <a:srgbClr val="3D3B3C">
              <a:alpha val="1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accent-star"/>
          <p:cNvSpPr/>
          <p:nvPr/>
        </p:nvSpPr>
        <p:spPr>
          <a:xfrm rot="10800000">
            <a:off x="720000" y="5760000"/>
            <a:ext cx="720000" cy="720000"/>
          </a:xfrm>
          <a:prstGeom prst="star5">
            <a:avLst/>
          </a:prstGeom>
          <a:solidFill>
            <a:srgbClr val="FFD54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ero-title"/>
          <p:cNvSpPr/>
          <p:nvPr/>
        </p:nvSpPr>
        <p:spPr>
          <a:xfrm>
            <a:off x="12960000" y="0"/>
            <a:ext cx="9000000" cy="12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7200" b="1">
                <a:solidFill>
                  <a:srgbClr val="3D3B3C"/>
                </a:solidFill>
                <a:latin typeface="思源黑体"/>
                <a:ea typeface="思源黑体"/>
              </a:rPr>
              <a:t>猫的秘密生活</a:t>
            </a:r>
          </a:p>
        </p:txBody>
      </p:sp>
      <p:sp>
        <p:nvSpPr>
          <p:cNvPr id="9" name="!!hero-sub"/>
          <p:cNvSpPr/>
          <p:nvPr/>
        </p:nvSpPr>
        <p:spPr>
          <a:xfrm>
            <a:off x="12960000" y="1800000"/>
            <a:ext cx="9000000" cy="72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3D3B3C"/>
                </a:solidFill>
                <a:latin typeface="思源黑体"/>
                <a:ea typeface="思源黑体"/>
              </a:rPr>
              <a:t>人类观察报告（代号：喵星卧底）</a:t>
            </a:r>
          </a:p>
        </p:txBody>
      </p:sp>
      <p:sp>
        <p:nvSpPr>
          <p:cNvPr id="10" name="!!statement-main"/>
          <p:cNvSpPr/>
          <p:nvPr/>
        </p:nvSpPr>
        <p:spPr>
          <a:xfrm>
            <a:off x="12960000" y="0"/>
            <a:ext cx="9360000" cy="21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你以为你在养猫？</a:t>
            </a:r>
          </a:p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其实是猫在观察你。</a:t>
            </a:r>
          </a:p>
        </p:txBody>
      </p:sp>
      <p:sp>
        <p:nvSpPr>
          <p:cNvPr id="11" name="!!pillar-bg-1"/>
          <p:cNvSpPr/>
          <p:nvPr/>
        </p:nvSpPr>
        <p:spPr>
          <a:xfrm>
            <a:off x="90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illar-num-1"/>
          <p:cNvSpPr/>
          <p:nvPr/>
        </p:nvSpPr>
        <p:spPr>
          <a:xfrm>
            <a:off x="12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01</a:t>
            </a:r>
          </a:p>
        </p:txBody>
      </p:sp>
      <p:sp>
        <p:nvSpPr>
          <p:cNvPr id="13" name="!!pillar-title-1"/>
          <p:cNvSpPr/>
          <p:nvPr/>
        </p:nvSpPr>
        <p:spPr>
          <a:xfrm>
            <a:off x="12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日常充电</a:t>
            </a:r>
          </a:p>
        </p:txBody>
      </p:sp>
      <p:sp>
        <p:nvSpPr>
          <p:cNvPr id="14" name="!!pillar-desc-1"/>
          <p:cNvSpPr/>
          <p:nvPr/>
        </p:nvSpPr>
        <p:spPr>
          <a:xfrm>
            <a:off x="12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寻找阳光最充足的位置，进入深度休眠模式，补充能量。</a:t>
            </a:r>
          </a:p>
        </p:txBody>
      </p:sp>
      <p:sp>
        <p:nvSpPr>
          <p:cNvPr id="15" name="!!pillar-bg-2"/>
          <p:cNvSpPr/>
          <p:nvPr/>
        </p:nvSpPr>
        <p:spPr>
          <a:xfrm>
            <a:off x="4644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illar-num-2"/>
          <p:cNvSpPr/>
          <p:nvPr/>
        </p:nvSpPr>
        <p:spPr>
          <a:xfrm>
            <a:off x="5004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02</a:t>
            </a:r>
          </a:p>
        </p:txBody>
      </p:sp>
      <p:sp>
        <p:nvSpPr>
          <p:cNvPr id="17" name="!!pillar-title-2"/>
          <p:cNvSpPr/>
          <p:nvPr/>
        </p:nvSpPr>
        <p:spPr>
          <a:xfrm>
            <a:off x="5004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幻觉狩猎</a:t>
            </a:r>
          </a:p>
        </p:txBody>
      </p:sp>
      <p:sp>
        <p:nvSpPr>
          <p:cNvPr id="18" name="!!pillar-desc-2"/>
          <p:cNvSpPr/>
          <p:nvPr/>
        </p:nvSpPr>
        <p:spPr>
          <a:xfrm>
            <a:off x="5004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在夜深人静时，捕捉人类看不见的“空气猎物”。</a:t>
            </a:r>
          </a:p>
        </p:txBody>
      </p:sp>
      <p:sp>
        <p:nvSpPr>
          <p:cNvPr id="19" name="!!pillar-bg-3"/>
          <p:cNvSpPr/>
          <p:nvPr/>
        </p:nvSpPr>
        <p:spPr>
          <a:xfrm>
            <a:off x="8388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illar-num-3"/>
          <p:cNvSpPr/>
          <p:nvPr/>
        </p:nvSpPr>
        <p:spPr>
          <a:xfrm>
            <a:off x="8748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03</a:t>
            </a:r>
          </a:p>
        </p:txBody>
      </p:sp>
      <p:sp>
        <p:nvSpPr>
          <p:cNvPr id="21" name="!!pillar-title-3"/>
          <p:cNvSpPr/>
          <p:nvPr/>
        </p:nvSpPr>
        <p:spPr>
          <a:xfrm>
            <a:off x="8748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高冷监视</a:t>
            </a:r>
          </a:p>
        </p:txBody>
      </p:sp>
      <p:sp>
        <p:nvSpPr>
          <p:cNvPr id="22" name="!!pillar-desc-3"/>
          <p:cNvSpPr/>
          <p:nvPr/>
        </p:nvSpPr>
        <p:spPr>
          <a:xfrm>
            <a:off x="8748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居高临下，用充满智慧的眼神审视人类的愚蠢行为。</a:t>
            </a:r>
          </a:p>
        </p:txBody>
      </p:sp>
      <p:sp>
        <p:nvSpPr>
          <p:cNvPr id="23" name="!!evi-num"/>
          <p:cNvSpPr/>
          <p:nvPr/>
        </p:nvSpPr>
        <p:spPr>
          <a:xfrm>
            <a:off x="12960000" y="1800000"/>
            <a:ext cx="5400000" cy="2160000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sz="12000" b="1">
                <a:solidFill>
                  <a:srgbClr val="FFFFFF"/>
                </a:solidFill>
                <a:latin typeface="Montserrat"/>
                <a:ea typeface="Montserrat"/>
              </a:rPr>
              <a:t>70%</a:t>
            </a:r>
          </a:p>
        </p:txBody>
      </p:sp>
      <p:sp>
        <p:nvSpPr>
          <p:cNvPr id="24" name="!!evi-desc"/>
          <p:cNvSpPr/>
          <p:nvPr/>
        </p:nvSpPr>
        <p:spPr>
          <a:xfrm>
            <a:off x="12960000" y="396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400">
                <a:solidFill>
                  <a:srgbClr val="FFFFFF"/>
                </a:solidFill>
                <a:latin typeface="思源黑体"/>
                <a:ea typeface="思源黑体"/>
              </a:rPr>
              <a:t>猫咪一生中睡觉的时间占比。剩余时间里，一半在舔毛，一半在夜间跑酷。</a:t>
            </a:r>
          </a:p>
        </p:txBody>
      </p:sp>
      <p:sp>
        <p:nvSpPr>
          <p:cNvPr id="25" name="!!comp-title-l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狗</a:t>
            </a:r>
          </a:p>
        </p:txBody>
      </p:sp>
      <p:sp>
        <p:nvSpPr>
          <p:cNvPr id="26" name="!!comp-desc-l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“你是神！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7" name="!!comp-title-r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猫</a:t>
            </a:r>
          </a:p>
        </p:txBody>
      </p:sp>
      <p:sp>
        <p:nvSpPr>
          <p:cNvPr id="28" name="!!comp-desc-r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“我是神！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9" name="!!cta-title"/>
          <p:cNvSpPr/>
          <p:nvPr/>
        </p:nvSpPr>
        <p:spPr>
          <a:xfrm>
            <a:off x="12960000" y="2160000"/>
            <a:ext cx="936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5400" b="1">
                <a:solidFill>
                  <a:srgbClr val="3D3B3C"/>
                </a:solidFill>
                <a:latin typeface="思源黑体"/>
                <a:ea typeface="思源黑体"/>
              </a:rPr>
              <a:t>观察结束，去开罐头吧！</a:t>
            </a:r>
          </a:p>
        </p:txBody>
      </p:sp>
      <p:sp>
        <p:nvSpPr>
          <p:cNvPr id="30" name="!!cta-sub"/>
          <p:cNvSpPr/>
          <p:nvPr/>
        </p:nvSpPr>
        <p:spPr>
          <a:xfrm>
            <a:off x="12960000" y="3600000"/>
            <a:ext cx="936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3D3B3C"/>
                </a:solidFill>
                <a:latin typeface="思源黑体"/>
                <a:ea typeface="思源黑体"/>
              </a:rPr>
              <a:t>毕竟，主子已经等急了。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"/>
                            </p:stCondLst>
                            <p:childTnLst>
                              <p:par>
                                <p:cTn id="1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"/>
                            </p:stCondLst>
                            <p:childTnLst>
                              <p:par>
                                <p:cTn id="2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"/>
                            </p:stCondLst>
                            <p:childTnLst>
                              <p:par>
                                <p:cTn id="29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"/>
                            </p:stCondLst>
                            <p:childTnLst>
                              <p:par>
                                <p:cTn id="39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"/>
                            </p:stCondLst>
                            <p:childTnLst>
                              <p:par>
                                <p:cTn id="44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1" build="allAtOnce"/>
      <p:bldP spid="14" grpId="2" build="allAtOnce"/>
      <p:bldP spid="16" grpId="3" build="allAtOnce"/>
      <p:bldP spid="17" grpId="4" build="allAtOnce"/>
      <p:bldP spid="18" grpId="5" build="allAtOnce"/>
      <p:bldP spid="20" grpId="6" build="allAtOnce"/>
      <p:bldP spid="21" grpId="7" build="allAtOnce"/>
      <p:bldP spid="22" grpId="8" build="allAtOnce"/>
    </p:bldLst>
  </p:timing>
</p:sld>
</file>

<file path=ppt/slides/slide4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FF8E7"/>
        </a:solidFill>
      </p:bgPr>
    </p:bg>
    <p:spTree>
      <p:nvGrpSpPr>
        <p:cNvPr id="1" name=""/>
        <p:cNvGrpSpPr/>
        <p:nvPr/>
      </p:nvGrpSpPr>
      <p:grpSpPr/>
      <p:sp>
        <p:nvSpPr>
          <p:cNvPr id="2" name="!!blob-main"/>
          <p:cNvSpPr/>
          <p:nvPr/>
        </p:nvSpPr>
        <p:spPr>
          <a:xfrm rot="0">
            <a:off x="0" y="0"/>
            <a:ext cx="9000000" cy="10800000"/>
          </a:xfrm>
          <a:prstGeom prst="roundRect">
            <a:avLst/>
          </a:prstGeom>
          <a:solidFill>
            <a:srgbClr val="4DB6AC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dot-orange"/>
          <p:cNvSpPr/>
          <p:nvPr/>
        </p:nvSpPr>
        <p:spPr>
          <a:xfrm>
            <a:off x="8640000" y="3600000"/>
            <a:ext cx="2880000" cy="2880000"/>
          </a:xfrm>
          <a:prstGeom prst="ellipse">
            <a:avLst/>
          </a:prstGeom>
          <a:solidFill>
            <a:srgbClr val="FF8A65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dot-yellow"/>
          <p:cNvSpPr/>
          <p:nvPr/>
        </p:nvSpPr>
        <p:spPr>
          <a:xfrm>
            <a:off x="10080000" y="720000"/>
            <a:ext cx="1440000" cy="1440000"/>
          </a:xfrm>
          <a:prstGeom prst="ellipse">
            <a:avLst/>
          </a:prstGeom>
          <a:solidFill>
            <a:srgbClr val="FFD54F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line-teal"/>
          <p:cNvSpPr/>
          <p:nvPr/>
        </p:nvSpPr>
        <p:spPr>
          <a:xfrm rot="2700000">
            <a:off x="6480000" y="1440000"/>
            <a:ext cx="2160000" cy="216000"/>
          </a:xfrm>
          <a:prstGeom prst="roundRect">
            <a:avLst/>
          </a:prstGeom>
          <a:solidFill>
            <a:srgbClr val="4DB6AC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tri-dark"/>
          <p:cNvSpPr/>
          <p:nvPr/>
        </p:nvSpPr>
        <p:spPr>
          <a:xfrm rot="5400000">
            <a:off x="7200000" y="5040000"/>
            <a:ext cx="1440000" cy="1440000"/>
          </a:xfrm>
          <a:prstGeom prst="triangle">
            <a:avLst/>
          </a:prstGeom>
          <a:solidFill>
            <a:srgbClr val="3D3B3C">
              <a:alpha val="1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accent-star"/>
          <p:cNvSpPr/>
          <p:nvPr/>
        </p:nvSpPr>
        <p:spPr>
          <a:xfrm rot="1800000">
            <a:off x="10800000" y="5760000"/>
            <a:ext cx="720000" cy="720000"/>
          </a:xfrm>
          <a:prstGeom prst="star5">
            <a:avLst/>
          </a:prstGeom>
          <a:solidFill>
            <a:srgbClr val="FFD54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ero-title"/>
          <p:cNvSpPr/>
          <p:nvPr/>
        </p:nvSpPr>
        <p:spPr>
          <a:xfrm>
            <a:off x="12960000" y="0"/>
            <a:ext cx="9000000" cy="12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7200" b="1">
                <a:solidFill>
                  <a:srgbClr val="3D3B3C"/>
                </a:solidFill>
                <a:latin typeface="思源黑体"/>
                <a:ea typeface="思源黑体"/>
              </a:rPr>
              <a:t>猫的秘密生活</a:t>
            </a:r>
          </a:p>
        </p:txBody>
      </p:sp>
      <p:sp>
        <p:nvSpPr>
          <p:cNvPr id="9" name="!!hero-sub"/>
          <p:cNvSpPr/>
          <p:nvPr/>
        </p:nvSpPr>
        <p:spPr>
          <a:xfrm>
            <a:off x="12960000" y="1800000"/>
            <a:ext cx="9000000" cy="72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3D3B3C"/>
                </a:solidFill>
                <a:latin typeface="思源黑体"/>
                <a:ea typeface="思源黑体"/>
              </a:rPr>
              <a:t>人类观察报告（代号：喵星卧底）</a:t>
            </a:r>
          </a:p>
        </p:txBody>
      </p:sp>
      <p:sp>
        <p:nvSpPr>
          <p:cNvPr id="10" name="!!statement-main"/>
          <p:cNvSpPr/>
          <p:nvPr/>
        </p:nvSpPr>
        <p:spPr>
          <a:xfrm>
            <a:off x="12960000" y="0"/>
            <a:ext cx="9360000" cy="21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你以为你在养猫？</a:t>
            </a:r>
          </a:p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其实是猫在观察你。</a:t>
            </a:r>
          </a:p>
        </p:txBody>
      </p:sp>
      <p:sp>
        <p:nvSpPr>
          <p:cNvPr id="11" name="!!pillar-bg-1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illar-num-1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01</a:t>
            </a:r>
          </a:p>
        </p:txBody>
      </p:sp>
      <p:sp>
        <p:nvSpPr>
          <p:cNvPr id="13" name="!!pillar-title-1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日常充电</a:t>
            </a:r>
          </a:p>
        </p:txBody>
      </p:sp>
      <p:sp>
        <p:nvSpPr>
          <p:cNvPr id="14" name="!!pillar-desc-1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寻找阳光最充足的位置，进入深度休眠模式，补充能量。</a:t>
            </a:r>
          </a:p>
        </p:txBody>
      </p:sp>
      <p:sp>
        <p:nvSpPr>
          <p:cNvPr id="15" name="!!pillar-bg-2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illar-num-2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02</a:t>
            </a:r>
          </a:p>
        </p:txBody>
      </p:sp>
      <p:sp>
        <p:nvSpPr>
          <p:cNvPr id="17" name="!!pillar-title-2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幻觉狩猎</a:t>
            </a:r>
          </a:p>
        </p:txBody>
      </p:sp>
      <p:sp>
        <p:nvSpPr>
          <p:cNvPr id="18" name="!!pillar-desc-2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在夜深人静时，捕捉人类看不见的“空气猎物”。</a:t>
            </a:r>
          </a:p>
        </p:txBody>
      </p:sp>
      <p:sp>
        <p:nvSpPr>
          <p:cNvPr id="19" name="!!pillar-bg-3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illar-num-3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03</a:t>
            </a:r>
          </a:p>
        </p:txBody>
      </p:sp>
      <p:sp>
        <p:nvSpPr>
          <p:cNvPr id="21" name="!!pillar-title-3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高冷监视</a:t>
            </a:r>
          </a:p>
        </p:txBody>
      </p:sp>
      <p:sp>
        <p:nvSpPr>
          <p:cNvPr id="22" name="!!pillar-desc-3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居高临下，用充满智慧的眼神审视人类的愚蠢行为。</a:t>
            </a:r>
          </a:p>
        </p:txBody>
      </p:sp>
      <p:sp>
        <p:nvSpPr>
          <p:cNvPr id="23" name="!!evi-num"/>
          <p:cNvSpPr/>
          <p:nvPr/>
        </p:nvSpPr>
        <p:spPr>
          <a:xfrm>
            <a:off x="360000" y="1440000"/>
            <a:ext cx="5400000" cy="216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0" b="1">
                <a:solidFill>
                  <a:srgbClr val="FFFFFF"/>
                </a:solidFill>
                <a:latin typeface="Montserrat"/>
                <a:ea typeface="Montserrat"/>
              </a:rPr>
              <a:t>70%</a:t>
            </a:r>
          </a:p>
        </p:txBody>
      </p:sp>
      <p:sp>
        <p:nvSpPr>
          <p:cNvPr id="24" name="!!evi-desc"/>
          <p:cNvSpPr/>
          <p:nvPr/>
        </p:nvSpPr>
        <p:spPr>
          <a:xfrm>
            <a:off x="360000" y="4320000"/>
            <a:ext cx="468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400">
                <a:solidFill>
                  <a:srgbClr val="FFFFFF"/>
                </a:solidFill>
                <a:latin typeface="思源黑体"/>
                <a:ea typeface="思源黑体"/>
              </a:rPr>
              <a:t>猫咪一生中睡觉的时间占比。剩余时间里，一半在舔毛，一半在夜间跑酷。</a:t>
            </a:r>
          </a:p>
        </p:txBody>
      </p:sp>
      <p:sp>
        <p:nvSpPr>
          <p:cNvPr id="25" name="!!comp-title-l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狗</a:t>
            </a:r>
          </a:p>
        </p:txBody>
      </p:sp>
      <p:sp>
        <p:nvSpPr>
          <p:cNvPr id="26" name="!!comp-desc-l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“你是神！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7" name="!!comp-title-r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猫</a:t>
            </a:r>
          </a:p>
        </p:txBody>
      </p:sp>
      <p:sp>
        <p:nvSpPr>
          <p:cNvPr id="28" name="!!comp-desc-r"/>
          <p:cNvSpPr/>
          <p:nvPr/>
        </p:nvSpPr>
        <p:spPr>
          <a:xfrm>
            <a:off x="12960000" y="288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“我是神！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9" name="!!cta-title"/>
          <p:cNvSpPr/>
          <p:nvPr/>
        </p:nvSpPr>
        <p:spPr>
          <a:xfrm>
            <a:off x="12960000" y="2160000"/>
            <a:ext cx="936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5400" b="1">
                <a:solidFill>
                  <a:srgbClr val="3D3B3C"/>
                </a:solidFill>
                <a:latin typeface="思源黑体"/>
                <a:ea typeface="思源黑体"/>
              </a:rPr>
              <a:t>观察结束，去开罐头吧！</a:t>
            </a:r>
          </a:p>
        </p:txBody>
      </p:sp>
      <p:sp>
        <p:nvSpPr>
          <p:cNvPr id="30" name="!!cta-sub"/>
          <p:cNvSpPr/>
          <p:nvPr/>
        </p:nvSpPr>
        <p:spPr>
          <a:xfrm>
            <a:off x="12960000" y="3600000"/>
            <a:ext cx="936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3D3B3C"/>
                </a:solidFill>
                <a:latin typeface="思源黑体"/>
                <a:ea typeface="思源黑体"/>
              </a:rPr>
              <a:t>毕竟，主子已经等急了。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"/>
                            </p:stCondLst>
                            <p:childTnLst>
                              <p:par>
                                <p:cTn id="1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"/>
                            </p:stCondLst>
                            <p:childTnLst>
                              <p:par>
                                <p:cTn id="2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"/>
                            </p:stCondLst>
                            <p:childTnLst>
                              <p:par>
                                <p:cTn id="29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"/>
                            </p:stCondLst>
                            <p:childTnLst>
                              <p:par>
                                <p:cTn id="39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"/>
                            </p:stCondLst>
                            <p:childTnLst>
                              <p:par>
                                <p:cTn id="44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1" build="allAtOnce"/>
      <p:bldP spid="14" grpId="2" build="allAtOnce"/>
      <p:bldP spid="16" grpId="3" build="allAtOnce"/>
      <p:bldP spid="17" grpId="4" build="allAtOnce"/>
      <p:bldP spid="18" grpId="5" build="allAtOnce"/>
      <p:bldP spid="20" grpId="6" build="allAtOnce"/>
      <p:bldP spid="21" grpId="7" build="allAtOnce"/>
      <p:bldP spid="22" grpId="8" build="allAtOnce"/>
    </p:bldLst>
  </p:timing>
</p:sld>
</file>

<file path=ppt/slides/slide5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FF8E7"/>
        </a:solidFill>
      </p:bgPr>
    </p:bg>
    <p:spTree>
      <p:nvGrpSpPr>
        <p:cNvPr id="1" name=""/>
        <p:cNvGrpSpPr/>
        <p:nvPr/>
      </p:nvGrpSpPr>
      <p:grpSpPr/>
      <p:sp>
        <p:nvSpPr>
          <p:cNvPr id="2" name="!!blob-main"/>
          <p:cNvSpPr/>
          <p:nvPr/>
        </p:nvSpPr>
        <p:spPr>
          <a:xfrm rot="0">
            <a:off x="0" y="0"/>
            <a:ext cx="6084000" cy="6858000"/>
          </a:xfrm>
          <a:prstGeom prst="rect">
            <a:avLst/>
          </a:prstGeom>
          <a:solidFill>
            <a:srgbClr val="4DB6AC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dot-orange"/>
          <p:cNvSpPr/>
          <p:nvPr/>
        </p:nvSpPr>
        <p:spPr>
          <a:xfrm rot="0">
            <a:off x="6084000" y="0"/>
            <a:ext cx="6120000" cy="6858000"/>
          </a:xfrm>
          <a:prstGeom prst="rect">
            <a:avLst/>
          </a:prstGeom>
          <a:solidFill>
            <a:srgbClr val="FF8A65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dot-yellow"/>
          <p:cNvSpPr/>
          <p:nvPr/>
        </p:nvSpPr>
        <p:spPr>
          <a:xfrm>
            <a:off x="5040000" y="5760000"/>
            <a:ext cx="2160000" cy="2160000"/>
          </a:xfrm>
          <a:prstGeom prst="ellipse">
            <a:avLst/>
          </a:prstGeom>
          <a:solidFill>
            <a:srgbClr val="FFD54F">
              <a:alpha val="3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line-teal"/>
          <p:cNvSpPr/>
          <p:nvPr/>
        </p:nvSpPr>
        <p:spPr>
          <a:xfrm rot="0">
            <a:off x="6084000" y="0"/>
            <a:ext cx="144000" cy="6840000"/>
          </a:xfrm>
          <a:prstGeom prst="roundRect">
            <a:avLst/>
          </a:prstGeom>
          <a:solidFill>
            <a:srgbClr val="FFFFF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tri-dark"/>
          <p:cNvSpPr/>
          <p:nvPr/>
        </p:nvSpPr>
        <p:spPr>
          <a:xfrm rot="10800000">
            <a:off x="720000" y="720000"/>
            <a:ext cx="1080000" cy="1080000"/>
          </a:xfrm>
          <a:prstGeom prst="triangle">
            <a:avLst/>
          </a:prstGeom>
          <a:solidFill>
            <a:srgbClr val="3D3B3C">
              <a:alpha val="3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accent-star"/>
          <p:cNvSpPr/>
          <p:nvPr/>
        </p:nvSpPr>
        <p:spPr>
          <a:xfrm rot="1800000">
            <a:off x="10800000" y="720000"/>
            <a:ext cx="720000" cy="720000"/>
          </a:xfrm>
          <a:prstGeom prst="star5">
            <a:avLst/>
          </a:prstGeom>
          <a:solidFill>
            <a:srgbClr val="FFD54F">
              <a:alpha val="3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ero-title"/>
          <p:cNvSpPr/>
          <p:nvPr/>
        </p:nvSpPr>
        <p:spPr>
          <a:xfrm>
            <a:off x="12960000" y="0"/>
            <a:ext cx="9000000" cy="12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7200" b="1">
                <a:solidFill>
                  <a:srgbClr val="3D3B3C"/>
                </a:solidFill>
                <a:latin typeface="思源黑体"/>
                <a:ea typeface="思源黑体"/>
              </a:rPr>
              <a:t>猫的秘密生活</a:t>
            </a:r>
          </a:p>
        </p:txBody>
      </p:sp>
      <p:sp>
        <p:nvSpPr>
          <p:cNvPr id="9" name="!!hero-sub"/>
          <p:cNvSpPr/>
          <p:nvPr/>
        </p:nvSpPr>
        <p:spPr>
          <a:xfrm>
            <a:off x="12960000" y="1800000"/>
            <a:ext cx="9000000" cy="72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3D3B3C"/>
                </a:solidFill>
                <a:latin typeface="思源黑体"/>
                <a:ea typeface="思源黑体"/>
              </a:rPr>
              <a:t>人类观察报告（代号：喵星卧底）</a:t>
            </a:r>
          </a:p>
        </p:txBody>
      </p:sp>
      <p:sp>
        <p:nvSpPr>
          <p:cNvPr id="10" name="!!statement-main"/>
          <p:cNvSpPr/>
          <p:nvPr/>
        </p:nvSpPr>
        <p:spPr>
          <a:xfrm>
            <a:off x="12960000" y="0"/>
            <a:ext cx="9360000" cy="21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你以为你在养猫？</a:t>
            </a:r>
          </a:p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其实是猫在观察你。</a:t>
            </a:r>
          </a:p>
        </p:txBody>
      </p:sp>
      <p:sp>
        <p:nvSpPr>
          <p:cNvPr id="11" name="!!pillar-bg-1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illar-num-1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01</a:t>
            </a:r>
          </a:p>
        </p:txBody>
      </p:sp>
      <p:sp>
        <p:nvSpPr>
          <p:cNvPr id="13" name="!!pillar-title-1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日常充电</a:t>
            </a:r>
          </a:p>
        </p:txBody>
      </p:sp>
      <p:sp>
        <p:nvSpPr>
          <p:cNvPr id="14" name="!!pillar-desc-1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寻找阳光最充足的位置，进入深度休眠模式，补充能量。</a:t>
            </a:r>
          </a:p>
        </p:txBody>
      </p:sp>
      <p:sp>
        <p:nvSpPr>
          <p:cNvPr id="15" name="!!pillar-bg-2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illar-num-2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02</a:t>
            </a:r>
          </a:p>
        </p:txBody>
      </p:sp>
      <p:sp>
        <p:nvSpPr>
          <p:cNvPr id="17" name="!!pillar-title-2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幻觉狩猎</a:t>
            </a:r>
          </a:p>
        </p:txBody>
      </p:sp>
      <p:sp>
        <p:nvSpPr>
          <p:cNvPr id="18" name="!!pillar-desc-2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在夜深人静时，捕捉人类看不见的“空气猎物”。</a:t>
            </a:r>
          </a:p>
        </p:txBody>
      </p:sp>
      <p:sp>
        <p:nvSpPr>
          <p:cNvPr id="19" name="!!pillar-bg-3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illar-num-3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03</a:t>
            </a:r>
          </a:p>
        </p:txBody>
      </p:sp>
      <p:sp>
        <p:nvSpPr>
          <p:cNvPr id="21" name="!!pillar-title-3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高冷监视</a:t>
            </a:r>
          </a:p>
        </p:txBody>
      </p:sp>
      <p:sp>
        <p:nvSpPr>
          <p:cNvPr id="22" name="!!pillar-desc-3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居高临下，用充满智慧的眼神审视人类的愚蠢行为。</a:t>
            </a:r>
          </a:p>
        </p:txBody>
      </p:sp>
      <p:sp>
        <p:nvSpPr>
          <p:cNvPr id="23" name="!!evi-num"/>
          <p:cNvSpPr/>
          <p:nvPr/>
        </p:nvSpPr>
        <p:spPr>
          <a:xfrm>
            <a:off x="12960000" y="1440000"/>
            <a:ext cx="5400000" cy="216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0" b="1">
                <a:solidFill>
                  <a:srgbClr val="FFFFFF"/>
                </a:solidFill>
                <a:latin typeface="Montserrat"/>
                <a:ea typeface="Montserrat"/>
              </a:rPr>
              <a:t>70%</a:t>
            </a:r>
          </a:p>
        </p:txBody>
      </p:sp>
      <p:sp>
        <p:nvSpPr>
          <p:cNvPr id="24" name="!!evi-desc"/>
          <p:cNvSpPr/>
          <p:nvPr/>
        </p:nvSpPr>
        <p:spPr>
          <a:xfrm>
            <a:off x="12960000" y="4320000"/>
            <a:ext cx="468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400">
                <a:solidFill>
                  <a:srgbClr val="FFFFFF"/>
                </a:solidFill>
                <a:latin typeface="思源黑体"/>
                <a:ea typeface="思源黑体"/>
              </a:rPr>
              <a:t>猫咪一生中睡觉的时间占比。剩余时间里，一半在舔毛，一半在夜间跑酷。</a:t>
            </a:r>
          </a:p>
        </p:txBody>
      </p:sp>
      <p:sp>
        <p:nvSpPr>
          <p:cNvPr id="25" name="!!comp-title-l"/>
          <p:cNvSpPr/>
          <p:nvPr/>
        </p:nvSpPr>
        <p:spPr>
          <a:xfrm>
            <a:off x="12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狗</a:t>
            </a:r>
          </a:p>
        </p:txBody>
      </p:sp>
      <p:sp>
        <p:nvSpPr>
          <p:cNvPr id="26" name="!!comp-desc-l"/>
          <p:cNvSpPr/>
          <p:nvPr/>
        </p:nvSpPr>
        <p:spPr>
          <a:xfrm>
            <a:off x="900000" y="324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“你是神！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7" name="!!comp-title-r"/>
          <p:cNvSpPr/>
          <p:nvPr/>
        </p:nvSpPr>
        <p:spPr>
          <a:xfrm>
            <a:off x="720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猫</a:t>
            </a:r>
          </a:p>
        </p:txBody>
      </p:sp>
      <p:sp>
        <p:nvSpPr>
          <p:cNvPr id="28" name="!!comp-desc-r"/>
          <p:cNvSpPr/>
          <p:nvPr/>
        </p:nvSpPr>
        <p:spPr>
          <a:xfrm>
            <a:off x="6840000" y="324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“我是神！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9" name="!!cta-title"/>
          <p:cNvSpPr/>
          <p:nvPr/>
        </p:nvSpPr>
        <p:spPr>
          <a:xfrm>
            <a:off x="12960000" y="2160000"/>
            <a:ext cx="936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5400" b="1">
                <a:solidFill>
                  <a:srgbClr val="3D3B3C"/>
                </a:solidFill>
                <a:latin typeface="思源黑体"/>
                <a:ea typeface="思源黑体"/>
              </a:rPr>
              <a:t>观察结束，去开罐头吧！</a:t>
            </a:r>
          </a:p>
        </p:txBody>
      </p:sp>
      <p:sp>
        <p:nvSpPr>
          <p:cNvPr id="30" name="!!cta-sub"/>
          <p:cNvSpPr/>
          <p:nvPr/>
        </p:nvSpPr>
        <p:spPr>
          <a:xfrm>
            <a:off x="12960000" y="3600000"/>
            <a:ext cx="936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3D3B3C"/>
                </a:solidFill>
                <a:latin typeface="思源黑体"/>
                <a:ea typeface="思源黑体"/>
              </a:rPr>
              <a:t>毕竟，主子已经等急了。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"/>
                            </p:stCondLst>
                            <p:childTnLst>
                              <p:par>
                                <p:cTn id="1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"/>
                            </p:stCondLst>
                            <p:childTnLst>
                              <p:par>
                                <p:cTn id="2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"/>
                            </p:stCondLst>
                            <p:childTnLst>
                              <p:par>
                                <p:cTn id="29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"/>
                            </p:stCondLst>
                            <p:childTnLst>
                              <p:par>
                                <p:cTn id="39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"/>
                            </p:stCondLst>
                            <p:childTnLst>
                              <p:par>
                                <p:cTn id="44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1" build="allAtOnce"/>
      <p:bldP spid="14" grpId="2" build="allAtOnce"/>
      <p:bldP spid="16" grpId="3" build="allAtOnce"/>
      <p:bldP spid="17" grpId="4" build="allAtOnce"/>
      <p:bldP spid="18" grpId="5" build="allAtOnce"/>
      <p:bldP spid="20" grpId="6" build="allAtOnce"/>
      <p:bldP spid="21" grpId="7" build="allAtOnce"/>
      <p:bldP spid="22" grpId="8" build="allAtOnce"/>
    </p:bldLst>
  </p:timing>
</p:sld>
</file>

<file path=ppt/slides/slide6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FF8E7"/>
        </a:solidFill>
      </p:bgPr>
    </p:bg>
    <p:spTree>
      <p:nvGrpSpPr>
        <p:cNvPr id="1" name=""/>
        <p:cNvGrpSpPr/>
        <p:nvPr/>
      </p:nvGrpSpPr>
      <p:grpSpPr/>
      <p:sp>
        <p:nvSpPr>
          <p:cNvPr id="2" name="!!blob-main"/>
          <p:cNvSpPr/>
          <p:nvPr/>
        </p:nvSpPr>
        <p:spPr>
          <a:xfrm rot="0">
            <a:off x="2484000" y="1440000"/>
            <a:ext cx="7200000" cy="3960000"/>
          </a:xfrm>
          <a:prstGeom prst="roundRect">
            <a:avLst/>
          </a:prstGeom>
          <a:solidFill>
            <a:srgbClr val="FFD54F">
              <a:alpha val="2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dot-orange"/>
          <p:cNvSpPr/>
          <p:nvPr/>
        </p:nvSpPr>
        <p:spPr>
          <a:xfrm rot="0">
            <a:off x="10080000" y="4320000"/>
            <a:ext cx="3600000" cy="3600000"/>
          </a:xfrm>
          <a:prstGeom prst="ellipse">
            <a:avLst/>
          </a:prstGeom>
          <a:solidFill>
            <a:srgbClr val="FF8A65">
              <a:alpha val="8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dot-yellow"/>
          <p:cNvSpPr/>
          <p:nvPr/>
        </p:nvSpPr>
        <p:spPr>
          <a:xfrm>
            <a:off x="0" y="0"/>
            <a:ext cx="2880000" cy="2880000"/>
          </a:xfrm>
          <a:prstGeom prst="ellipse">
            <a:avLst/>
          </a:prstGeom>
          <a:solidFill>
            <a:srgbClr val="FFD54F">
              <a:alpha val="8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line-teal"/>
          <p:cNvSpPr/>
          <p:nvPr/>
        </p:nvSpPr>
        <p:spPr>
          <a:xfrm rot="-600000">
            <a:off x="7200000" y="5400000"/>
            <a:ext cx="2160000" cy="216000"/>
          </a:xfrm>
          <a:prstGeom prst="roundRect">
            <a:avLst/>
          </a:prstGeom>
          <a:solidFill>
            <a:srgbClr val="4DB6AC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tri-dark"/>
          <p:cNvSpPr/>
          <p:nvPr/>
        </p:nvSpPr>
        <p:spPr>
          <a:xfrm rot="2700000">
            <a:off x="1800000" y="5400000"/>
            <a:ext cx="1440000" cy="1440000"/>
          </a:xfrm>
          <a:prstGeom prst="triangle">
            <a:avLst/>
          </a:prstGeom>
          <a:solidFill>
            <a:srgbClr val="3D3B3C">
              <a:alpha val="5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accent-star"/>
          <p:cNvSpPr/>
          <p:nvPr/>
        </p:nvSpPr>
        <p:spPr>
          <a:xfrm rot="2700000">
            <a:off x="5760000" y="1080000"/>
            <a:ext cx="1080000" cy="1080000"/>
          </a:xfrm>
          <a:prstGeom prst="star5">
            <a:avLst/>
          </a:prstGeom>
          <a:solidFill>
            <a:srgbClr val="FFD54F">
              <a:alpha val="100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ero-title"/>
          <p:cNvSpPr/>
          <p:nvPr/>
        </p:nvSpPr>
        <p:spPr>
          <a:xfrm>
            <a:off x="12960000" y="0"/>
            <a:ext cx="9000000" cy="12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7200" b="1">
                <a:solidFill>
                  <a:srgbClr val="3D3B3C"/>
                </a:solidFill>
                <a:latin typeface="思源黑体"/>
                <a:ea typeface="思源黑体"/>
              </a:rPr>
              <a:t>猫的秘密生活</a:t>
            </a:r>
          </a:p>
        </p:txBody>
      </p:sp>
      <p:sp>
        <p:nvSpPr>
          <p:cNvPr id="9" name="!!hero-sub"/>
          <p:cNvSpPr/>
          <p:nvPr/>
        </p:nvSpPr>
        <p:spPr>
          <a:xfrm>
            <a:off x="12960000" y="1800000"/>
            <a:ext cx="9000000" cy="72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3D3B3C"/>
                </a:solidFill>
                <a:latin typeface="思源黑体"/>
                <a:ea typeface="思源黑体"/>
              </a:rPr>
              <a:t>人类观察报告（代号：喵星卧底）</a:t>
            </a:r>
          </a:p>
        </p:txBody>
      </p:sp>
      <p:sp>
        <p:nvSpPr>
          <p:cNvPr id="10" name="!!statement-main"/>
          <p:cNvSpPr/>
          <p:nvPr/>
        </p:nvSpPr>
        <p:spPr>
          <a:xfrm>
            <a:off x="12960000" y="0"/>
            <a:ext cx="9360000" cy="216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你以为你在养猫？</a:t>
            </a:r>
          </a:p>
          <a:p>
            <a:pPr algn="ctr"/>
            <a:r>
              <a:rPr lang="en-US" sz="5400" b="1">
                <a:solidFill>
                  <a:srgbClr val="FFFFFF"/>
                </a:solidFill>
                <a:latin typeface="思源黑体"/>
                <a:ea typeface="思源黑体"/>
              </a:rPr>
              <a:t>其实是猫在观察你。</a:t>
            </a:r>
          </a:p>
        </p:txBody>
      </p:sp>
      <p:sp>
        <p:nvSpPr>
          <p:cNvPr id="11" name="!!pillar-bg-1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illar-num-1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01</a:t>
            </a:r>
          </a:p>
        </p:txBody>
      </p:sp>
      <p:sp>
        <p:nvSpPr>
          <p:cNvPr id="13" name="!!pillar-title-1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日常充电</a:t>
            </a:r>
          </a:p>
        </p:txBody>
      </p:sp>
      <p:sp>
        <p:nvSpPr>
          <p:cNvPr id="14" name="!!pillar-desc-1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寻找阳光最充足的位置，进入深度休眠模式，补充能量。</a:t>
            </a:r>
          </a:p>
        </p:txBody>
      </p:sp>
      <p:sp>
        <p:nvSpPr>
          <p:cNvPr id="15" name="!!pillar-bg-2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illar-num-2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02</a:t>
            </a:r>
          </a:p>
        </p:txBody>
      </p:sp>
      <p:sp>
        <p:nvSpPr>
          <p:cNvPr id="17" name="!!pillar-title-2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幻觉狩猎</a:t>
            </a:r>
          </a:p>
        </p:txBody>
      </p:sp>
      <p:sp>
        <p:nvSpPr>
          <p:cNvPr id="18" name="!!pillar-desc-2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在夜深人静时，捕捉人类看不见的“空气猎物”。</a:t>
            </a:r>
          </a:p>
        </p:txBody>
      </p:sp>
      <p:sp>
        <p:nvSpPr>
          <p:cNvPr id="19" name="!!pillar-bg-3"/>
          <p:cNvSpPr/>
          <p:nvPr/>
        </p:nvSpPr>
        <p:spPr>
          <a:xfrm>
            <a:off x="12960000" y="1440000"/>
            <a:ext cx="2880000" cy="4320000"/>
          </a:xfrm>
          <a:prstGeom prst="roundRect">
            <a:avLst/>
          </a:prstGeom>
          <a:solidFill>
            <a:srgbClr val="3D3B3C">
              <a:alpha val="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illar-num-3"/>
          <p:cNvSpPr/>
          <p:nvPr/>
        </p:nvSpPr>
        <p:spPr>
          <a:xfrm>
            <a:off x="12960000" y="1800000"/>
            <a:ext cx="21600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b="1">
                <a:solidFill>
                  <a:srgbClr val="FF8A65"/>
                </a:solidFill>
                <a:latin typeface="Montserrat"/>
                <a:ea typeface="Montserrat"/>
              </a:rPr>
              <a:t>03</a:t>
            </a:r>
          </a:p>
        </p:txBody>
      </p:sp>
      <p:sp>
        <p:nvSpPr>
          <p:cNvPr id="21" name="!!pillar-title-3"/>
          <p:cNvSpPr/>
          <p:nvPr/>
        </p:nvSpPr>
        <p:spPr>
          <a:xfrm>
            <a:off x="12960000" y="2520000"/>
            <a:ext cx="2160000" cy="54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800" b="1">
                <a:solidFill>
                  <a:srgbClr val="3D3B3C"/>
                </a:solidFill>
                <a:latin typeface="思源黑体"/>
                <a:ea typeface="思源黑体"/>
              </a:rPr>
              <a:t>高冷监视</a:t>
            </a:r>
          </a:p>
        </p:txBody>
      </p:sp>
      <p:sp>
        <p:nvSpPr>
          <p:cNvPr id="22" name="!!pillar-desc-3"/>
          <p:cNvSpPr/>
          <p:nvPr/>
        </p:nvSpPr>
        <p:spPr>
          <a:xfrm>
            <a:off x="12960000" y="3060000"/>
            <a:ext cx="2160000" cy="216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600">
                <a:solidFill>
                  <a:srgbClr val="3D3B3C"/>
                </a:solidFill>
                <a:latin typeface="思源黑体"/>
                <a:ea typeface="思源黑体"/>
              </a:rPr>
              <a:t>居高临下，用充满智慧的眼神审视人类的愚蠢行为。</a:t>
            </a:r>
          </a:p>
        </p:txBody>
      </p:sp>
      <p:sp>
        <p:nvSpPr>
          <p:cNvPr id="23" name="!!evi-num"/>
          <p:cNvSpPr/>
          <p:nvPr/>
        </p:nvSpPr>
        <p:spPr>
          <a:xfrm>
            <a:off x="12960000" y="1440000"/>
            <a:ext cx="5400000" cy="216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0" b="1">
                <a:solidFill>
                  <a:srgbClr val="FFFFFF"/>
                </a:solidFill>
                <a:latin typeface="Montserrat"/>
                <a:ea typeface="Montserrat"/>
              </a:rPr>
              <a:t>70%</a:t>
            </a:r>
          </a:p>
        </p:txBody>
      </p:sp>
      <p:sp>
        <p:nvSpPr>
          <p:cNvPr id="24" name="!!evi-desc"/>
          <p:cNvSpPr/>
          <p:nvPr/>
        </p:nvSpPr>
        <p:spPr>
          <a:xfrm>
            <a:off x="12960000" y="4320000"/>
            <a:ext cx="468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400">
                <a:solidFill>
                  <a:srgbClr val="FFFFFF"/>
                </a:solidFill>
                <a:latin typeface="思源黑体"/>
                <a:ea typeface="思源黑体"/>
              </a:rPr>
              <a:t>猫咪一生中睡觉的时间占比。剩余时间里，一半在舔毛，一半在夜间跑酷。</a:t>
            </a:r>
          </a:p>
        </p:txBody>
      </p:sp>
      <p:sp>
        <p:nvSpPr>
          <p:cNvPr id="25" name="!!comp-title-l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狗</a:t>
            </a:r>
          </a:p>
        </p:txBody>
      </p:sp>
      <p:sp>
        <p:nvSpPr>
          <p:cNvPr id="26" name="!!comp-desc-l"/>
          <p:cNvSpPr/>
          <p:nvPr/>
        </p:nvSpPr>
        <p:spPr>
          <a:xfrm>
            <a:off x="12960000" y="324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“你是神！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7" name="!!comp-title-r"/>
          <p:cNvSpPr/>
          <p:nvPr/>
        </p:nvSpPr>
        <p:spPr>
          <a:xfrm>
            <a:off x="12960000" y="1440000"/>
            <a:ext cx="360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6400" b="1">
                <a:solidFill>
                  <a:srgbClr val="FFFFFF"/>
                </a:solidFill>
                <a:latin typeface="思源黑体"/>
                <a:ea typeface="思源黑体"/>
              </a:rPr>
              <a:t>猫</a:t>
            </a:r>
          </a:p>
        </p:txBody>
      </p:sp>
      <p:sp>
        <p:nvSpPr>
          <p:cNvPr id="28" name="!!comp-desc-r"/>
          <p:cNvSpPr/>
          <p:nvPr/>
        </p:nvSpPr>
        <p:spPr>
          <a:xfrm>
            <a:off x="12960000" y="3240000"/>
            <a:ext cx="4320000" cy="180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“我是神！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思源黑体"/>
                <a:ea typeface="思源黑体"/>
              </a:rPr>
              <a:t>你给我吃的！”</a:t>
            </a:r>
          </a:p>
        </p:txBody>
      </p:sp>
      <p:sp>
        <p:nvSpPr>
          <p:cNvPr id="29" name="!!cta-title"/>
          <p:cNvSpPr/>
          <p:nvPr/>
        </p:nvSpPr>
        <p:spPr>
          <a:xfrm>
            <a:off x="1404000" y="2340000"/>
            <a:ext cx="936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5400" b="1">
                <a:solidFill>
                  <a:srgbClr val="3D3B3C"/>
                </a:solidFill>
                <a:latin typeface="思源黑体"/>
                <a:ea typeface="思源黑体"/>
              </a:rPr>
              <a:t>观察结束，去开罐头吧！</a:t>
            </a:r>
          </a:p>
        </p:txBody>
      </p:sp>
      <p:sp>
        <p:nvSpPr>
          <p:cNvPr id="30" name="!!cta-sub"/>
          <p:cNvSpPr/>
          <p:nvPr/>
        </p:nvSpPr>
        <p:spPr>
          <a:xfrm>
            <a:off x="1404000" y="3420000"/>
            <a:ext cx="936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3D3B3C"/>
                </a:solidFill>
                <a:latin typeface="思源黑体"/>
                <a:ea typeface="思源黑体"/>
              </a:rPr>
              <a:t>毕竟，主子已经等急了。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"/>
                            </p:stCondLst>
                            <p:childTnLst>
                              <p:par>
                                <p:cTn id="1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"/>
                            </p:stCondLst>
                            <p:childTnLst>
                              <p:par>
                                <p:cTn id="2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"/>
                            </p:stCondLst>
                            <p:childTnLst>
                              <p:par>
                                <p:cTn id="29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"/>
                            </p:stCondLst>
                            <p:childTnLst>
                              <p:par>
                                <p:cTn id="39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"/>
                            </p:stCondLst>
                            <p:childTnLst>
                              <p:par>
                                <p:cTn id="44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1" build="allAtOnce"/>
      <p:bldP spid="14" grpId="2" build="allAtOnce"/>
      <p:bldP spid="16" grpId="3" build="allAtOnce"/>
      <p:bldP spid="17" grpId="4" build="allAtOnce"/>
      <p:bldP spid="18" grpId="5" build="allAtOnce"/>
      <p:bldP spid="20" grpId="6" build="allAtOnce"/>
      <p:bldP spid="21" grpId="7" build="allAtOnce"/>
      <p:bldP spid="22" grpId="8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