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Default Extension="png" ContentType="image/png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1ad41e4aa144ad" /><Relationship Type="http://schemas.openxmlformats.org/package/2006/relationships/metadata/core-properties" Target="/docProps/core.xml" Id="Rbe8f7489ed554ada" /><Relationship Type="http://schemas.openxmlformats.org/officeDocument/2006/relationships/extended-properties" Target="/docProps/app.xml" Id="R0200beec238841c8" /><Relationship Type="http://schemas.openxmlformats.org/officeDocument/2006/relationships/custom-properties" Target="/docProps/custom.xml" Id="Rd4571c97a1554a95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476eb4b2e2ad43a9"/>
    <p:sldId id="257" r:id="R52bdafb368544a11"/>
    <p:sldId id="258" r:id="R015f88a2da894ded"/>
    <p:sldId id="259" r:id="Rcfda6a1c4e6e4c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476eb4b2e2ad43a9" /><Relationship Type="http://schemas.openxmlformats.org/officeDocument/2006/relationships/slide" Target="/ppt/slides/slide2.xml" Id="R52bdafb368544a11" /><Relationship Type="http://schemas.openxmlformats.org/officeDocument/2006/relationships/slide" Target="/ppt/slides/slide3.xml" Id="R015f88a2da894ded" /><Relationship Type="http://schemas.openxmlformats.org/officeDocument/2006/relationships/slide" Target="/ppt/slides/slide4.xml" Id="Rcfda6a1c4e6e4c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b198590d3d488e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ae73fbeedc4ea5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7dd9f2a41a446c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aff48ef4c240cf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0c407e784e4972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 idx="2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63ef3f09c63f4fe2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5c8bb28134f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83a93972c46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7975ce26f4a45" /><Relationship Type="http://schemas.openxmlformats.org/officeDocument/2006/relationships/image" Target="/ppt/media/image.png" Id="R076680431adc41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d02359e644d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0" name="TextBox 1"/>
          <p:cNvSpPr/>
          <p:nvPr/>
        </p:nvSpPr>
        <p:spPr>
          <a:xfrm xmlns:a="http://schemas.openxmlformats.org/drawingml/2006/main">
            <a:off x="432000" y="216000"/>
            <a:ext cx="10800000" cy="468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000" b="1">
                <a:solidFill>
                  <a:srgbClr val="1F4E79"/>
                </a:solidFill>
              </a:rPr>
              <a:t>1 · Structure &amp; ownership  (slide → table → tr → tc)</a:t>
            </a:r>
          </a:p>
        </p:txBody>
      </p:sp>
      <p:graphicFrame>
        <p:nvGraphicFramePr>
          <p:cNvPr id="100001" name="Table 1"/>
          <p:cNvGraphicFramePr/>
          <p:nvPr/>
        </p:nvGraphicFramePr>
        <p:xfrm>
          <a:off xmlns:a="http://schemas.openxmlformats.org/drawingml/2006/main" x="900000" y="864000"/>
          <a:ext xmlns:a="http://schemas.openxmlformats.org/drawingml/2006/main" cx="10080000" cy="331200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0"/>
                <a:gridCol w="2880000"/>
                <a:gridCol w="2880000"/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FFFFFF"/>
                          </a:solidFill>
                        </a:rPr>
                        <a:t>Region</a:t>
                      </a:r>
                    </a:p>
                  </a:txBody>
                  <a:tcPr anchor="ctr">
                    <a:solidFill>
                      <a:srgbClr val="1F6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FFFFFF"/>
                          </a:solidFill>
                        </a:rPr>
                        <a:t>Units</a:t>
                      </a:r>
                    </a:p>
                  </a:txBody>
                  <a:tcPr anchor="ctr">
                    <a:solidFill>
                      <a:srgbClr val="1F6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FFFFFF"/>
                          </a:solidFill>
                        </a:rPr>
                        <a:t>Revenue</a:t>
                      </a:r>
                    </a:p>
                  </a:txBody>
                  <a:tcPr anchor="ctr">
                    <a:solidFill>
                      <a:srgbClr val="1F6FEB"/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North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1,240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$11,780</a:t>
                      </a:r>
                    </a:p>
                  </a:txBody>
                  <a:tcPr anchor="ctr"/>
                </a:tc>
              </a:tr>
              <a:tr h="648000"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South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980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$9,310</a:t>
                      </a:r>
                    </a:p>
                  </a:txBody>
                  <a:tcPr anchor="ctr"/>
                </a:tc>
              </a:tr>
              <a:tr h="648000"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East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1,520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/>
                        <a:t>$14,440</a:t>
                      </a:r>
                    </a:p>
                  </a:txBody>
                  <a:tcPr anchor="ctr">
                    <a:solidFill>
                      <a:srgbClr val="FFF2CC"/>
                    </a:solidFill>
                  </a:tcPr>
                </a:tc>
              </a:tr>
              <a:tr h="648000">
                <a:tc gridSpan="3">
                  <a:txBody>
                    <a:bodyPr/>
                    <a:lstStyle/>
                    <a:p>
                      <a:pPr algn="ctr"/>
                      <a:r>
                        <a:rPr lang="en-US" b="1"/>
                        <a:t>TOTAL    3,740 units    $35,530</a:t>
                      </a:r>
                    </a:p>
                  </a:txBody>
                  <a:tcPr anchor="ctr"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2" name="TextBox 1"/>
          <p:cNvSpPr/>
          <p:nvPr/>
        </p:nvSpPr>
        <p:spPr>
          <a:xfrm xmlns:a="http://schemas.openxmlformats.org/drawingml/2006/main">
            <a:off x="432000" y="216000"/>
            <a:ext cx="10800000" cy="468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000" b="1">
                <a:solidFill>
                  <a:srgbClr val="1F4E79"/>
                </a:solidFill>
              </a:rPr>
              <a:t>2 · Table level — banding · fills · per-side borders · sizing</a:t>
            </a:r>
          </a:p>
        </p:txBody>
      </p:sp>
      <p:graphicFrame>
        <p:nvGraphicFramePr>
          <p:cNvPr id="100003" name="QuarterlySales"/>
          <p:cNvGraphicFramePr/>
          <p:nvPr/>
        </p:nvGraphicFramePr>
        <p:xfrm>
          <a:off xmlns:a="http://schemas.openxmlformats.org/drawingml/2006/main" x="720000" y="864000"/>
          <a:ext xmlns:a="http://schemas.openxmlformats.org/drawingml/2006/main" cx="10440000" cy="3240000"/>
        </p:xfrm>
        <a:graphic xmlns:a="http://schemas.openxmlformats.org/drawingml/2006/main">
          <a:graphicData uri="http://schemas.openxmlformats.org/drawingml/2006/table">
            <a:tbl>
              <a:tblPr firstRow="1" firstCol="1" lastRow="1" lastCol="0" bandRow="1" bandCol="0"/>
              <a:tblGrid>
                <a:gridCol w="2880000"/>
                <a:gridCol w="2520000"/>
                <a:gridCol w="2520000"/>
                <a:gridCol w="2520000"/>
              </a:tblGrid>
              <a:tr h="648000">
                <a:tc>
                  <a:txBody>
                    <a:bodyPr/>
                    <a:lstStyle/>
                    <a:p>
                      <a:r>
                        <a:rPr lang="en-US"/>
                        <a:t>Q</a:t>
                      </a:r>
                    </a:p>
                  </a:txBody>
                  <a:tcPr>
                    <a:lnL w="19050">
                      <a:solidFill>
                        <a:srgbClr val="1F6FEB"/>
                      </a:solidFill>
                      <a:prstDash val="solid"/>
                    </a:lnL>
                    <a:lnR w="12700">
                      <a:solidFill>
                        <a:srgbClr val="CCD8EC"/>
                      </a:solidFill>
                      <a:prstDash val="solid"/>
                    </a:lnR>
                    <a:lnT w="38100">
                      <a:solidFill>
                        <a:srgbClr val="1F4E79"/>
                      </a:solidFill>
                      <a:prstDash val="solid"/>
                    </a:lnT>
                    <a:lnB w="12700">
                      <a:solidFill>
                        <a:srgbClr val="CCD8EC"/>
                      </a:solidFill>
                      <a:prstDash val="solid"/>
                    </a:lnB>
                    <a:solidFill>
                      <a:srgbClr val="1F6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FY24</a:t>
                      </a:r>
                    </a:p>
                  </a:txBody>
                  <a:tcPr>
                    <a:lnL w="12700">
                      <a:solidFill>
                        <a:srgbClr val="CCD8EC"/>
                      </a:solidFill>
                      <a:prstDash val="solid"/>
                    </a:lnL>
                    <a:lnR w="12700">
                      <a:solidFill>
                        <a:srgbClr val="CCD8EC"/>
                      </a:solidFill>
                      <a:prstDash val="solid"/>
                    </a:lnR>
                    <a:lnT w="38100">
                      <a:solidFill>
                        <a:srgbClr val="1F4E79"/>
                      </a:solidFill>
                      <a:prstDash val="solid"/>
                    </a:lnT>
                    <a:lnB w="12700">
                      <a:solidFill>
                        <a:srgbClr val="CCD8EC"/>
                      </a:solidFill>
                      <a:prstDash val="solid"/>
                    </a:lnB>
                    <a:solidFill>
                      <a:srgbClr val="1F6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FY25</a:t>
                      </a:r>
                    </a:p>
                  </a:txBody>
                  <a:tcPr>
                    <a:lnL w="12700">
                      <a:solidFill>
                        <a:srgbClr val="CCD8EC"/>
                      </a:solidFill>
                      <a:prstDash val="solid"/>
                    </a:lnL>
                    <a:lnR w="12700">
                      <a:solidFill>
                        <a:srgbClr val="CCD8EC"/>
                      </a:solidFill>
                      <a:prstDash val="solid"/>
                    </a:lnR>
                    <a:lnT w="38100">
                      <a:solidFill>
                        <a:srgbClr val="1F4E79"/>
                      </a:solidFill>
                      <a:prstDash val="solid"/>
                    </a:lnT>
                    <a:lnB w="12700">
                      <a:solidFill>
                        <a:srgbClr val="CCD8EC"/>
                      </a:solidFill>
                      <a:prstDash val="solid"/>
                    </a:lnB>
                    <a:solidFill>
                      <a:srgbClr val="1F6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Growth</a:t>
                      </a:r>
                    </a:p>
                  </a:txBody>
                  <a:tcPr>
                    <a:lnL w="12700">
                      <a:solidFill>
                        <a:srgbClr val="CCD8EC"/>
                      </a:solidFill>
                      <a:prstDash val="solid"/>
                    </a:lnL>
                    <a:lnR w="19050">
                      <a:solidFill>
                        <a:srgbClr val="1F6FEB"/>
                      </a:solidFill>
                      <a:prstDash val="solid"/>
                    </a:lnR>
                    <a:lnT w="38100">
                      <a:solidFill>
                        <a:srgbClr val="1F4E79"/>
                      </a:solidFill>
                      <a:prstDash val="solid"/>
                    </a:lnT>
                    <a:lnB w="12700">
                      <a:solidFill>
                        <a:srgbClr val="CCD8EC"/>
                      </a:solidFill>
                      <a:prstDash val="solid"/>
                    </a:lnB>
                    <a:solidFill>
                      <a:srgbClr val="1F6FEB"/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r>
                        <a:rPr lang="en-US"/>
                        <a:t>Q1</a:t>
                      </a:r>
                    </a:p>
                  </a:txBody>
                  <a:tcPr>
                    <a:lnL w="19050">
                      <a:solidFill>
                        <a:srgbClr val="1F6FEB"/>
                      </a:solidFill>
                      <a:prstDash val="solid"/>
                    </a:lnL>
                    <a:lnR w="12700">
                      <a:solidFill>
                        <a:srgbClr val="CCD8EC"/>
                      </a:solidFill>
                      <a:prstDash val="solid"/>
                    </a:lnR>
                    <a:lnT w="12700">
                      <a:solidFill>
                        <a:srgbClr val="CCD8EC"/>
                      </a:solidFill>
                      <a:prstDash val="solid"/>
                    </a:lnT>
                    <a:lnB w="12700">
                      <a:solidFill>
                        <a:srgbClr val="CCD8EC"/>
                      </a:solidFill>
                      <a:prstDash val="soli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120</a:t>
                      </a:r>
                    </a:p>
                  </a:txBody>
                  <a:tcPr>
                    <a:lnL w="12700">
                      <a:solidFill>
                        <a:srgbClr val="CCD8EC"/>
                      </a:solidFill>
                      <a:prstDash val="solid"/>
                    </a:lnL>
                    <a:lnR w="12700">
                      <a:solidFill>
                        <a:srgbClr val="CCD8EC"/>
                      </a:solidFill>
                      <a:prstDash val="solid"/>
                    </a:lnR>
                    <a:lnT w="12700">
                      <a:solidFill>
                        <a:srgbClr val="CCD8EC"/>
                      </a:solidFill>
                      <a:prstDash val="solid"/>
                    </a:lnT>
                    <a:lnB w="12700">
                      <a:solidFill>
                        <a:srgbClr val="CCD8EC"/>
                      </a:solidFill>
                      <a:prstDash val="soli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138</a:t>
                      </a:r>
                    </a:p>
                  </a:txBody>
                  <a:tcPr>
                    <a:lnL w="12700">
                      <a:solidFill>
                        <a:srgbClr val="CCD8EC"/>
                      </a:solidFill>
                      <a:prstDash val="solid"/>
                    </a:lnL>
                    <a:lnR w="12700">
                      <a:solidFill>
                        <a:srgbClr val="CCD8EC"/>
                      </a:solidFill>
                      <a:prstDash val="solid"/>
                    </a:lnR>
                    <a:lnT w="12700">
                      <a:solidFill>
                        <a:srgbClr val="CCD8EC"/>
                      </a:solidFill>
                      <a:prstDash val="solid"/>
                    </a:lnT>
                    <a:lnB w="12700">
                      <a:solidFill>
                        <a:srgbClr val="CCD8EC"/>
                      </a:solidFill>
                      <a:prstDash val="soli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+15%</a:t>
                      </a:r>
                    </a:p>
                  </a:txBody>
                  <a:tcPr>
                    <a:lnL w="12700">
                      <a:solidFill>
                        <a:srgbClr val="CCD8EC"/>
                      </a:solidFill>
                      <a:prstDash val="solid"/>
                    </a:lnL>
                    <a:lnR w="19050">
                      <a:solidFill>
                        <a:srgbClr val="1F6FEB"/>
                      </a:solidFill>
                      <a:prstDash val="solid"/>
                    </a:lnR>
                    <a:lnT w="12700">
                      <a:solidFill>
                        <a:srgbClr val="CCD8EC"/>
                      </a:solidFill>
                      <a:prstDash val="solid"/>
                    </a:lnT>
                    <a:lnB w="12700">
                      <a:solidFill>
                        <a:srgbClr val="CCD8EC"/>
                      </a:solidFill>
                      <a:prstDash val="solid"/>
                    </a:lnB>
                    <a:solidFill>
                      <a:srgbClr val="EEF3FB"/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r>
                        <a:rPr lang="en-US"/>
                        <a:t>Q2</a:t>
                      </a:r>
                    </a:p>
                  </a:txBody>
                  <a:tcPr>
                    <a:lnL w="19050">
                      <a:solidFill>
                        <a:srgbClr val="1F6FEB"/>
                      </a:solidFill>
                      <a:prstDash val="solid"/>
                    </a:lnL>
                    <a:lnR w="12700">
                      <a:solidFill>
                        <a:srgbClr val="CCD8EC"/>
                      </a:solidFill>
                      <a:prstDash val="solid"/>
                    </a:lnR>
                    <a:lnT w="12700">
                      <a:solidFill>
                        <a:srgbClr val="CCD8EC"/>
                      </a:solidFill>
                      <a:prstDash val="solid"/>
                    </a:lnT>
                    <a:lnB w="12700">
                      <a:solidFill>
                        <a:srgbClr val="CCD8EC"/>
                      </a:solidFill>
                      <a:prstDash val="soli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95</a:t>
                      </a:r>
                    </a:p>
                  </a:txBody>
                  <a:tcPr>
                    <a:lnL w="12700">
                      <a:solidFill>
                        <a:srgbClr val="CCD8EC"/>
                      </a:solidFill>
                      <a:prstDash val="solid"/>
                    </a:lnL>
                    <a:lnR w="12700">
                      <a:solidFill>
                        <a:srgbClr val="CCD8EC"/>
                      </a:solidFill>
                      <a:prstDash val="solid"/>
                    </a:lnR>
                    <a:lnT w="12700">
                      <a:solidFill>
                        <a:srgbClr val="CCD8EC"/>
                      </a:solidFill>
                      <a:prstDash val="solid"/>
                    </a:lnT>
                    <a:lnB w="12700">
                      <a:solidFill>
                        <a:srgbClr val="CCD8EC"/>
                      </a:solidFill>
                      <a:prstDash val="soli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121</a:t>
                      </a:r>
                    </a:p>
                  </a:txBody>
                  <a:tcPr>
                    <a:lnL w="12700">
                      <a:solidFill>
                        <a:srgbClr val="CCD8EC"/>
                      </a:solidFill>
                      <a:prstDash val="solid"/>
                    </a:lnL>
                    <a:lnR w="12700">
                      <a:solidFill>
                        <a:srgbClr val="CCD8EC"/>
                      </a:solidFill>
                      <a:prstDash val="solid"/>
                    </a:lnR>
                    <a:lnT w="12700">
                      <a:solidFill>
                        <a:srgbClr val="CCD8EC"/>
                      </a:solidFill>
                      <a:prstDash val="solid"/>
                    </a:lnT>
                    <a:lnB w="12700">
                      <a:solidFill>
                        <a:srgbClr val="CCD8EC"/>
                      </a:solidFill>
                      <a:prstDash val="soli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+27%</a:t>
                      </a:r>
                    </a:p>
                  </a:txBody>
                  <a:tcPr>
                    <a:lnL w="12700">
                      <a:solidFill>
                        <a:srgbClr val="CCD8EC"/>
                      </a:solidFill>
                      <a:prstDash val="solid"/>
                    </a:lnL>
                    <a:lnR w="19050">
                      <a:solidFill>
                        <a:srgbClr val="1F6FEB"/>
                      </a:solidFill>
                      <a:prstDash val="solid"/>
                    </a:lnR>
                    <a:lnT w="12700">
                      <a:solidFill>
                        <a:srgbClr val="CCD8EC"/>
                      </a:solidFill>
                      <a:prstDash val="solid"/>
                    </a:lnT>
                    <a:lnB w="12700">
                      <a:solidFill>
                        <a:srgbClr val="CCD8EC"/>
                      </a:solidFill>
                      <a:prstDash val="solid"/>
                    </a:lnB>
                    <a:solidFill>
                      <a:srgbClr val="EEF3FB"/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r>
                        <a:rPr lang="en-US"/>
                        <a:t>Q3</a:t>
                      </a:r>
                    </a:p>
                  </a:txBody>
                  <a:tcPr>
                    <a:lnL w="19050">
                      <a:solidFill>
                        <a:srgbClr val="1F6FEB"/>
                      </a:solidFill>
                      <a:prstDash val="solid"/>
                    </a:lnL>
                    <a:lnR w="12700">
                      <a:solidFill>
                        <a:srgbClr val="CCD8EC"/>
                      </a:solidFill>
                      <a:prstDash val="solid"/>
                    </a:lnR>
                    <a:lnT w="12700">
                      <a:solidFill>
                        <a:srgbClr val="CCD8EC"/>
                      </a:solidFill>
                      <a:prstDash val="solid"/>
                    </a:lnT>
                    <a:lnB w="38100">
                      <a:solidFill>
                        <a:srgbClr val="1F4E79"/>
                      </a:solidFill>
                      <a:prstDash val="soli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>
                    <a:lnL w="12700">
                      <a:solidFill>
                        <a:srgbClr val="CCD8EC"/>
                      </a:solidFill>
                      <a:prstDash val="solid"/>
                    </a:lnL>
                    <a:lnR w="12700">
                      <a:solidFill>
                        <a:srgbClr val="CCD8EC"/>
                      </a:solidFill>
                      <a:prstDash val="solid"/>
                    </a:lnR>
                    <a:lnT w="12700">
                      <a:solidFill>
                        <a:srgbClr val="CCD8EC"/>
                      </a:solidFill>
                      <a:prstDash val="solid"/>
                    </a:lnT>
                    <a:lnB w="38100">
                      <a:solidFill>
                        <a:srgbClr val="1F4E79"/>
                      </a:solidFill>
                      <a:prstDash val="soli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162</a:t>
                      </a:r>
                    </a:p>
                  </a:txBody>
                  <a:tcPr>
                    <a:lnL w="12700">
                      <a:solidFill>
                        <a:srgbClr val="CCD8EC"/>
                      </a:solidFill>
                      <a:prstDash val="solid"/>
                    </a:lnL>
                    <a:lnR w="12700">
                      <a:solidFill>
                        <a:srgbClr val="CCD8EC"/>
                      </a:solidFill>
                      <a:prstDash val="solid"/>
                    </a:lnR>
                    <a:lnT w="12700">
                      <a:solidFill>
                        <a:srgbClr val="CCD8EC"/>
                      </a:solidFill>
                      <a:prstDash val="solid"/>
                    </a:lnT>
                    <a:lnB w="38100">
                      <a:solidFill>
                        <a:srgbClr val="1F4E79"/>
                      </a:solidFill>
                      <a:prstDash val="soli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+16%</a:t>
                      </a:r>
                    </a:p>
                  </a:txBody>
                  <a:tcPr>
                    <a:lnL w="12700">
                      <a:solidFill>
                        <a:srgbClr val="CCD8EC"/>
                      </a:solidFill>
                      <a:prstDash val="solid"/>
                    </a:lnL>
                    <a:lnR w="19050">
                      <a:solidFill>
                        <a:srgbClr val="1F6FEB"/>
                      </a:solidFill>
                      <a:prstDash val="solid"/>
                    </a:lnR>
                    <a:lnT w="12700">
                      <a:solidFill>
                        <a:srgbClr val="CCD8EC"/>
                      </a:solidFill>
                      <a:prstDash val="solid"/>
                    </a:lnT>
                    <a:lnB w="38100">
                      <a:solidFill>
                        <a:srgbClr val="1F4E79"/>
                      </a:solidFill>
                      <a:prstDash val="solid"/>
                    </a:lnB>
                    <a:solidFill>
                      <a:srgbClr val="EEF3FB"/>
                    </a:solidFill>
                  </a:tcPr>
                </a:tc>
              </a:tr>
            </a:tbl>
          </a:graphicData>
        </a:graphic>
      </p:graphicFrame>
    </p:spTree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4" name="TextBox 1"/>
          <p:cNvSpPr/>
          <p:nvPr/>
        </p:nvSpPr>
        <p:spPr>
          <a:xfrm xmlns:a="http://schemas.openxmlformats.org/drawingml/2006/main">
            <a:off x="432000" y="216000"/>
            <a:ext cx="10800000" cy="468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000" b="1">
                <a:solidFill>
                  <a:srgbClr val="1F4E79"/>
                </a:solidFill>
              </a:rPr>
              <a:t>3 · Cell box — borders · padding · valign · direction · bevel · opacity · image · merge</a:t>
            </a:r>
          </a:p>
        </p:txBody>
      </p:sp>
      <p:graphicFrame>
        <p:nvGraphicFramePr>
          <p:cNvPr id="100005" name="Table 1"/>
          <p:cNvGraphicFramePr/>
          <p:nvPr/>
        </p:nvGraphicFramePr>
        <p:xfrm>
          <a:off xmlns:a="http://schemas.openxmlformats.org/drawingml/2006/main" x="720000" y="864000"/>
          <a:ext xmlns:a="http://schemas.openxmlformats.org/drawingml/2006/main" cx="10440000" cy="432000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10000"/>
                <a:gridCol w="2610000"/>
                <a:gridCol w="2610000"/>
                <a:gridCol w="2610000"/>
              </a:tblGrid>
              <a:tr h="864000">
                <a:tc>
                  <a:txBody>
                    <a:bodyPr/>
                    <a:lstStyle/>
                    <a:p>
                      <a:r>
                        <a:rPr lang="en-US"/>
                        <a:t>border.all</a:t>
                      </a:r>
                    </a:p>
                  </a:txBody>
                  <a:tcPr>
                    <a:lnL w="19050">
                      <a:solidFill>
                        <a:srgbClr val="1F6FEB"/>
                      </a:solidFill>
                      <a:prstDash val="solid"/>
                    </a:lnL>
                    <a:lnR w="19050">
                      <a:solidFill>
                        <a:srgbClr val="1F6FEB"/>
                      </a:solidFill>
                      <a:prstDash val="solid"/>
                    </a:lnR>
                    <a:lnT w="19050">
                      <a:solidFill>
                        <a:srgbClr val="1F6FEB"/>
                      </a:solidFill>
                      <a:prstDash val="solid"/>
                    </a:lnT>
                    <a:lnB w="19050">
                      <a:solidFill>
                        <a:srgbClr val="1F6FE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top+bottom</a:t>
                      </a:r>
                    </a:p>
                  </a:txBody>
                  <a:tcPr>
                    <a:lnT w="38100">
                      <a:solidFill>
                        <a:srgbClr val="C00000"/>
                      </a:solidFill>
                      <a:prstDash val="solid"/>
                    </a:lnT>
                    <a:lnB w="38100">
                      <a:solidFill>
                        <a:srgbClr val="C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left+right</a:t>
                      </a:r>
                    </a:p>
                  </a:txBody>
                  <a:tcPr>
                    <a:lnL w="38100">
                      <a:solidFill>
                        <a:srgbClr val="2DA44E"/>
                      </a:solidFill>
                      <a:prstDash val="solid"/>
                    </a:lnL>
                    <a:lnR w="38100">
                      <a:solidFill>
                        <a:srgbClr val="2DA44E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diagonals</a:t>
                      </a:r>
                    </a:p>
                  </a:txBody>
                  <a:tcPr>
                    <a:lnTlToBr w="19050">
                      <a:solidFill>
                        <a:srgbClr val="BF8700"/>
                      </a:solidFill>
                      <a:prstDash val="solid"/>
                    </a:lnTlToBr>
                    <a:lnBlToTr w="19050">
                      <a:solidFill>
                        <a:srgbClr val="BF8700"/>
                      </a:solidFill>
                      <a:prstDash val="solid"/>
                    </a:lnBlToTr>
                  </a:tcPr>
                </a:tc>
              </a:tr>
              <a:tr h="864000">
                <a:tc>
                  <a:txBody>
                    <a:bodyPr/>
                    <a:lstStyle/>
                    <a:p>
                      <a:r>
                        <a:rPr lang="en-US"/>
                        <a:t>fill</a:t>
                      </a:r>
                    </a:p>
                  </a:txBody>
                  <a:tcPr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opacity=0.5</a:t>
                      </a:r>
                    </a:p>
                  </a:txBody>
                  <a:tcPr>
                    <a:solidFill>
                      <a:srgbClr val="1F6FE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bevel=circle</a:t>
                      </a:r>
                    </a:p>
                  </a:txBody>
                  <a:tcPr>
                    <a:cell3D>
                      <a:bevel prst="circle"/>
                    </a:cell3D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image fill</a:t>
                      </a:r>
                    </a:p>
                  </a:txBody>
                  <a:tcPr>
                    <a:blipFill>
                      <a:blip xmlns:r="http://schemas.openxmlformats.org/officeDocument/2006/relationships" r:embed="R076680431adc4130"/>
                      <a:stretch>
                        <a:fillRect/>
                      </a:stretch>
                    </a:blipFill>
                  </a:tcPr>
                </a:tc>
              </a:tr>
              <a:tr h="864000">
                <a:tc>
                  <a:txBody>
                    <a:bodyPr/>
                    <a:lstStyle/>
                    <a:p>
                      <a:r>
                        <a:rPr lang="en-US"/>
                        <a:t>padding=0.4cm</a:t>
                      </a:r>
                    </a:p>
                  </a:txBody>
                  <a:tcPr marL="144000" marR="144000" marT="144000" marB="1440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padding.bottom=0.5cm</a:t>
                      </a:r>
                    </a:p>
                  </a:txBody>
                  <a:tcPr marB="1800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valign=top</a:t>
                      </a:r>
                    </a:p>
                  </a:txBody>
                  <a:tcPr anchor="t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valign=bottom</a:t>
                      </a:r>
                    </a:p>
                  </a:txBody>
                  <a:tcPr anchor="b">
                    <a:solidFill>
                      <a:srgbClr val="F2F2F2"/>
                    </a:solidFill>
                  </a:tcPr>
                </a:tc>
              </a:tr>
              <a:tr h="864000">
                <a:tc>
                  <a:txBody>
                    <a:bodyPr wrap="none"/>
                    <a:lstStyle/>
                    <a:p>
                      <a:r>
                        <a:rPr lang="en-US"/>
                        <a:t>wrap=false: this long line will not wrap inside the cell</a:t>
                      </a:r>
                    </a:p>
                  </a:txBody>
                  <a:tcP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textdir=vertical270</a:t>
                      </a:r>
                    </a:p>
                  </a:txBody>
                  <a:tcPr vert="vert270"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/>
                        <a:t>direction=rtl العربية</a:t>
                      </a:r>
                    </a:p>
                  </a:txBody>
                  <a:tcPr>
                    <a:solidFill>
                      <a:srgbClr val="E2EFD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/>
                        <a:t>merge.down=1 ↓</a:t>
                      </a:r>
                    </a:p>
                  </a:txBody>
                  <a:tcPr>
                    <a:solidFill>
                      <a:srgbClr val="FCE4D6"/>
                    </a:solidFill>
                  </a:tcPr>
                </a:tc>
              </a:tr>
              <a:tr h="864000">
                <a:tc gridSpan="3">
                  <a:txBody>
                    <a:bodyPr/>
                    <a:lstStyle/>
                    <a:p>
                      <a:pPr algn="ctr"/>
                      <a:r>
                        <a:rPr lang="en-US"/>
                        <a:t>merge.right=2 →</a:t>
                      </a:r>
                    </a:p>
                  </a:txBody>
                  <a:tcPr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6" name="TextBox 1"/>
          <p:cNvSpPr/>
          <p:nvPr/>
        </p:nvSpPr>
        <p:spPr>
          <a:xfrm xmlns:a="http://schemas.openxmlformats.org/drawingml/2006/main">
            <a:off x="432000" y="216000"/>
            <a:ext cx="10800000" cy="468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000" b="1">
                <a:solidFill>
                  <a:srgbClr val="1F4E79"/>
                </a:solidFill>
              </a:rPr>
              <a:t>4 · Cell text — font · size · weight · underline/strike · color · align · spacing</a:t>
            </a:r>
          </a:p>
        </p:txBody>
      </p:sp>
      <p:graphicFrame>
        <p:nvGraphicFramePr>
          <p:cNvPr id="100007" name="Table 1"/>
          <p:cNvGraphicFramePr/>
          <p:nvPr/>
        </p:nvGraphicFramePr>
        <p:xfrm>
          <a:off xmlns:a="http://schemas.openxmlformats.org/drawingml/2006/main" x="720000" y="864000"/>
          <a:ext xmlns:a="http://schemas.openxmlformats.org/drawingml/2006/main" cx="10440000" cy="356400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480000"/>
                <a:gridCol w="3480000"/>
                <a:gridCol w="3480000"/>
              </a:tblGrid>
              <a:tr h="900000">
                <a:tc>
                  <a:txBody>
                    <a:bodyPr/>
                    <a:lstStyle/>
                    <a:p>
                      <a:r>
                        <a:rPr lang="en-US">
                          <a:latin typeface="Georgia"/>
                          <a:ea typeface="Georgia"/>
                        </a:rPr>
                        <a:t>font=Georgia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size=20pt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C00000"/>
                          </a:solidFill>
                        </a:rPr>
                        <a:t>color</a:t>
                      </a:r>
                    </a:p>
                  </a:txBody>
                  <a:tcPr/>
                </a:tc>
              </a:tr>
              <a:tr h="900000">
                <a:tc>
                  <a:txBody>
                    <a:bodyPr/>
                    <a:lstStyle/>
                    <a:p>
                      <a:r>
                        <a:rPr lang="en-US" b="1"/>
                        <a:t>bold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/>
                        <a:t>italic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u="dbl"/>
                        <a:t>underline</a:t>
                      </a:r>
                    </a:p>
                  </a:txBody>
                  <a:tcPr/>
                </a:tc>
              </a:tr>
              <a:tr h="900000">
                <a:tc>
                  <a:txBody>
                    <a:bodyPr/>
                    <a:lstStyle/>
                    <a:p>
                      <a:r>
                        <a:rPr lang="en-US" strike="sngStrike"/>
                        <a:t>strike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align=center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align=right</a:t>
                      </a:r>
                    </a:p>
                  </a:txBody>
                  <a:tcPr/>
                </a:tc>
              </a:tr>
              <a:tr h="8640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/>
                        <a:t>linespacing=1.5x — line one is followed by line two in this cell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</a:pPr>
                      <a:r>
                        <a:rPr lang="en-US"/>
                        <a:t>spacebefore=10pt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en-US"/>
                        <a:t>spaceafter=10pt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ap:Properties xmlns:ap="http://schemas.openxmlformats.org/officeDocument/2006/extended-properties">
  <ap:Application>OfficeCLI/1.0.113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OfficeCLI</dc:creator>
  <dcterms:created xsi:type="dcterms:W3CDTF">2026-06-16T08:20:56Z</dcterms:created>
  <cp:lastModifiedBy>OfficeCLI</cp:lastModifiedBy>
  <dcterms:modified xsi:type="dcterms:W3CDTF">2026-06-16T08:20:56Z</dcterms:modified>
</cp:coreProperties>
</file>

<file path=docProps/custom.xml><?xml version="1.0" encoding="utf-8"?>
<op:Properties xmlns:op="http://schemas.openxmlformats.org/officeDocument/2006/custom-properties">
  <op:property fmtid="{D5CDD505-2E9C-101B-9397-08002B2CF9AE}" pid="2" name="OfficeCLI.Version">
    <vt:lpwstr xmlns:vt="http://schemas.openxmlformats.org/officeDocument/2006/docPropsVTypes">1.0.113</vt:lpwstr>
  </op:property>
  <op:property fmtid="{D5CDD505-2E9C-101B-9397-08002B2CF9AE}" pid="3" name="OfficeCLI.LastModified">
    <vt:lpwstr xmlns:vt="http://schemas.openxmlformats.org/officeDocument/2006/docPropsVTypes">2026-06-16T08:20:57Z</vt:lpwstr>
  </op:property>
</op:Properties>
</file>