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527c55a70441d5" /><Relationship Type="http://schemas.openxmlformats.org/package/2006/relationships/metadata/core-properties" Target="/docProps/core.xml" Id="R164f32fab6194695" /><Relationship Type="http://schemas.openxmlformats.org/officeDocument/2006/relationships/extended-properties" Target="/docProps/app.xml" Id="Rc013e142f7aa45b5" /><Relationship Type="http://schemas.openxmlformats.org/officeDocument/2006/relationships/custom-properties" Target="/docProps/custom.xml" Id="R6a201586af2441df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959b71ad1bfe4c32"/>
    <p:sldId id="257" r:id="R4b94a99236e841b9"/>
    <p:sldId id="258" r:id="Rde5262c1cb1048e0"/>
    <p:sldId id="259" r:id="Ra4dea63664d94c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959b71ad1bfe4c32" /><Relationship Type="http://schemas.openxmlformats.org/officeDocument/2006/relationships/slide" Target="/ppt/slides/slide2.xml" Id="R4b94a99236e841b9" /><Relationship Type="http://schemas.openxmlformats.org/officeDocument/2006/relationships/slide" Target="/ppt/slides/slide3.xml" Id="Rde5262c1cb1048e0" /><Relationship Type="http://schemas.openxmlformats.org/officeDocument/2006/relationships/slide" Target="/ppt/slides/slide4.xml" Id="Ra4dea63664d94c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b8998097b477f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1fbfdbf9a44a00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6e8f3eb9149ad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f5c931906b47ac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7786c3069460d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03d1667775db49fa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4a4f2053945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9b4256c524f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9d5a273aa47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5f429872644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Grow a Table — Theme vs Per-Cell Stamp</a:t>
            </a:r>
          </a:p>
        </p:txBody>
      </p:sp>
      <p:sp>
        <p:nvSpPr>
          <p:cNvPr id="100001" name="TextBox 2"/>
          <p:cNvSpPr txBox="1"/>
          <p:nvPr/>
        </p:nvSpPr>
        <p:spPr>
          <a:xfrm xmlns:a="http://schemas.openxmlformats.org/drawingml/2006/main">
            <a:off x="457200" y="914400"/>
            <a:ext cx="54864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 b="1"/>
              <a:t>A) style=medium2  (auto-follows)</a:t>
            </a:r>
          </a:p>
        </p:txBody>
      </p:sp>
      <p:graphicFrame>
        <p:nvGraphicFramePr>
          <p:cNvPr id="100002" name="Table 1"/>
          <p:cNvGraphicFramePr/>
          <p:nvPr/>
        </p:nvGraphicFramePr>
        <p:xfrm>
          <a:off xmlns:a="http://schemas.openxmlformats.org/drawingml/2006/main" x="457200" y="1371600"/>
          <a:ext xmlns:a="http://schemas.openxmlformats.org/drawingml/2006/main" cx="3657600" cy="2743200"/>
        </p:xfrm>
        <a:graphic xmlns:a="http://schemas.openxmlformats.org/drawingml/2006/main">
          <a:graphicData uri="http://schemas.openxmlformats.org/drawingml/2006/table">
            <a:tbl>
              <a:tblPr firstRow="1" lastCol="1" bandRow="1">
                <a:tableStyleId>{073A0DAA-6AF3-43AB-8588-CEC1D06C72B9}</a:tableStyleId>
              </a:tblPr>
              <a:tblGrid>
                <a:gridCol w="914400"/>
                <a:gridCol w="914400"/>
                <a:gridCol w="914400"/>
                <a:gridCol w="9144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H1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H2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Total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/>
                        <a:t>Alice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465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/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430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/>
                        <a:t>Carol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610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0003" name="TextBox 3"/>
          <p:cNvSpPr txBox="1"/>
          <p:nvPr/>
        </p:nvSpPr>
        <p:spPr>
          <a:xfrm xmlns:a="http://schemas.openxmlformats.org/drawingml/2006/main">
            <a:off x="6400800" y="914400"/>
            <a:ext cx="54864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 b="1"/>
              <a:t>B) headerFill/bodyFill  (manual top-up)</a:t>
            </a:r>
          </a:p>
        </p:txBody>
      </p:sp>
      <p:graphicFrame>
        <p:nvGraphicFramePr>
          <p:cNvPr id="100004" name="Table 2"/>
          <p:cNvGraphicFramePr/>
          <p:nvPr/>
        </p:nvGraphicFramePr>
        <p:xfrm>
          <a:off xmlns:a="http://schemas.openxmlformats.org/drawingml/2006/main" x="6400800" y="1371600"/>
          <a:ext xmlns:a="http://schemas.openxmlformats.org/drawingml/2006/main" cx="3657600" cy="274320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914400"/>
                <a:gridCol w="914400"/>
                <a:gridCol w="914400"/>
                <a:gridCol w="9144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/>
                        <a:t>Name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H1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rgbClr val="FFFFFF"/>
                          </a:solidFill>
                        </a:rPr>
                        <a:t>H2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rgbClr val="FFFFFF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/>
                        <a:t>Alice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220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245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465</a:t>
                      </a:r>
                    </a:p>
                  </a:txBody>
                  <a:tcPr>
                    <a:solidFill>
                      <a:srgbClr val="B4C7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/>
                        <a:t>Bob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205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225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430</a:t>
                      </a:r>
                    </a:p>
                  </a:txBody>
                  <a:tcPr>
                    <a:solidFill>
                      <a:srgbClr val="B4C7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/>
                        <a:t>Carol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275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335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610</a:t>
                      </a:r>
                    </a:p>
                  </a:txBody>
                  <a:tcPr>
                    <a:solidFill>
                      <a:srgbClr val="B4C7E7"/>
                    </a:solidFill>
                  </a:tcPr>
                </a:tc>
              </a:tr>
            </a:tbl>
          </a:graphicData>
        </a:graphic>
      </p:graphicFrame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5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Per-Row Height + Per-Column Width</a:t>
            </a:r>
          </a:p>
        </p:txBody>
      </p:sp>
      <p:graphicFrame>
        <p:nvGraphicFramePr>
          <p:cNvPr id="100006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10972800" cy="329184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1828800"/>
                <a:gridCol w="1371600"/>
                <a:gridCol w="6400800"/>
                <a:gridCol w="13716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FFFF"/>
                          </a:solidFill>
                        </a:rPr>
                        <a:t>Field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FFFF"/>
                          </a:solidFill>
                        </a:rPr>
                        <a:t>Short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FFFF"/>
                          </a:solidFill>
                        </a:rPr>
                        <a:t>Wide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FFFF"/>
                          </a:solidFill>
                        </a:rPr>
                        <a:t>Narrow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Standard row height (0.6in)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x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/>
                        <a:t>Body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Taller row (1in) for emphasis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</a:t>
                      </a: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en-US"/>
                        <a:t>Notes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Tallest row (1.5in) — multi-line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z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7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Uniform rowHeight (table-level)</a:t>
            </a:r>
          </a:p>
        </p:txBody>
      </p:sp>
      <p:graphicFrame>
        <p:nvGraphicFramePr>
          <p:cNvPr id="100008" name="Table 1"/>
          <p:cNvGraphicFramePr/>
          <p:nvPr/>
        </p:nvGraphicFramePr>
        <p:xfrm>
          <a:off xmlns:a="http://schemas.openxmlformats.org/drawingml/2006/main" x="457200" y="1097280"/>
          <a:ext xmlns:a="http://schemas.openxmlformats.org/drawingml/2006/main" cx="10972800" cy="365760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3657600"/>
                <a:gridCol w="3657600"/>
                <a:gridCol w="3657600"/>
              </a:tblGrid>
              <a:tr h="731520">
                <a:tc>
                  <a:txBody>
                    <a:bodyPr/>
                    <a:lstStyle/>
                    <a:p>
                      <a:r>
                        <a:rPr lang="en-US"/>
                        <a:t>Step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Action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Result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Init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OK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Process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OK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Verify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OK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Commit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OK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9" name="TextBox 1"/>
          <p:cNvSpPr txBox="1"/>
          <p:nvPr/>
        </p:nvSpPr>
        <p:spPr>
          <a:xfrm xmlns:a="http://schemas.openxmlformats.org/drawingml/2006/main">
            <a:off x="457200" y="274320"/>
            <a:ext cx="10972800" cy="914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Cell Merging — gridSpan (horizontal) + merge.down (vertical)</a:t>
            </a:r>
          </a:p>
        </p:txBody>
      </p:sp>
      <p:sp>
        <p:nvSpPr>
          <p:cNvPr id="100010" name="TextBox 2"/>
          <p:cNvSpPr txBox="1"/>
          <p:nvPr/>
        </p:nvSpPr>
        <p:spPr>
          <a:xfrm xmlns:a="http://schemas.openxmlformats.org/drawingml/2006/main">
            <a:off x="457200" y="914400"/>
            <a:ext cx="109728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 b="1"/>
              <a:t>1) gridSpan=N on first cell of a row — one wide cell across all N columns</a:t>
            </a:r>
          </a:p>
        </p:txBody>
      </p:sp>
      <p:graphicFrame>
        <p:nvGraphicFramePr>
          <p:cNvPr id="100011" name="Table 1"/>
          <p:cNvGraphicFramePr/>
          <p:nvPr/>
        </p:nvGraphicFramePr>
        <p:xfrm>
          <a:off xmlns:a="http://schemas.openxmlformats.org/drawingml/2006/main" x="457200" y="1371600"/>
          <a:ext xmlns:a="http://schemas.openxmlformats.org/drawingml/2006/main" cx="10972800" cy="205740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743200"/>
                <a:gridCol w="2743200"/>
                <a:gridCol w="2743200"/>
                <a:gridCol w="2743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/>
                        <a:t>Q1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Q2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Q3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Q4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150</a:t>
                      </a:r>
                    </a:p>
                  </a:txBody>
                  <a:tcPr/>
                </a:tc>
              </a:tr>
              <a:tr h="685800">
                <a:tc gridSpan="4">
                  <a:txBody>
                    <a:bodyPr/>
                    <a:lstStyle/>
                    <a:p>
                      <a:r>
                        <a:rPr lang="en-US" b="1"/>
                        <a:t>Footnote: figures in thousands USD, unaudited.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0012" name="TextBox 3"/>
          <p:cNvSpPr txBox="1"/>
          <p:nvPr/>
        </p:nvSpPr>
        <p:spPr>
          <a:xfrm xmlns:a="http://schemas.openxmlformats.org/drawingml/2006/main">
            <a:off x="457200" y="3017520"/>
            <a:ext cx="109728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 b="1"/>
              <a:t>2) merge.down=N on a cell — one tall cell spanning N rows (vMerge + rowSpan)</a:t>
            </a:r>
          </a:p>
        </p:txBody>
      </p:sp>
      <p:graphicFrame>
        <p:nvGraphicFramePr>
          <p:cNvPr id="100013" name="Table 2"/>
          <p:cNvGraphicFramePr/>
          <p:nvPr/>
        </p:nvGraphicFramePr>
        <p:xfrm>
          <a:off xmlns:a="http://schemas.openxmlformats.org/drawingml/2006/main" x="457200" y="3474720"/>
          <a:ext xmlns:a="http://schemas.openxmlformats.org/drawingml/2006/main" cx="10972800" cy="274320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743200"/>
                <a:gridCol w="2743200"/>
                <a:gridCol w="2743200"/>
                <a:gridCol w="27432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/>
                        <a:t>Region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Month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Sales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Notes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</a:tr>
              <a:tr h="457200">
                <a:tc rowSpan="3">
                  <a:txBody>
                    <a:bodyPr/>
                    <a:lstStyle/>
                    <a:p>
                      <a:r>
                        <a:rPr lang="en-US" b="1"/>
                        <a:t>North</a:t>
                      </a:r>
                    </a:p>
                  </a:txBody>
                  <a:tcPr anchor="ctr"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r>
                        <a:rPr lang="en-US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rowSpan="2">
                  <a:txBody>
                    <a:bodyPr/>
                    <a:lstStyle/>
                    <a:p>
                      <a:r>
                        <a:rPr lang="en-US" b="1"/>
                        <a:t>South</a:t>
                      </a:r>
                    </a:p>
                  </a:txBody>
                  <a:tcPr anchor="ctr"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r>
                        <a:rPr lang="en-US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2026-06-24T17:37:16Z</dcterms:created>
  <cp:lastModifiedBy>OfficeCLI</cp:lastModifiedBy>
  <dcterms:modified xsi:type="dcterms:W3CDTF">2026-06-24T17:37:16Z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2026-06-24T17:37:17Z</vt:lpwstr>
  </op:property>
</op:Properties>
</file>