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9b2422dd1dd45c5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cdebf2510f3842ef"/>
    <p:sldId id="257" r:id="R14a0b58cf97845b6"/>
    <p:sldId id="258" r:id="Rcb1967db62514dc6"/>
    <p:sldId id="259" r:id="Rc68e0f46b0f14a27"/>
    <p:sldId id="260" r:id="R012f0c87d69d40ab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cdebf2510f3842ef" /><Relationship Type="http://schemas.openxmlformats.org/officeDocument/2006/relationships/slide" Target="/ppt/slides/slide2.xml" Id="R14a0b58cf97845b6" /><Relationship Type="http://schemas.openxmlformats.org/officeDocument/2006/relationships/slide" Target="/ppt/slides/slide3.xml" Id="Rcb1967db62514dc6" /><Relationship Type="http://schemas.openxmlformats.org/officeDocument/2006/relationships/slide" Target="/ppt/slides/slide4.xml" Id="Rc68e0f46b0f14a27" /><Relationship Type="http://schemas.openxmlformats.org/officeDocument/2006/relationships/slide" Target="/ppt/slides/slide5.xml" Id="R012f0c87d69d40ab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d4443d878034bc5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0b3d1138bc1495d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153c16d90fd4e8d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ce9bdff69874955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7cf9cfb8dcc14926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92b5578d9f485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922724e278464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383edacbf9433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6e056eff26046e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8e3bd6a0f64198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80A1F"/>
        </a:solidFill>
      </p:bgPr>
    </p:bg>
    <p:spTree>
      <p:nvGrpSpPr>
        <p:cNvPr id="1" name=""/>
        <p:cNvGrpSpPr/>
        <p:nvPr/>
      </p:nvGrpSpPr>
      <p:grpSpPr/>
      <p:sp>
        <p:nvSpPr>
          <p:cNvPr id="2" name="!!bg-mars"/>
          <p:cNvSpPr/>
          <p:nvPr/>
        </p:nvSpPr>
        <p:spPr>
          <a:xfrm xmlns:a="http://schemas.openxmlformats.org/drawingml/2006/main">
            <a:off x="6480000" y="1440000"/>
            <a:ext cx="6480000" cy="64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5722">
              <a:alpha val="8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earth"/>
          <p:cNvSpPr/>
          <p:nvPr/>
        </p:nvSpPr>
        <p:spPr>
          <a:xfrm xmlns:a="http://schemas.openxmlformats.org/drawingml/2006/main">
            <a:off x="360000" y="360000"/>
            <a:ext cx="2880000" cy="28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96F3">
              <a:alpha val="6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line-orbit"/>
          <p:cNvSpPr/>
          <p:nvPr/>
        </p:nvSpPr>
        <p:spPr>
          <a:xfrm xmlns:a="http://schemas.openxmlformats.org/drawingml/2006/main" rot="-1200000">
            <a:off x="0" y="5400000"/>
            <a:ext cx="11880000" cy="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3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dot-star1"/>
          <p:cNvSpPr/>
          <p:nvPr/>
        </p:nvSpPr>
        <p:spPr>
          <a:xfrm xmlns:a="http://schemas.openxmlformats.org/drawingml/2006/main">
            <a:off x="3600000" y="1800000"/>
            <a:ext cx="180000" cy="1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dot-star2"/>
          <p:cNvSpPr/>
          <p:nvPr/>
        </p:nvSpPr>
        <p:spPr>
          <a:xfrm xmlns:a="http://schemas.openxmlformats.org/drawingml/2006/main">
            <a:off x="9000000" y="720000"/>
            <a:ext cx="288000" cy="288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dot-star3"/>
          <p:cNvSpPr/>
          <p:nvPr/>
        </p:nvSpPr>
        <p:spPr>
          <a:xfrm xmlns:a="http://schemas.openxmlformats.org/drawingml/2006/main">
            <a:off x="1800000" y="5760000"/>
            <a:ext cx="216000" cy="21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 xmlns:a="http://schemas.openxmlformats.org/drawingml/2006/main">
            <a:off x="1440000" y="25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</a:rPr>
              <a:t>火星移民指南</a:t>
            </a:r>
          </a:p>
        </p:txBody>
      </p:sp>
      <p:sp>
        <p:nvSpPr>
          <p:cNvPr id="9" name="!!hero-sub"/>
          <p:cNvSpPr/>
          <p:nvPr/>
        </p:nvSpPr>
        <p:spPr>
          <a:xfrm xmlns:a="http://schemas.openxmlformats.org/drawingml/2006/main">
            <a:off x="1440000" y="396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3600">
                <a:solidFill>
                  <a:srgbClr val="B0BEC5"/>
                </a:solidFill>
              </a:rPr>
              <a:t>人类的下一个家园</a:t>
            </a:r>
          </a:p>
        </p:txBody>
      </p:sp>
      <p:sp>
        <p:nvSpPr>
          <p:cNvPr id="10" name="!!statement-text"/>
          <p:cNvSpPr/>
          <p:nvPr/>
        </p:nvSpPr>
        <p:spPr>
          <a:xfrm xmlns:a="http://schemas.openxmlformats.org/drawingml/2006/main">
            <a:off x="12960000" y="2160000"/>
            <a:ext cx="100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地球是人类的摇篮，</a:t>
            </a:r>
          </a:p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但人类不可能永远生活在摇篮里。</a:t>
            </a:r>
          </a:p>
        </p:txBody>
      </p:sp>
      <p:sp>
        <p:nvSpPr>
          <p:cNvPr id="11" name="!!pillars-title"/>
          <p:cNvSpPr/>
          <p:nvPr/>
        </p:nvSpPr>
        <p:spPr>
          <a:xfrm xmlns:a="http://schemas.openxmlformats.org/drawingml/2006/main">
            <a:off x="12960000" y="7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5600" b="1">
                <a:solidFill>
                  <a:srgbClr val="FFFFFF"/>
                </a:solidFill>
              </a:rPr>
              <a:t>三大核心挑战</a:t>
            </a:r>
          </a:p>
        </p:txBody>
      </p:sp>
      <p:sp>
        <p:nvSpPr>
          <p:cNvPr id="12" name="!!evidence-title"/>
          <p:cNvSpPr/>
          <p:nvPr/>
        </p:nvSpPr>
        <p:spPr>
          <a:xfrm xmlns:a="http://schemas.openxmlformats.org/drawingml/2006/main">
            <a:off x="12960000" y="7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4800" b="1">
                <a:solidFill>
                  <a:srgbClr val="FFFFFF"/>
                </a:solidFill>
              </a:rPr>
              <a:t>火星档案：严酷的现实</a:t>
            </a:r>
          </a:p>
        </p:txBody>
      </p:sp>
      <p:sp>
        <p:nvSpPr>
          <p:cNvPr id="13" name="!!cta-title"/>
          <p:cNvSpPr/>
          <p:nvPr/>
        </p:nvSpPr>
        <p:spPr>
          <a:xfrm xmlns:a="http://schemas.openxmlformats.org/drawingml/2006/main">
            <a:off x="12960000" y="25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6400" b="1">
                <a:solidFill>
                  <a:srgbClr val="FFFFFF"/>
                </a:solidFill>
              </a:rPr>
              <a:t>我们的征途是星辰大海</a:t>
            </a:r>
          </a:p>
        </p:txBody>
      </p:sp>
      <p:sp>
        <p:nvSpPr>
          <p:cNvPr id="14" name="!!cta-sub"/>
          <p:cNvSpPr/>
          <p:nvPr/>
        </p:nvSpPr>
        <p:spPr>
          <a:xfrm xmlns:a="http://schemas.openxmlformats.org/drawingml/2006/main">
            <a:off x="12960000" y="396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3200">
                <a:solidFill>
                  <a:srgbClr val="B0BEC5"/>
                </a:solidFill>
              </a:rPr>
              <a:t>加入探索者行列，共创多星系未来</a:t>
            </a:r>
          </a:p>
        </p:txBody>
      </p:sp>
      <p:sp>
        <p:nvSpPr>
          <p:cNvPr id="15" name="!!pillar1-box"/>
          <p:cNvSpPr/>
          <p:nvPr/>
        </p:nvSpPr>
        <p:spPr>
          <a:xfrm xmlns:a="http://schemas.openxmlformats.org/drawingml/2006/main">
            <a:off x="12960000" y="216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6" name="!!pillar1-title"/>
          <p:cNvSpPr/>
          <p:nvPr/>
        </p:nvSpPr>
        <p:spPr>
          <a:xfrm xmlns:a="http://schemas.openxmlformats.org/drawingml/2006/main">
            <a:off x="12960000" y="252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FF9800"/>
                </a:solidFill>
              </a:rPr>
              <a:t>① 极端环境</a:t>
            </a:r>
          </a:p>
        </p:txBody>
      </p:sp>
      <p:sp>
        <p:nvSpPr>
          <p:cNvPr id="17" name="!!pillar1-desc"/>
          <p:cNvSpPr/>
          <p:nvPr/>
        </p:nvSpPr>
        <p:spPr>
          <a:xfrm xmlns:a="http://schemas.openxmlformats.org/drawingml/2006/main">
            <a:off x="12960000" y="324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平均温度-60℃，稀薄的大气层，强烈的宇宙辐射。</a:t>
            </a:r>
          </a:p>
        </p:txBody>
      </p:sp>
      <p:sp>
        <p:nvSpPr>
          <p:cNvPr id="18" name="!!pillar2-box"/>
          <p:cNvSpPr/>
          <p:nvPr/>
        </p:nvSpPr>
        <p:spPr>
          <a:xfrm xmlns:a="http://schemas.openxmlformats.org/drawingml/2006/main">
            <a:off x="12960000" y="216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9" name="!!pillar2-title"/>
          <p:cNvSpPr/>
          <p:nvPr/>
        </p:nvSpPr>
        <p:spPr>
          <a:xfrm xmlns:a="http://schemas.openxmlformats.org/drawingml/2006/main">
            <a:off x="12960000" y="252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2196F3"/>
                </a:solidFill>
              </a:rPr>
              <a:t>② 漫长旅途</a:t>
            </a:r>
          </a:p>
        </p:txBody>
      </p:sp>
      <p:sp>
        <p:nvSpPr>
          <p:cNvPr id="20" name="!!pillar2-desc"/>
          <p:cNvSpPr/>
          <p:nvPr/>
        </p:nvSpPr>
        <p:spPr>
          <a:xfrm xmlns:a="http://schemas.openxmlformats.org/drawingml/2006/main">
            <a:off x="12960000" y="324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约需6-9个月太空飞行，对宇航员身心是巨大考验。</a:t>
            </a:r>
          </a:p>
        </p:txBody>
      </p:sp>
      <p:sp>
        <p:nvSpPr>
          <p:cNvPr id="21" name="!!pillar3-box"/>
          <p:cNvSpPr/>
          <p:nvPr/>
        </p:nvSpPr>
        <p:spPr>
          <a:xfrm xmlns:a="http://schemas.openxmlformats.org/drawingml/2006/main">
            <a:off x="12960000" y="216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2" name="!!pillar3-title"/>
          <p:cNvSpPr/>
          <p:nvPr/>
        </p:nvSpPr>
        <p:spPr>
          <a:xfrm xmlns:a="http://schemas.openxmlformats.org/drawingml/2006/main">
            <a:off x="12960000" y="252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4CAF50"/>
                </a:solidFill>
              </a:rPr>
              <a:t>③ 自给自足</a:t>
            </a:r>
          </a:p>
        </p:txBody>
      </p:sp>
      <p:sp>
        <p:nvSpPr>
          <p:cNvPr id="23" name="!!pillar3-desc"/>
          <p:cNvSpPr/>
          <p:nvPr/>
        </p:nvSpPr>
        <p:spPr>
          <a:xfrm xmlns:a="http://schemas.openxmlformats.org/drawingml/2006/main">
            <a:off x="12960000" y="324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建立封闭生态循环系统，实现水和氧气的内循环。</a:t>
            </a:r>
          </a:p>
        </p:txBody>
      </p:sp>
      <p:sp>
        <p:nvSpPr>
          <p:cNvPr id="24" name="!!ev-num1"/>
          <p:cNvSpPr/>
          <p:nvPr/>
        </p:nvSpPr>
        <p:spPr>
          <a:xfrm xmlns:a="http://schemas.openxmlformats.org/drawingml/2006/main">
            <a:off x="12960000" y="180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38%</a:t>
            </a:r>
          </a:p>
        </p:txBody>
      </p:sp>
      <p:sp>
        <p:nvSpPr>
          <p:cNvPr id="25" name="!!ev-lbl1"/>
          <p:cNvSpPr/>
          <p:nvPr/>
        </p:nvSpPr>
        <p:spPr>
          <a:xfrm xmlns:a="http://schemas.openxmlformats.org/drawingml/2006/main">
            <a:off x="12960000" y="270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火星重力仅为地球的38%</a:t>
            </a:r>
          </a:p>
        </p:txBody>
      </p:sp>
      <p:sp>
        <p:nvSpPr>
          <p:cNvPr id="26" name="!!ev-num2"/>
          <p:cNvSpPr/>
          <p:nvPr/>
        </p:nvSpPr>
        <p:spPr>
          <a:xfrm xmlns:a="http://schemas.openxmlformats.org/drawingml/2006/main">
            <a:off x="12960000" y="324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1%</a:t>
            </a:r>
          </a:p>
        </p:txBody>
      </p:sp>
      <p:sp>
        <p:nvSpPr>
          <p:cNvPr id="27" name="!!ev-lbl2"/>
          <p:cNvSpPr/>
          <p:nvPr/>
        </p:nvSpPr>
        <p:spPr>
          <a:xfrm xmlns:a="http://schemas.openxmlformats.org/drawingml/2006/main">
            <a:off x="12960000" y="414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火星大气密度不到地球1%</a:t>
            </a:r>
          </a:p>
        </p:txBody>
      </p:sp>
      <p:sp>
        <p:nvSpPr>
          <p:cNvPr id="28" name="!!ev-num3"/>
          <p:cNvSpPr/>
          <p:nvPr/>
        </p:nvSpPr>
        <p:spPr>
          <a:xfrm xmlns:a="http://schemas.openxmlformats.org/drawingml/2006/main">
            <a:off x="12960000" y="468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-60℃</a:t>
            </a:r>
          </a:p>
        </p:txBody>
      </p:sp>
      <p:sp>
        <p:nvSpPr>
          <p:cNvPr id="29" name="!!ev-lbl3"/>
          <p:cNvSpPr/>
          <p:nvPr/>
        </p:nvSpPr>
        <p:spPr>
          <a:xfrm xmlns:a="http://schemas.openxmlformats.org/drawingml/2006/main">
            <a:off x="12960000" y="558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火星表面平均温度</a:t>
            </a:r>
          </a:p>
        </p:txBody>
      </p:sp>
    </p:spTree>
  </p:cSld>
</p:sld>
</file>

<file path=ppt/slides/slide2.xml><?xml version="1.0" encoding="utf-8"?>
<p:sld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80A1F"/>
        </a:solidFill>
      </p:bgPr>
    </p:bg>
    <p:spTree>
      <p:nvGrpSpPr>
        <p:cNvPr id="1" name=""/>
        <p:cNvGrpSpPr/>
        <p:nvPr/>
      </p:nvGrpSpPr>
      <p:grpSpPr/>
      <p:sp>
        <p:nvSpPr>
          <p:cNvPr id="2" name="!!bg-mars"/>
          <p:cNvSpPr/>
          <p:nvPr/>
        </p:nvSpPr>
        <p:spPr>
          <a:xfrm xmlns:a="http://schemas.openxmlformats.org/drawingml/2006/main">
            <a:off x="9360000" y="720000"/>
            <a:ext cx="2160000" cy="216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5722">
              <a:alpha val="4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earth"/>
          <p:cNvSpPr/>
          <p:nvPr/>
        </p:nvSpPr>
        <p:spPr>
          <a:xfrm xmlns:a="http://schemas.openxmlformats.org/drawingml/2006/main">
            <a:off x="3600000" y="3600000"/>
            <a:ext cx="5040000" cy="504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96F3">
              <a:alpha val="8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line-orbit"/>
          <p:cNvSpPr/>
          <p:nvPr/>
        </p:nvSpPr>
        <p:spPr>
          <a:xfrm xmlns:a="http://schemas.openxmlformats.org/drawingml/2006/main" rot="0">
            <a:off x="0" y="5760000"/>
            <a:ext cx="12240000" cy="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2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dot-star1"/>
          <p:cNvSpPr/>
          <p:nvPr/>
        </p:nvSpPr>
        <p:spPr>
          <a:xfrm xmlns:a="http://schemas.openxmlformats.org/drawingml/2006/main">
            <a:off x="3600000" y="1800000"/>
            <a:ext cx="180000" cy="1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dot-star2"/>
          <p:cNvSpPr/>
          <p:nvPr/>
        </p:nvSpPr>
        <p:spPr>
          <a:xfrm xmlns:a="http://schemas.openxmlformats.org/drawingml/2006/main">
            <a:off x="9000000" y="720000"/>
            <a:ext cx="288000" cy="288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dot-star3"/>
          <p:cNvSpPr/>
          <p:nvPr/>
        </p:nvSpPr>
        <p:spPr>
          <a:xfrm xmlns:a="http://schemas.openxmlformats.org/drawingml/2006/main">
            <a:off x="1800000" y="5760000"/>
            <a:ext cx="216000" cy="21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 xmlns:a="http://schemas.openxmlformats.org/drawingml/2006/main">
            <a:off x="12960000" y="25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</a:rPr>
              <a:t>火星移民指南</a:t>
            </a:r>
          </a:p>
        </p:txBody>
      </p:sp>
      <p:sp>
        <p:nvSpPr>
          <p:cNvPr id="9" name="!!hero-sub"/>
          <p:cNvSpPr/>
          <p:nvPr/>
        </p:nvSpPr>
        <p:spPr>
          <a:xfrm xmlns:a="http://schemas.openxmlformats.org/drawingml/2006/main">
            <a:off x="12960000" y="396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3600">
                <a:solidFill>
                  <a:srgbClr val="B0BEC5"/>
                </a:solidFill>
              </a:rPr>
              <a:t>人类的下一个家园</a:t>
            </a:r>
          </a:p>
        </p:txBody>
      </p:sp>
      <p:sp>
        <p:nvSpPr>
          <p:cNvPr id="10" name="!!statement-text"/>
          <p:cNvSpPr/>
          <p:nvPr/>
        </p:nvSpPr>
        <p:spPr>
          <a:xfrm xmlns:a="http://schemas.openxmlformats.org/drawingml/2006/main">
            <a:off x="1080000" y="2160000"/>
            <a:ext cx="100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地球是人类的摇篮，</a:t>
            </a:r>
          </a:p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但人类不可能永远生活在摇篮里。</a:t>
            </a:r>
          </a:p>
        </p:txBody>
      </p:sp>
      <p:sp>
        <p:nvSpPr>
          <p:cNvPr id="11" name="!!pillars-title"/>
          <p:cNvSpPr/>
          <p:nvPr/>
        </p:nvSpPr>
        <p:spPr>
          <a:xfrm xmlns:a="http://schemas.openxmlformats.org/drawingml/2006/main">
            <a:off x="12960000" y="7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5600" b="1">
                <a:solidFill>
                  <a:srgbClr val="FFFFFF"/>
                </a:solidFill>
              </a:rPr>
              <a:t>三大核心挑战</a:t>
            </a:r>
          </a:p>
        </p:txBody>
      </p:sp>
      <p:sp>
        <p:nvSpPr>
          <p:cNvPr id="12" name="!!evidence-title"/>
          <p:cNvSpPr/>
          <p:nvPr/>
        </p:nvSpPr>
        <p:spPr>
          <a:xfrm xmlns:a="http://schemas.openxmlformats.org/drawingml/2006/main">
            <a:off x="12960000" y="7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4800" b="1">
                <a:solidFill>
                  <a:srgbClr val="FFFFFF"/>
                </a:solidFill>
              </a:rPr>
              <a:t>火星档案：严酷的现实</a:t>
            </a:r>
          </a:p>
        </p:txBody>
      </p:sp>
      <p:sp>
        <p:nvSpPr>
          <p:cNvPr id="13" name="!!cta-title"/>
          <p:cNvSpPr/>
          <p:nvPr/>
        </p:nvSpPr>
        <p:spPr>
          <a:xfrm xmlns:a="http://schemas.openxmlformats.org/drawingml/2006/main">
            <a:off x="12960000" y="25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6400" b="1">
                <a:solidFill>
                  <a:srgbClr val="FFFFFF"/>
                </a:solidFill>
              </a:rPr>
              <a:t>我们的征途是星辰大海</a:t>
            </a:r>
          </a:p>
        </p:txBody>
      </p:sp>
      <p:sp>
        <p:nvSpPr>
          <p:cNvPr id="14" name="!!cta-sub"/>
          <p:cNvSpPr/>
          <p:nvPr/>
        </p:nvSpPr>
        <p:spPr>
          <a:xfrm xmlns:a="http://schemas.openxmlformats.org/drawingml/2006/main">
            <a:off x="12960000" y="396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3200">
                <a:solidFill>
                  <a:srgbClr val="B0BEC5"/>
                </a:solidFill>
              </a:rPr>
              <a:t>加入探索者行列，共创多星系未来</a:t>
            </a:r>
          </a:p>
        </p:txBody>
      </p:sp>
      <p:sp>
        <p:nvSpPr>
          <p:cNvPr id="15" name="!!pillar1-box"/>
          <p:cNvSpPr/>
          <p:nvPr/>
        </p:nvSpPr>
        <p:spPr>
          <a:xfrm xmlns:a="http://schemas.openxmlformats.org/drawingml/2006/main">
            <a:off x="12960000" y="216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6" name="!!pillar1-title"/>
          <p:cNvSpPr/>
          <p:nvPr/>
        </p:nvSpPr>
        <p:spPr>
          <a:xfrm xmlns:a="http://schemas.openxmlformats.org/drawingml/2006/main">
            <a:off x="12960000" y="252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FF9800"/>
                </a:solidFill>
              </a:rPr>
              <a:t>① 极端环境</a:t>
            </a:r>
          </a:p>
        </p:txBody>
      </p:sp>
      <p:sp>
        <p:nvSpPr>
          <p:cNvPr id="17" name="!!pillar1-desc"/>
          <p:cNvSpPr/>
          <p:nvPr/>
        </p:nvSpPr>
        <p:spPr>
          <a:xfrm xmlns:a="http://schemas.openxmlformats.org/drawingml/2006/main">
            <a:off x="12960000" y="324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平均温度-60℃，稀薄的大气层，强烈的宇宙辐射。</a:t>
            </a:r>
          </a:p>
        </p:txBody>
      </p:sp>
      <p:sp>
        <p:nvSpPr>
          <p:cNvPr id="18" name="!!pillar2-box"/>
          <p:cNvSpPr/>
          <p:nvPr/>
        </p:nvSpPr>
        <p:spPr>
          <a:xfrm xmlns:a="http://schemas.openxmlformats.org/drawingml/2006/main">
            <a:off x="12960000" y="216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9" name="!!pillar2-title"/>
          <p:cNvSpPr/>
          <p:nvPr/>
        </p:nvSpPr>
        <p:spPr>
          <a:xfrm xmlns:a="http://schemas.openxmlformats.org/drawingml/2006/main">
            <a:off x="12960000" y="252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2196F3"/>
                </a:solidFill>
              </a:rPr>
              <a:t>② 漫长旅途</a:t>
            </a:r>
          </a:p>
        </p:txBody>
      </p:sp>
      <p:sp>
        <p:nvSpPr>
          <p:cNvPr id="20" name="!!pillar2-desc"/>
          <p:cNvSpPr/>
          <p:nvPr/>
        </p:nvSpPr>
        <p:spPr>
          <a:xfrm xmlns:a="http://schemas.openxmlformats.org/drawingml/2006/main">
            <a:off x="12960000" y="324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约需6-9个月太空飞行，对宇航员身心是巨大考验。</a:t>
            </a:r>
          </a:p>
        </p:txBody>
      </p:sp>
      <p:sp>
        <p:nvSpPr>
          <p:cNvPr id="21" name="!!pillar3-box"/>
          <p:cNvSpPr/>
          <p:nvPr/>
        </p:nvSpPr>
        <p:spPr>
          <a:xfrm xmlns:a="http://schemas.openxmlformats.org/drawingml/2006/main">
            <a:off x="12960000" y="216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2" name="!!pillar3-title"/>
          <p:cNvSpPr/>
          <p:nvPr/>
        </p:nvSpPr>
        <p:spPr>
          <a:xfrm xmlns:a="http://schemas.openxmlformats.org/drawingml/2006/main">
            <a:off x="12960000" y="252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4CAF50"/>
                </a:solidFill>
              </a:rPr>
              <a:t>③ 自给自足</a:t>
            </a:r>
          </a:p>
        </p:txBody>
      </p:sp>
      <p:sp>
        <p:nvSpPr>
          <p:cNvPr id="23" name="!!pillar3-desc"/>
          <p:cNvSpPr/>
          <p:nvPr/>
        </p:nvSpPr>
        <p:spPr>
          <a:xfrm xmlns:a="http://schemas.openxmlformats.org/drawingml/2006/main">
            <a:off x="12960000" y="324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建立封闭生态循环系统，实现水和氧气的内循环。</a:t>
            </a:r>
          </a:p>
        </p:txBody>
      </p:sp>
      <p:sp>
        <p:nvSpPr>
          <p:cNvPr id="24" name="!!ev-num1"/>
          <p:cNvSpPr/>
          <p:nvPr/>
        </p:nvSpPr>
        <p:spPr>
          <a:xfrm xmlns:a="http://schemas.openxmlformats.org/drawingml/2006/main">
            <a:off x="12960000" y="180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38%</a:t>
            </a:r>
          </a:p>
        </p:txBody>
      </p:sp>
      <p:sp>
        <p:nvSpPr>
          <p:cNvPr id="25" name="!!ev-lbl1"/>
          <p:cNvSpPr/>
          <p:nvPr/>
        </p:nvSpPr>
        <p:spPr>
          <a:xfrm xmlns:a="http://schemas.openxmlformats.org/drawingml/2006/main">
            <a:off x="12960000" y="270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火星重力仅为地球的38%</a:t>
            </a:r>
          </a:p>
        </p:txBody>
      </p:sp>
      <p:sp>
        <p:nvSpPr>
          <p:cNvPr id="26" name="!!ev-num2"/>
          <p:cNvSpPr/>
          <p:nvPr/>
        </p:nvSpPr>
        <p:spPr>
          <a:xfrm xmlns:a="http://schemas.openxmlformats.org/drawingml/2006/main">
            <a:off x="12960000" y="324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1%</a:t>
            </a:r>
          </a:p>
        </p:txBody>
      </p:sp>
      <p:sp>
        <p:nvSpPr>
          <p:cNvPr id="27" name="!!ev-lbl2"/>
          <p:cNvSpPr/>
          <p:nvPr/>
        </p:nvSpPr>
        <p:spPr>
          <a:xfrm xmlns:a="http://schemas.openxmlformats.org/drawingml/2006/main">
            <a:off x="12960000" y="414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火星大气密度不到地球1%</a:t>
            </a:r>
          </a:p>
        </p:txBody>
      </p:sp>
      <p:sp>
        <p:nvSpPr>
          <p:cNvPr id="28" name="!!ev-num3"/>
          <p:cNvSpPr/>
          <p:nvPr/>
        </p:nvSpPr>
        <p:spPr>
          <a:xfrm xmlns:a="http://schemas.openxmlformats.org/drawingml/2006/main">
            <a:off x="12960000" y="468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-60℃</a:t>
            </a:r>
          </a:p>
        </p:txBody>
      </p:sp>
      <p:sp>
        <p:nvSpPr>
          <p:cNvPr id="29" name="!!ev-lbl3"/>
          <p:cNvSpPr/>
          <p:nvPr/>
        </p:nvSpPr>
        <p:spPr>
          <a:xfrm xmlns:a="http://schemas.openxmlformats.org/drawingml/2006/main">
            <a:off x="12960000" y="558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火星表面平均温度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80A1F"/>
        </a:solidFill>
      </p:bgPr>
    </p:bg>
    <p:spTree>
      <p:nvGrpSpPr>
        <p:cNvPr id="1" name=""/>
        <p:cNvGrpSpPr/>
        <p:nvPr/>
      </p:nvGrpSpPr>
      <p:grpSpPr/>
      <p:sp>
        <p:nvSpPr>
          <p:cNvPr id="2" name="!!bg-mars"/>
          <p:cNvSpPr/>
          <p:nvPr/>
        </p:nvSpPr>
        <p:spPr>
          <a:xfrm xmlns:a="http://schemas.openxmlformats.org/drawingml/2006/main">
            <a:off x="1440000" y="0"/>
            <a:ext cx="9360000" cy="936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5722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earth"/>
          <p:cNvSpPr/>
          <p:nvPr/>
        </p:nvSpPr>
        <p:spPr>
          <a:xfrm xmlns:a="http://schemas.openxmlformats.org/drawingml/2006/main">
            <a:off x="12960000" y="3600000"/>
            <a:ext cx="5040000" cy="504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96F3">
              <a:alpha val="8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line-orbit"/>
          <p:cNvSpPr/>
          <p:nvPr/>
        </p:nvSpPr>
        <p:spPr>
          <a:xfrm xmlns:a="http://schemas.openxmlformats.org/drawingml/2006/main" rot="0">
            <a:off x="12960000" y="5760000"/>
            <a:ext cx="12240000" cy="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2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dot-star1"/>
          <p:cNvSpPr/>
          <p:nvPr/>
        </p:nvSpPr>
        <p:spPr>
          <a:xfrm xmlns:a="http://schemas.openxmlformats.org/drawingml/2006/main">
            <a:off x="3600000" y="1800000"/>
            <a:ext cx="180000" cy="1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dot-star2"/>
          <p:cNvSpPr/>
          <p:nvPr/>
        </p:nvSpPr>
        <p:spPr>
          <a:xfrm xmlns:a="http://schemas.openxmlformats.org/drawingml/2006/main">
            <a:off x="9000000" y="720000"/>
            <a:ext cx="288000" cy="288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dot-star3"/>
          <p:cNvSpPr/>
          <p:nvPr/>
        </p:nvSpPr>
        <p:spPr>
          <a:xfrm xmlns:a="http://schemas.openxmlformats.org/drawingml/2006/main">
            <a:off x="1800000" y="5760000"/>
            <a:ext cx="216000" cy="21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 xmlns:a="http://schemas.openxmlformats.org/drawingml/2006/main">
            <a:off x="12960000" y="25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</a:rPr>
              <a:t>火星移民指南</a:t>
            </a:r>
          </a:p>
        </p:txBody>
      </p:sp>
      <p:sp>
        <p:nvSpPr>
          <p:cNvPr id="9" name="!!hero-sub"/>
          <p:cNvSpPr/>
          <p:nvPr/>
        </p:nvSpPr>
        <p:spPr>
          <a:xfrm xmlns:a="http://schemas.openxmlformats.org/drawingml/2006/main">
            <a:off x="12960000" y="396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3600">
                <a:solidFill>
                  <a:srgbClr val="B0BEC5"/>
                </a:solidFill>
              </a:rPr>
              <a:t>人类的下一个家园</a:t>
            </a:r>
          </a:p>
        </p:txBody>
      </p:sp>
      <p:sp>
        <p:nvSpPr>
          <p:cNvPr id="10" name="!!statement-text"/>
          <p:cNvSpPr/>
          <p:nvPr/>
        </p:nvSpPr>
        <p:spPr>
          <a:xfrm xmlns:a="http://schemas.openxmlformats.org/drawingml/2006/main">
            <a:off x="12960000" y="2160000"/>
            <a:ext cx="100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地球是人类的摇篮，</a:t>
            </a:r>
          </a:p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但人类不可能永远生活在摇篮里。</a:t>
            </a:r>
          </a:p>
        </p:txBody>
      </p:sp>
      <p:sp>
        <p:nvSpPr>
          <p:cNvPr id="11" name="!!pillars-title"/>
          <p:cNvSpPr/>
          <p:nvPr/>
        </p:nvSpPr>
        <p:spPr>
          <a:xfrm xmlns:a="http://schemas.openxmlformats.org/drawingml/2006/main">
            <a:off x="1080000" y="7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5600" b="1">
                <a:solidFill>
                  <a:srgbClr val="FFFFFF"/>
                </a:solidFill>
              </a:rPr>
              <a:t>三大核心挑战</a:t>
            </a:r>
          </a:p>
        </p:txBody>
      </p:sp>
      <p:sp>
        <p:nvSpPr>
          <p:cNvPr id="12" name="!!evidence-title"/>
          <p:cNvSpPr/>
          <p:nvPr/>
        </p:nvSpPr>
        <p:spPr>
          <a:xfrm xmlns:a="http://schemas.openxmlformats.org/drawingml/2006/main">
            <a:off x="12960000" y="7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4800" b="1">
                <a:solidFill>
                  <a:srgbClr val="FFFFFF"/>
                </a:solidFill>
              </a:rPr>
              <a:t>火星档案：严酷的现实</a:t>
            </a:r>
          </a:p>
        </p:txBody>
      </p:sp>
      <p:sp>
        <p:nvSpPr>
          <p:cNvPr id="13" name="!!cta-title"/>
          <p:cNvSpPr/>
          <p:nvPr/>
        </p:nvSpPr>
        <p:spPr>
          <a:xfrm xmlns:a="http://schemas.openxmlformats.org/drawingml/2006/main">
            <a:off x="12960000" y="25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6400" b="1">
                <a:solidFill>
                  <a:srgbClr val="FFFFFF"/>
                </a:solidFill>
              </a:rPr>
              <a:t>我们的征途是星辰大海</a:t>
            </a:r>
          </a:p>
        </p:txBody>
      </p:sp>
      <p:sp>
        <p:nvSpPr>
          <p:cNvPr id="14" name="!!cta-sub"/>
          <p:cNvSpPr/>
          <p:nvPr/>
        </p:nvSpPr>
        <p:spPr>
          <a:xfrm xmlns:a="http://schemas.openxmlformats.org/drawingml/2006/main">
            <a:off x="12960000" y="396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3200">
                <a:solidFill>
                  <a:srgbClr val="B0BEC5"/>
                </a:solidFill>
              </a:rPr>
              <a:t>加入探索者行列，共创多星系未来</a:t>
            </a:r>
          </a:p>
        </p:txBody>
      </p:sp>
      <p:sp>
        <p:nvSpPr>
          <p:cNvPr id="15" name="!!pillar1-box"/>
          <p:cNvSpPr/>
          <p:nvPr/>
        </p:nvSpPr>
        <p:spPr>
          <a:xfrm xmlns:a="http://schemas.openxmlformats.org/drawingml/2006/main">
            <a:off x="720000" y="180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6" name="!!pillar1-title"/>
          <p:cNvSpPr/>
          <p:nvPr/>
        </p:nvSpPr>
        <p:spPr>
          <a:xfrm xmlns:a="http://schemas.openxmlformats.org/drawingml/2006/main">
            <a:off x="900000" y="216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FF9800"/>
                </a:solidFill>
              </a:rPr>
              <a:t>① 极端环境</a:t>
            </a:r>
          </a:p>
        </p:txBody>
      </p:sp>
      <p:sp>
        <p:nvSpPr>
          <p:cNvPr id="17" name="!!pillar1-desc"/>
          <p:cNvSpPr/>
          <p:nvPr/>
        </p:nvSpPr>
        <p:spPr>
          <a:xfrm xmlns:a="http://schemas.openxmlformats.org/drawingml/2006/main">
            <a:off x="900000" y="288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平均温度-60℃，稀薄的大气层，强烈的宇宙辐射。</a:t>
            </a:r>
          </a:p>
        </p:txBody>
      </p:sp>
      <p:sp>
        <p:nvSpPr>
          <p:cNvPr id="18" name="!!pillar2-box"/>
          <p:cNvSpPr/>
          <p:nvPr/>
        </p:nvSpPr>
        <p:spPr>
          <a:xfrm xmlns:a="http://schemas.openxmlformats.org/drawingml/2006/main">
            <a:off x="4320000" y="180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9" name="!!pillar2-title"/>
          <p:cNvSpPr/>
          <p:nvPr/>
        </p:nvSpPr>
        <p:spPr>
          <a:xfrm xmlns:a="http://schemas.openxmlformats.org/drawingml/2006/main">
            <a:off x="4500000" y="216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2196F3"/>
                </a:solidFill>
              </a:rPr>
              <a:t>② 漫长旅途</a:t>
            </a:r>
          </a:p>
        </p:txBody>
      </p:sp>
      <p:sp>
        <p:nvSpPr>
          <p:cNvPr id="20" name="!!pillar2-desc"/>
          <p:cNvSpPr/>
          <p:nvPr/>
        </p:nvSpPr>
        <p:spPr>
          <a:xfrm xmlns:a="http://schemas.openxmlformats.org/drawingml/2006/main">
            <a:off x="4500000" y="288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约需6-9个月太空飞行，对宇航员身心是巨大考验。</a:t>
            </a:r>
          </a:p>
        </p:txBody>
      </p:sp>
      <p:sp>
        <p:nvSpPr>
          <p:cNvPr id="21" name="!!pillar3-box"/>
          <p:cNvSpPr/>
          <p:nvPr/>
        </p:nvSpPr>
        <p:spPr>
          <a:xfrm xmlns:a="http://schemas.openxmlformats.org/drawingml/2006/main">
            <a:off x="7920000" y="180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2" name="!!pillar3-title"/>
          <p:cNvSpPr/>
          <p:nvPr/>
        </p:nvSpPr>
        <p:spPr>
          <a:xfrm xmlns:a="http://schemas.openxmlformats.org/drawingml/2006/main">
            <a:off x="8100000" y="216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4CAF50"/>
                </a:solidFill>
              </a:rPr>
              <a:t>③ 自给自足</a:t>
            </a:r>
          </a:p>
        </p:txBody>
      </p:sp>
      <p:sp>
        <p:nvSpPr>
          <p:cNvPr id="23" name="!!pillar3-desc"/>
          <p:cNvSpPr/>
          <p:nvPr/>
        </p:nvSpPr>
        <p:spPr>
          <a:xfrm xmlns:a="http://schemas.openxmlformats.org/drawingml/2006/main">
            <a:off x="8100000" y="288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建立封闭生态循环系统，实现水和氧气的内循环。</a:t>
            </a:r>
          </a:p>
        </p:txBody>
      </p:sp>
      <p:sp>
        <p:nvSpPr>
          <p:cNvPr id="24" name="!!ev-num1"/>
          <p:cNvSpPr/>
          <p:nvPr/>
        </p:nvSpPr>
        <p:spPr>
          <a:xfrm xmlns:a="http://schemas.openxmlformats.org/drawingml/2006/main">
            <a:off x="12960000" y="180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38%</a:t>
            </a:r>
          </a:p>
        </p:txBody>
      </p:sp>
      <p:sp>
        <p:nvSpPr>
          <p:cNvPr id="25" name="!!ev-lbl1"/>
          <p:cNvSpPr/>
          <p:nvPr/>
        </p:nvSpPr>
        <p:spPr>
          <a:xfrm xmlns:a="http://schemas.openxmlformats.org/drawingml/2006/main">
            <a:off x="12960000" y="270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火星重力仅为地球的38%</a:t>
            </a:r>
          </a:p>
        </p:txBody>
      </p:sp>
      <p:sp>
        <p:nvSpPr>
          <p:cNvPr id="26" name="!!ev-num2"/>
          <p:cNvSpPr/>
          <p:nvPr/>
        </p:nvSpPr>
        <p:spPr>
          <a:xfrm xmlns:a="http://schemas.openxmlformats.org/drawingml/2006/main">
            <a:off x="12960000" y="324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1%</a:t>
            </a:r>
          </a:p>
        </p:txBody>
      </p:sp>
      <p:sp>
        <p:nvSpPr>
          <p:cNvPr id="27" name="!!ev-lbl2"/>
          <p:cNvSpPr/>
          <p:nvPr/>
        </p:nvSpPr>
        <p:spPr>
          <a:xfrm xmlns:a="http://schemas.openxmlformats.org/drawingml/2006/main">
            <a:off x="12960000" y="414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火星大气密度不到地球1%</a:t>
            </a:r>
          </a:p>
        </p:txBody>
      </p:sp>
      <p:sp>
        <p:nvSpPr>
          <p:cNvPr id="28" name="!!ev-num3"/>
          <p:cNvSpPr/>
          <p:nvPr/>
        </p:nvSpPr>
        <p:spPr>
          <a:xfrm xmlns:a="http://schemas.openxmlformats.org/drawingml/2006/main">
            <a:off x="12960000" y="468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-60℃</a:t>
            </a:r>
          </a:p>
        </p:txBody>
      </p:sp>
      <p:sp>
        <p:nvSpPr>
          <p:cNvPr id="29" name="!!ev-lbl3"/>
          <p:cNvSpPr/>
          <p:nvPr/>
        </p:nvSpPr>
        <p:spPr>
          <a:xfrm xmlns:a="http://schemas.openxmlformats.org/drawingml/2006/main">
            <a:off x="12960000" y="558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火星表面平均温度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80A1F"/>
        </a:solidFill>
      </p:bgPr>
    </p:bg>
    <p:spTree>
      <p:nvGrpSpPr>
        <p:cNvPr id="1" name=""/>
        <p:cNvGrpSpPr/>
        <p:nvPr/>
      </p:nvGrpSpPr>
      <p:grpSpPr/>
      <p:sp>
        <p:nvSpPr>
          <p:cNvPr id="2" name="!!bg-mars"/>
          <p:cNvSpPr/>
          <p:nvPr/>
        </p:nvSpPr>
        <p:spPr>
          <a:xfrm xmlns:a="http://schemas.openxmlformats.org/drawingml/2006/main">
            <a:off x="0" y="0"/>
            <a:ext cx="5760000" cy="576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5722">
              <a:alpha val="4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earth"/>
          <p:cNvSpPr/>
          <p:nvPr/>
        </p:nvSpPr>
        <p:spPr>
          <a:xfrm xmlns:a="http://schemas.openxmlformats.org/drawingml/2006/main">
            <a:off x="12960000" y="3600000"/>
            <a:ext cx="5040000" cy="504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96F3">
              <a:alpha val="8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line-orbit"/>
          <p:cNvSpPr/>
          <p:nvPr/>
        </p:nvSpPr>
        <p:spPr>
          <a:xfrm xmlns:a="http://schemas.openxmlformats.org/drawingml/2006/main" rot="0">
            <a:off x="12960000" y="5760000"/>
            <a:ext cx="12240000" cy="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2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dot-star1"/>
          <p:cNvSpPr/>
          <p:nvPr/>
        </p:nvSpPr>
        <p:spPr>
          <a:xfrm xmlns:a="http://schemas.openxmlformats.org/drawingml/2006/main">
            <a:off x="3600000" y="1800000"/>
            <a:ext cx="180000" cy="1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dot-star2"/>
          <p:cNvSpPr/>
          <p:nvPr/>
        </p:nvSpPr>
        <p:spPr>
          <a:xfrm xmlns:a="http://schemas.openxmlformats.org/drawingml/2006/main">
            <a:off x="9000000" y="720000"/>
            <a:ext cx="288000" cy="288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dot-star3"/>
          <p:cNvSpPr/>
          <p:nvPr/>
        </p:nvSpPr>
        <p:spPr>
          <a:xfrm xmlns:a="http://schemas.openxmlformats.org/drawingml/2006/main">
            <a:off x="1800000" y="5760000"/>
            <a:ext cx="216000" cy="21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 xmlns:a="http://schemas.openxmlformats.org/drawingml/2006/main">
            <a:off x="12960000" y="25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</a:rPr>
              <a:t>火星移民指南</a:t>
            </a:r>
          </a:p>
        </p:txBody>
      </p:sp>
      <p:sp>
        <p:nvSpPr>
          <p:cNvPr id="9" name="!!hero-sub"/>
          <p:cNvSpPr/>
          <p:nvPr/>
        </p:nvSpPr>
        <p:spPr>
          <a:xfrm xmlns:a="http://schemas.openxmlformats.org/drawingml/2006/main">
            <a:off x="12960000" y="396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3600">
                <a:solidFill>
                  <a:srgbClr val="B0BEC5"/>
                </a:solidFill>
              </a:rPr>
              <a:t>人类的下一个家园</a:t>
            </a:r>
          </a:p>
        </p:txBody>
      </p:sp>
      <p:sp>
        <p:nvSpPr>
          <p:cNvPr id="10" name="!!statement-text"/>
          <p:cNvSpPr/>
          <p:nvPr/>
        </p:nvSpPr>
        <p:spPr>
          <a:xfrm xmlns:a="http://schemas.openxmlformats.org/drawingml/2006/main">
            <a:off x="12960000" y="2160000"/>
            <a:ext cx="100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地球是人类的摇篮，</a:t>
            </a:r>
          </a:p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但人类不可能永远生活在摇篮里。</a:t>
            </a:r>
          </a:p>
        </p:txBody>
      </p:sp>
      <p:sp>
        <p:nvSpPr>
          <p:cNvPr id="11" name="!!pillars-title"/>
          <p:cNvSpPr/>
          <p:nvPr/>
        </p:nvSpPr>
        <p:spPr>
          <a:xfrm xmlns:a="http://schemas.openxmlformats.org/drawingml/2006/main">
            <a:off x="12960000" y="7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5600" b="1">
                <a:solidFill>
                  <a:srgbClr val="FFFFFF"/>
                </a:solidFill>
              </a:rPr>
              <a:t>三大核心挑战</a:t>
            </a:r>
          </a:p>
        </p:txBody>
      </p:sp>
      <p:sp>
        <p:nvSpPr>
          <p:cNvPr id="12" name="!!evidence-title"/>
          <p:cNvSpPr/>
          <p:nvPr/>
        </p:nvSpPr>
        <p:spPr>
          <a:xfrm xmlns:a="http://schemas.openxmlformats.org/drawingml/2006/main">
            <a:off x="5040000" y="7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4800" b="1">
                <a:solidFill>
                  <a:srgbClr val="FFFFFF"/>
                </a:solidFill>
              </a:rPr>
              <a:t>火星档案：严酷的现实</a:t>
            </a:r>
          </a:p>
        </p:txBody>
      </p:sp>
      <p:sp>
        <p:nvSpPr>
          <p:cNvPr id="13" name="!!cta-title"/>
          <p:cNvSpPr/>
          <p:nvPr/>
        </p:nvSpPr>
        <p:spPr>
          <a:xfrm xmlns:a="http://schemas.openxmlformats.org/drawingml/2006/main">
            <a:off x="12960000" y="25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6400" b="1">
                <a:solidFill>
                  <a:srgbClr val="FFFFFF"/>
                </a:solidFill>
              </a:rPr>
              <a:t>我们的征途是星辰大海</a:t>
            </a:r>
          </a:p>
        </p:txBody>
      </p:sp>
      <p:sp>
        <p:nvSpPr>
          <p:cNvPr id="14" name="!!cta-sub"/>
          <p:cNvSpPr/>
          <p:nvPr/>
        </p:nvSpPr>
        <p:spPr>
          <a:xfrm xmlns:a="http://schemas.openxmlformats.org/drawingml/2006/main">
            <a:off x="12960000" y="396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3200">
                <a:solidFill>
                  <a:srgbClr val="B0BEC5"/>
                </a:solidFill>
              </a:rPr>
              <a:t>加入探索者行列，共创多星系未来</a:t>
            </a:r>
          </a:p>
        </p:txBody>
      </p:sp>
      <p:sp>
        <p:nvSpPr>
          <p:cNvPr id="15" name="!!pillar1-box"/>
          <p:cNvSpPr/>
          <p:nvPr/>
        </p:nvSpPr>
        <p:spPr>
          <a:xfrm xmlns:a="http://schemas.openxmlformats.org/drawingml/2006/main">
            <a:off x="12960000" y="180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6" name="!!pillar1-title"/>
          <p:cNvSpPr/>
          <p:nvPr/>
        </p:nvSpPr>
        <p:spPr>
          <a:xfrm xmlns:a="http://schemas.openxmlformats.org/drawingml/2006/main">
            <a:off x="12960000" y="216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FF9800"/>
                </a:solidFill>
              </a:rPr>
              <a:t>① 极端环境</a:t>
            </a:r>
          </a:p>
        </p:txBody>
      </p:sp>
      <p:sp>
        <p:nvSpPr>
          <p:cNvPr id="17" name="!!pillar1-desc"/>
          <p:cNvSpPr/>
          <p:nvPr/>
        </p:nvSpPr>
        <p:spPr>
          <a:xfrm xmlns:a="http://schemas.openxmlformats.org/drawingml/2006/main">
            <a:off x="12960000" y="288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平均温度-60℃，稀薄的大气层，强烈的宇宙辐射。</a:t>
            </a:r>
          </a:p>
        </p:txBody>
      </p:sp>
      <p:sp>
        <p:nvSpPr>
          <p:cNvPr id="18" name="!!pillar2-box"/>
          <p:cNvSpPr/>
          <p:nvPr/>
        </p:nvSpPr>
        <p:spPr>
          <a:xfrm xmlns:a="http://schemas.openxmlformats.org/drawingml/2006/main">
            <a:off x="12960000" y="180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9" name="!!pillar2-title"/>
          <p:cNvSpPr/>
          <p:nvPr/>
        </p:nvSpPr>
        <p:spPr>
          <a:xfrm xmlns:a="http://schemas.openxmlformats.org/drawingml/2006/main">
            <a:off x="12960000" y="216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2196F3"/>
                </a:solidFill>
              </a:rPr>
              <a:t>② 漫长旅途</a:t>
            </a:r>
          </a:p>
        </p:txBody>
      </p:sp>
      <p:sp>
        <p:nvSpPr>
          <p:cNvPr id="20" name="!!pillar2-desc"/>
          <p:cNvSpPr/>
          <p:nvPr/>
        </p:nvSpPr>
        <p:spPr>
          <a:xfrm xmlns:a="http://schemas.openxmlformats.org/drawingml/2006/main">
            <a:off x="12960000" y="288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约需6-9个月太空飞行，对宇航员身心是巨大考验。</a:t>
            </a:r>
          </a:p>
        </p:txBody>
      </p:sp>
      <p:sp>
        <p:nvSpPr>
          <p:cNvPr id="21" name="!!pillar3-box"/>
          <p:cNvSpPr/>
          <p:nvPr/>
        </p:nvSpPr>
        <p:spPr>
          <a:xfrm xmlns:a="http://schemas.openxmlformats.org/drawingml/2006/main">
            <a:off x="12960000" y="180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2" name="!!pillar3-title"/>
          <p:cNvSpPr/>
          <p:nvPr/>
        </p:nvSpPr>
        <p:spPr>
          <a:xfrm xmlns:a="http://schemas.openxmlformats.org/drawingml/2006/main">
            <a:off x="12960000" y="216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4CAF50"/>
                </a:solidFill>
              </a:rPr>
              <a:t>③ 自给自足</a:t>
            </a:r>
          </a:p>
        </p:txBody>
      </p:sp>
      <p:sp>
        <p:nvSpPr>
          <p:cNvPr id="23" name="!!pillar3-desc"/>
          <p:cNvSpPr/>
          <p:nvPr/>
        </p:nvSpPr>
        <p:spPr>
          <a:xfrm xmlns:a="http://schemas.openxmlformats.org/drawingml/2006/main">
            <a:off x="12960000" y="288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建立封闭生态循环系统，实现水和氧气的内循环。</a:t>
            </a:r>
          </a:p>
        </p:txBody>
      </p:sp>
      <p:sp>
        <p:nvSpPr>
          <p:cNvPr id="24" name="!!ev-num1"/>
          <p:cNvSpPr/>
          <p:nvPr/>
        </p:nvSpPr>
        <p:spPr>
          <a:xfrm xmlns:a="http://schemas.openxmlformats.org/drawingml/2006/main">
            <a:off x="5040000" y="180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38%</a:t>
            </a:r>
          </a:p>
        </p:txBody>
      </p:sp>
      <p:sp>
        <p:nvSpPr>
          <p:cNvPr id="25" name="!!ev-lbl1"/>
          <p:cNvSpPr/>
          <p:nvPr/>
        </p:nvSpPr>
        <p:spPr>
          <a:xfrm xmlns:a="http://schemas.openxmlformats.org/drawingml/2006/main">
            <a:off x="5040000" y="252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火星重力仅为地球的38%</a:t>
            </a:r>
          </a:p>
        </p:txBody>
      </p:sp>
      <p:sp>
        <p:nvSpPr>
          <p:cNvPr id="26" name="!!ev-num2"/>
          <p:cNvSpPr/>
          <p:nvPr/>
        </p:nvSpPr>
        <p:spPr>
          <a:xfrm xmlns:a="http://schemas.openxmlformats.org/drawingml/2006/main">
            <a:off x="5040000" y="324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1%</a:t>
            </a:r>
          </a:p>
        </p:txBody>
      </p:sp>
      <p:sp>
        <p:nvSpPr>
          <p:cNvPr id="27" name="!!ev-lbl2"/>
          <p:cNvSpPr/>
          <p:nvPr/>
        </p:nvSpPr>
        <p:spPr>
          <a:xfrm xmlns:a="http://schemas.openxmlformats.org/drawingml/2006/main">
            <a:off x="5040000" y="396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火星大气密度不到地球1%</a:t>
            </a:r>
          </a:p>
        </p:txBody>
      </p:sp>
      <p:sp>
        <p:nvSpPr>
          <p:cNvPr id="28" name="!!ev-num3"/>
          <p:cNvSpPr/>
          <p:nvPr/>
        </p:nvSpPr>
        <p:spPr>
          <a:xfrm xmlns:a="http://schemas.openxmlformats.org/drawingml/2006/main">
            <a:off x="5040000" y="468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-60℃</a:t>
            </a:r>
          </a:p>
        </p:txBody>
      </p:sp>
      <p:sp>
        <p:nvSpPr>
          <p:cNvPr id="29" name="!!ev-lbl3"/>
          <p:cNvSpPr/>
          <p:nvPr/>
        </p:nvSpPr>
        <p:spPr>
          <a:xfrm xmlns:a="http://schemas.openxmlformats.org/drawingml/2006/main">
            <a:off x="5040000" y="540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火星表面平均温度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80A1F"/>
        </a:solidFill>
      </p:bgPr>
    </p:bg>
    <p:spTree>
      <p:nvGrpSpPr>
        <p:cNvPr id="1" name=""/>
        <p:cNvGrpSpPr/>
        <p:nvPr/>
      </p:nvGrpSpPr>
      <p:grpSpPr/>
      <p:sp>
        <p:nvSpPr>
          <p:cNvPr id="2" name="!!bg-mars"/>
          <p:cNvSpPr/>
          <p:nvPr/>
        </p:nvSpPr>
        <p:spPr>
          <a:xfrm xmlns:a="http://schemas.openxmlformats.org/drawingml/2006/main">
            <a:off x="9000000" y="1800000"/>
            <a:ext cx="4320000" cy="432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5722">
              <a:alpha val="8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earth"/>
          <p:cNvSpPr/>
          <p:nvPr/>
        </p:nvSpPr>
        <p:spPr>
          <a:xfrm xmlns:a="http://schemas.openxmlformats.org/drawingml/2006/main">
            <a:off x="0" y="1800000"/>
            <a:ext cx="2880000" cy="28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96F3">
              <a:alpha val="8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line-orbit"/>
          <p:cNvSpPr/>
          <p:nvPr/>
        </p:nvSpPr>
        <p:spPr>
          <a:xfrm xmlns:a="http://schemas.openxmlformats.org/drawingml/2006/main" rot="0">
            <a:off x="1800000" y="3600000"/>
            <a:ext cx="8640000" cy="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4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dot-star1"/>
          <p:cNvSpPr/>
          <p:nvPr/>
        </p:nvSpPr>
        <p:spPr>
          <a:xfrm xmlns:a="http://schemas.openxmlformats.org/drawingml/2006/main">
            <a:off x="5400000" y="1080000"/>
            <a:ext cx="360000" cy="36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dot-star2"/>
          <p:cNvSpPr/>
          <p:nvPr/>
        </p:nvSpPr>
        <p:spPr>
          <a:xfrm xmlns:a="http://schemas.openxmlformats.org/drawingml/2006/main">
            <a:off x="3600000" y="5760000"/>
            <a:ext cx="360000" cy="36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dot-star3"/>
          <p:cNvSpPr/>
          <p:nvPr/>
        </p:nvSpPr>
        <p:spPr>
          <a:xfrm xmlns:a="http://schemas.openxmlformats.org/drawingml/2006/main">
            <a:off x="1800000" y="5760000"/>
            <a:ext cx="216000" cy="21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>
              <a:alpha val="5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 xmlns:a="http://schemas.openxmlformats.org/drawingml/2006/main">
            <a:off x="12960000" y="25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</a:rPr>
              <a:t>火星移民指南</a:t>
            </a:r>
          </a:p>
        </p:txBody>
      </p:sp>
      <p:sp>
        <p:nvSpPr>
          <p:cNvPr id="9" name="!!hero-sub"/>
          <p:cNvSpPr/>
          <p:nvPr/>
        </p:nvSpPr>
        <p:spPr>
          <a:xfrm xmlns:a="http://schemas.openxmlformats.org/drawingml/2006/main">
            <a:off x="12960000" y="396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3600">
                <a:solidFill>
                  <a:srgbClr val="B0BEC5"/>
                </a:solidFill>
              </a:rPr>
              <a:t>人类的下一个家园</a:t>
            </a:r>
          </a:p>
        </p:txBody>
      </p:sp>
      <p:sp>
        <p:nvSpPr>
          <p:cNvPr id="10" name="!!statement-text"/>
          <p:cNvSpPr/>
          <p:nvPr/>
        </p:nvSpPr>
        <p:spPr>
          <a:xfrm xmlns:a="http://schemas.openxmlformats.org/drawingml/2006/main">
            <a:off x="12960000" y="2160000"/>
            <a:ext cx="100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地球是人类的摇篮，</a:t>
            </a:r>
          </a:p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但人类不可能永远生活在摇篮里。</a:t>
            </a:r>
          </a:p>
        </p:txBody>
      </p:sp>
      <p:sp>
        <p:nvSpPr>
          <p:cNvPr id="11" name="!!pillars-title"/>
          <p:cNvSpPr/>
          <p:nvPr/>
        </p:nvSpPr>
        <p:spPr>
          <a:xfrm xmlns:a="http://schemas.openxmlformats.org/drawingml/2006/main">
            <a:off x="12960000" y="7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5600" b="1">
                <a:solidFill>
                  <a:srgbClr val="FFFFFF"/>
                </a:solidFill>
              </a:rPr>
              <a:t>三大核心挑战</a:t>
            </a:r>
          </a:p>
        </p:txBody>
      </p:sp>
      <p:sp>
        <p:nvSpPr>
          <p:cNvPr id="12" name="!!evidence-title"/>
          <p:cNvSpPr/>
          <p:nvPr/>
        </p:nvSpPr>
        <p:spPr>
          <a:xfrm xmlns:a="http://schemas.openxmlformats.org/drawingml/2006/main">
            <a:off x="12960000" y="7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4800" b="1">
                <a:solidFill>
                  <a:srgbClr val="FFFFFF"/>
                </a:solidFill>
              </a:rPr>
              <a:t>火星档案：严酷的现实</a:t>
            </a:r>
          </a:p>
        </p:txBody>
      </p:sp>
      <p:sp>
        <p:nvSpPr>
          <p:cNvPr id="13" name="!!cta-title"/>
          <p:cNvSpPr/>
          <p:nvPr/>
        </p:nvSpPr>
        <p:spPr>
          <a:xfrm xmlns:a="http://schemas.openxmlformats.org/drawingml/2006/main">
            <a:off x="1440000" y="252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6400" b="1">
                <a:solidFill>
                  <a:srgbClr val="FFFFFF"/>
                </a:solidFill>
              </a:rPr>
              <a:t>我们的征途是星辰大海</a:t>
            </a:r>
          </a:p>
        </p:txBody>
      </p:sp>
      <p:sp>
        <p:nvSpPr>
          <p:cNvPr id="14" name="!!cta-sub"/>
          <p:cNvSpPr/>
          <p:nvPr/>
        </p:nvSpPr>
        <p:spPr>
          <a:xfrm xmlns:a="http://schemas.openxmlformats.org/drawingml/2006/main">
            <a:off x="1440000" y="3960000"/>
            <a:ext cx="936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3200">
                <a:solidFill>
                  <a:srgbClr val="B0BEC5"/>
                </a:solidFill>
              </a:rPr>
              <a:t>加入探索者行列，共创多星系未来</a:t>
            </a:r>
          </a:p>
        </p:txBody>
      </p:sp>
      <p:sp>
        <p:nvSpPr>
          <p:cNvPr id="15" name="!!pillar1-box"/>
          <p:cNvSpPr/>
          <p:nvPr/>
        </p:nvSpPr>
        <p:spPr>
          <a:xfrm xmlns:a="http://schemas.openxmlformats.org/drawingml/2006/main">
            <a:off x="12960000" y="180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6" name="!!pillar1-title"/>
          <p:cNvSpPr/>
          <p:nvPr/>
        </p:nvSpPr>
        <p:spPr>
          <a:xfrm xmlns:a="http://schemas.openxmlformats.org/drawingml/2006/main">
            <a:off x="12960000" y="216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FF9800"/>
                </a:solidFill>
              </a:rPr>
              <a:t>① 极端环境</a:t>
            </a:r>
          </a:p>
        </p:txBody>
      </p:sp>
      <p:sp>
        <p:nvSpPr>
          <p:cNvPr id="17" name="!!pillar1-desc"/>
          <p:cNvSpPr/>
          <p:nvPr/>
        </p:nvSpPr>
        <p:spPr>
          <a:xfrm xmlns:a="http://schemas.openxmlformats.org/drawingml/2006/main">
            <a:off x="12960000" y="288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平均温度-60℃，稀薄的大气层，强烈的宇宙辐射。</a:t>
            </a:r>
          </a:p>
        </p:txBody>
      </p:sp>
      <p:sp>
        <p:nvSpPr>
          <p:cNvPr id="18" name="!!pillar2-box"/>
          <p:cNvSpPr/>
          <p:nvPr/>
        </p:nvSpPr>
        <p:spPr>
          <a:xfrm xmlns:a="http://schemas.openxmlformats.org/drawingml/2006/main">
            <a:off x="12960000" y="180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9" name="!!pillar2-title"/>
          <p:cNvSpPr/>
          <p:nvPr/>
        </p:nvSpPr>
        <p:spPr>
          <a:xfrm xmlns:a="http://schemas.openxmlformats.org/drawingml/2006/main">
            <a:off x="12960000" y="216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2196F3"/>
                </a:solidFill>
              </a:rPr>
              <a:t>② 漫长旅途</a:t>
            </a:r>
          </a:p>
        </p:txBody>
      </p:sp>
      <p:sp>
        <p:nvSpPr>
          <p:cNvPr id="20" name="!!pillar2-desc"/>
          <p:cNvSpPr/>
          <p:nvPr/>
        </p:nvSpPr>
        <p:spPr>
          <a:xfrm xmlns:a="http://schemas.openxmlformats.org/drawingml/2006/main">
            <a:off x="12960000" y="288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约需6-9个月太空飞行，对宇航员身心是巨大考验。</a:t>
            </a:r>
          </a:p>
        </p:txBody>
      </p:sp>
      <p:sp>
        <p:nvSpPr>
          <p:cNvPr id="21" name="!!pillar3-box"/>
          <p:cNvSpPr/>
          <p:nvPr/>
        </p:nvSpPr>
        <p:spPr>
          <a:xfrm xmlns:a="http://schemas.openxmlformats.org/drawingml/2006/main">
            <a:off x="12960000" y="1800000"/>
            <a:ext cx="3240000" cy="360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500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2" name="!!pillar3-title"/>
          <p:cNvSpPr/>
          <p:nvPr/>
        </p:nvSpPr>
        <p:spPr>
          <a:xfrm xmlns:a="http://schemas.openxmlformats.org/drawingml/2006/main">
            <a:off x="12960000" y="216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4CAF50"/>
                </a:solidFill>
              </a:rPr>
              <a:t>③ 自给自足</a:t>
            </a:r>
          </a:p>
        </p:txBody>
      </p:sp>
      <p:sp>
        <p:nvSpPr>
          <p:cNvPr id="23" name="!!pillar3-desc"/>
          <p:cNvSpPr/>
          <p:nvPr/>
        </p:nvSpPr>
        <p:spPr>
          <a:xfrm xmlns:a="http://schemas.openxmlformats.org/drawingml/2006/main">
            <a:off x="12960000" y="2880000"/>
            <a:ext cx="288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E0E0E0"/>
                </a:solidFill>
              </a:rPr>
              <a:t>建立封闭生态循环系统，实现水和氧气的内循环。</a:t>
            </a:r>
          </a:p>
        </p:txBody>
      </p:sp>
      <p:sp>
        <p:nvSpPr>
          <p:cNvPr id="24" name="!!ev-num1"/>
          <p:cNvSpPr/>
          <p:nvPr/>
        </p:nvSpPr>
        <p:spPr>
          <a:xfrm xmlns:a="http://schemas.openxmlformats.org/drawingml/2006/main">
            <a:off x="12960000" y="180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38%</a:t>
            </a:r>
          </a:p>
        </p:txBody>
      </p:sp>
      <p:sp>
        <p:nvSpPr>
          <p:cNvPr id="25" name="!!ev-lbl1"/>
          <p:cNvSpPr/>
          <p:nvPr/>
        </p:nvSpPr>
        <p:spPr>
          <a:xfrm xmlns:a="http://schemas.openxmlformats.org/drawingml/2006/main">
            <a:off x="12960000" y="252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火星重力仅为地球的38%</a:t>
            </a:r>
          </a:p>
        </p:txBody>
      </p:sp>
      <p:sp>
        <p:nvSpPr>
          <p:cNvPr id="26" name="!!ev-num2"/>
          <p:cNvSpPr/>
          <p:nvPr/>
        </p:nvSpPr>
        <p:spPr>
          <a:xfrm xmlns:a="http://schemas.openxmlformats.org/drawingml/2006/main">
            <a:off x="12960000" y="324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1%</a:t>
            </a:r>
          </a:p>
        </p:txBody>
      </p:sp>
      <p:sp>
        <p:nvSpPr>
          <p:cNvPr id="27" name="!!ev-lbl2"/>
          <p:cNvSpPr/>
          <p:nvPr/>
        </p:nvSpPr>
        <p:spPr>
          <a:xfrm xmlns:a="http://schemas.openxmlformats.org/drawingml/2006/main">
            <a:off x="12960000" y="396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火星大气密度不到地球1%</a:t>
            </a:r>
          </a:p>
        </p:txBody>
      </p:sp>
      <p:sp>
        <p:nvSpPr>
          <p:cNvPr id="28" name="!!ev-num3"/>
          <p:cNvSpPr/>
          <p:nvPr/>
        </p:nvSpPr>
        <p:spPr>
          <a:xfrm xmlns:a="http://schemas.openxmlformats.org/drawingml/2006/main">
            <a:off x="12960000" y="468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5722"/>
                </a:solidFill>
              </a:rPr>
              <a:t>-60℃</a:t>
            </a:r>
          </a:p>
        </p:txBody>
      </p:sp>
      <p:sp>
        <p:nvSpPr>
          <p:cNvPr id="29" name="!!ev-lbl3"/>
          <p:cNvSpPr/>
          <p:nvPr/>
        </p:nvSpPr>
        <p:spPr>
          <a:xfrm xmlns:a="http://schemas.openxmlformats.org/drawingml/2006/main">
            <a:off x="12960000" y="5400000"/>
            <a:ext cx="360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solidFill>
                  <a:srgbClr val="B0BEC5"/>
                </a:solidFill>
              </a:rPr>
              <a:t>火星表面平均温度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