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ef104bbb25364bec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2ac5bc499561419c"/>
    <p:sldId id="257" r:id="R0234bb7a32c4452e"/>
    <p:sldId id="258" r:id="R4413a1ebab6144f8"/>
    <p:sldId id="259" r:id="Rdbff5038c8624669"/>
    <p:sldId id="260" r:id="R341b8a409ed8483d"/>
    <p:sldId id="261" r:id="Rbc913e62335a434a"/>
    <p:sldId id="262" r:id="R27ae2714b2fc415c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2ac5bc499561419c" /><Relationship Type="http://schemas.openxmlformats.org/officeDocument/2006/relationships/slide" Target="/ppt/slides/slide2.xml" Id="R0234bb7a32c4452e" /><Relationship Type="http://schemas.openxmlformats.org/officeDocument/2006/relationships/slide" Target="/ppt/slides/slide3.xml" Id="R4413a1ebab6144f8" /><Relationship Type="http://schemas.openxmlformats.org/officeDocument/2006/relationships/slide" Target="/ppt/slides/slide4.xml" Id="Rdbff5038c8624669" /><Relationship Type="http://schemas.openxmlformats.org/officeDocument/2006/relationships/slide" Target="/ppt/slides/slide5.xml" Id="R341b8a409ed8483d" /><Relationship Type="http://schemas.openxmlformats.org/officeDocument/2006/relationships/slide" Target="/ppt/slides/slide6.xml" Id="Rbc913e62335a434a" /><Relationship Type="http://schemas.openxmlformats.org/officeDocument/2006/relationships/slide" Target="/ppt/slides/slide7.xml" Id="R27ae2714b2fc415c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db21605920a4087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05fa8ae7e0a440b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c1053a513f7d4df1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7a8713dd0924df4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bd13a5c2ed0e4489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36b59f15b9b4900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27fee1605c14edb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8dd8739ef3e411e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66518190d8b474e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fe79d979f85444e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041981290a24d93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48460c7a8e444fe" /></Relationships>
</file>

<file path=ppt/slides/slide1.xml><?xml version="1.0" encoding="utf-8"?>
<p:sld xmlns:a="http://schemas.openxmlformats.org/drawingml/2006/main" xmlns:p="http://schemas.openxmlformats.org/presentationml/2006/main">
  <p:cSld>
    <p:bg>
      <p:bgPr>
        <a:solidFill xmlns:a="http://schemas.openxmlformats.org/drawingml/2006/main">
          <a:srgbClr val="FFF8F0"/>
        </a:solidFill>
      </p:bgPr>
    </p:bg>
    <p:spTree>
      <p:nvGrpSpPr>
        <p:cNvPr id="1" name=""/>
        <p:cNvGrpSpPr/>
        <p:nvPr/>
      </p:nvGrpSpPr>
      <p:grpSpPr/>
      <p:sp>
        <p:nvSpPr>
          <p:cNvPr id="2" name="!!dot-accent1"/>
          <p:cNvSpPr/>
          <p:nvPr/>
        </p:nvSpPr>
        <p:spPr>
          <a:xfrm>
            <a:off x="10080000" y="720000"/>
            <a:ext cx="2520000" cy="2520000"/>
          </a:xfrm>
          <a:prstGeom prst="ellipse">
            <a:avLst/>
          </a:prstGeom>
          <a:solidFill>
            <a:srgbClr val="FF8C42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dot-accent2"/>
          <p:cNvSpPr/>
          <p:nvPr/>
        </p:nvSpPr>
        <p:spPr>
          <a:xfrm>
            <a:off x="720000" y="4680000"/>
            <a:ext cx="1800000" cy="1800000"/>
          </a:xfrm>
          <a:prstGeom prst="ellipse">
            <a:avLst/>
          </a:prstGeom>
          <a:solidFill>
            <a:srgbClr val="FFD166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rect-bg"/>
          <p:cNvSpPr/>
          <p:nvPr/>
        </p:nvSpPr>
        <p:spPr>
          <a:xfrm>
            <a:off x="0" y="2520000"/>
            <a:ext cx="2880000" cy="3600000"/>
          </a:xfrm>
          <a:prstGeom prst="roundRect">
            <a:avLst/>
          </a:prstGeom>
          <a:solidFill>
            <a:srgbClr val="6AB547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triangle-corner"/>
          <p:cNvSpPr/>
          <p:nvPr/>
        </p:nvSpPr>
        <p:spPr>
          <a:xfrm rot="1800000">
            <a:off x="360000" y="360000"/>
            <a:ext cx="1080000" cy="1080000"/>
          </a:xfrm>
          <a:prstGeom prst="triangle">
            <a:avLst/>
          </a:prstGeom>
          <a:solidFill>
            <a:srgbClr val="FF8C42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leaf-shape"/>
          <p:cNvSpPr/>
          <p:nvPr/>
        </p:nvSpPr>
        <p:spPr>
          <a:xfrm rot="2700000">
            <a:off x="9000000" y="4320000"/>
            <a:ext cx="1440000" cy="2160000"/>
          </a:xfrm>
          <a:prstGeom prst="ellipse">
            <a:avLst/>
          </a:prstGeom>
          <a:solidFill>
            <a:srgbClr val="6AB547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circle-small"/>
          <p:cNvSpPr/>
          <p:nvPr/>
        </p:nvSpPr>
        <p:spPr>
          <a:xfrm>
            <a:off x="10800000" y="5400000"/>
            <a:ext cx="900000" cy="900000"/>
          </a:xfrm>
          <a:prstGeom prst="ellipse">
            <a:avLst/>
          </a:prstGeom>
          <a:solidFill>
            <a:srgbClr val="FFD166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roundrect-float"/>
          <p:cNvSpPr/>
          <p:nvPr/>
        </p:nvSpPr>
        <p:spPr>
          <a:xfrm rot="900000">
            <a:off x="5400000" y="360000"/>
            <a:ext cx="1800000" cy="1080000"/>
          </a:xfrm>
          <a:prstGeom prst="roundRect">
            <a:avLst/>
          </a:prstGeom>
          <a:solidFill>
            <a:srgbClr val="FF8C42">
              <a:alpha val="8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ellipse-glow"/>
          <p:cNvSpPr/>
          <p:nvPr/>
        </p:nvSpPr>
        <p:spPr>
          <a:xfrm>
            <a:off x="8640000" y="2880000"/>
            <a:ext cx="2160000" cy="1440000"/>
          </a:xfrm>
          <a:prstGeom prst="ellipse">
            <a:avLst/>
          </a:prstGeom>
          <a:solidFill>
            <a:srgbClr val="6AB547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hero-title"/>
          <p:cNvSpPr/>
          <p:nvPr/>
        </p:nvSpPr>
        <p:spPr>
          <a:xfrm>
            <a:off x="2160000" y="2160000"/>
            <a:ext cx="7920000" cy="108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6800" b="1">
                <a:solidFill>
                  <a:srgbClr val="4A4A4A"/>
                </a:solidFill>
                <a:latin typeface="PingFang SC"/>
                <a:ea typeface="PingFang SC"/>
              </a:rPr>
              <a:t>野生动物科技公司</a:t>
            </a:r>
          </a:p>
        </p:txBody>
      </p:sp>
      <p:sp>
        <p:nvSpPr>
          <p:cNvPr id="11" name="!!hero-subtitle"/>
          <p:cNvSpPr/>
          <p:nvPr/>
        </p:nvSpPr>
        <p:spPr>
          <a:xfrm>
            <a:off x="2880000" y="3420000"/>
            <a:ext cx="6480000" cy="54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3200">
                <a:solidFill>
                  <a:srgbClr val="FF8C42"/>
                </a:solidFill>
                <a:latin typeface="PingFang SC"/>
                <a:ea typeface="PingFang SC"/>
              </a:rPr>
              <a:t>WildTech Inc. — 让天性驱动创新</a:t>
            </a:r>
          </a:p>
        </p:txBody>
      </p:sp>
      <p:sp>
        <p:nvSpPr>
          <p:cNvPr id="12" name="!!hero-tagline"/>
          <p:cNvSpPr/>
          <p:nvPr/>
        </p:nvSpPr>
        <p:spPr>
          <a:xfrm>
            <a:off x="3960000" y="4140000"/>
            <a:ext cx="4320000" cy="36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2000">
                <a:solidFill>
                  <a:srgbClr val="6AB547"/>
                </a:solidFill>
                <a:latin typeface="PingFang SC"/>
                <a:ea typeface="PingFang SC"/>
              </a:rPr>
              <a:t>当动物王国遇见硅谷</a:t>
            </a:r>
          </a:p>
        </p:txBody>
      </p:sp>
      <p:sp>
        <p:nvSpPr>
          <p:cNvPr id="13" name="!!section-title"/>
          <p:cNvSpPr/>
          <p:nvPr/>
        </p:nvSpPr>
        <p:spPr>
          <a:xfrm>
            <a:off x="12960000" y="0"/>
            <a:ext cx="7200000" cy="720000"/>
          </a:xfrm>
          <a:prstGeom prst="rect">
            <a:avLst/>
          </a:prstGeom>
        </p:spPr>
        <p:txBody>
          <a:bodyPr/>
          <a:lstStyle/>
          <a:p>
            <a:r>
              <a:rPr lang="en-US" sz="4000" b="1">
                <a:solidFill>
                  <a:srgbClr val="4A4A4A"/>
                </a:solidFill>
                <a:latin typeface="PingFang SC"/>
                <a:ea typeface="PingFang SC"/>
              </a:rPr>
              <a:t/>
            </a:r>
          </a:p>
        </p:txBody>
      </p:sp>
      <p:sp>
        <p:nvSpPr>
          <p:cNvPr id="14" name="!!statement-text"/>
          <p:cNvSpPr/>
          <p:nvPr/>
        </p:nvSpPr>
        <p:spPr>
          <a:xfrm>
            <a:off x="12960000" y="1800000"/>
            <a:ext cx="9360000" cy="108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5200" b="1">
                <a:solidFill>
                  <a:srgbClr val="4A4A4A"/>
                </a:solidFill>
                <a:latin typeface="PingFang SC"/>
                <a:ea typeface="PingFang SC"/>
              </a:rPr>
              <a:t/>
            </a:r>
          </a:p>
        </p:txBody>
      </p:sp>
      <p:sp>
        <p:nvSpPr>
          <p:cNvPr id="15" name="!!statement-sub"/>
          <p:cNvSpPr/>
          <p:nvPr/>
        </p:nvSpPr>
        <p:spPr>
          <a:xfrm>
            <a:off x="12960000" y="3600000"/>
            <a:ext cx="10080000" cy="144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2400">
                <a:solidFill>
                  <a:srgbClr val="6AB547"/>
                </a:solidFill>
                <a:latin typeface="PingFang SC"/>
                <a:ea typeface="PingFang SC"/>
              </a:rPr>
              <a:t/>
            </a: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8F0"/>
        </a:solidFill>
      </p:bgPr>
    </p:bg>
    <p:spTree>
      <p:nvGrpSpPr>
        <p:cNvPr id="1" name=""/>
        <p:cNvGrpSpPr/>
        <p:nvPr/>
      </p:nvGrpSpPr>
      <p:grpSpPr/>
      <p:sp>
        <p:nvSpPr>
          <p:cNvPr id="2" name="!!dot-accent1"/>
          <p:cNvSpPr/>
          <p:nvPr/>
        </p:nvSpPr>
        <p:spPr>
          <a:xfrm>
            <a:off x="720000" y="4320000"/>
            <a:ext cx="2160000" cy="2160000"/>
          </a:xfrm>
          <a:prstGeom prst="ellipse">
            <a:avLst/>
          </a:prstGeom>
          <a:solidFill>
            <a:srgbClr val="FF8C42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dot-accent2"/>
          <p:cNvSpPr/>
          <p:nvPr/>
        </p:nvSpPr>
        <p:spPr>
          <a:xfrm>
            <a:off x="9720000" y="1080000"/>
            <a:ext cx="2160000" cy="2160000"/>
          </a:xfrm>
          <a:prstGeom prst="ellipse">
            <a:avLst/>
          </a:prstGeom>
          <a:solidFill>
            <a:srgbClr val="FFD166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rect-bg"/>
          <p:cNvSpPr/>
          <p:nvPr/>
        </p:nvSpPr>
        <p:spPr>
          <a:xfrm>
            <a:off x="9360000" y="3960000"/>
            <a:ext cx="2520000" cy="2520000"/>
          </a:xfrm>
          <a:prstGeom prst="roundRect">
            <a:avLst/>
          </a:prstGeom>
          <a:solidFill>
            <a:srgbClr val="6AB547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triangle-corner"/>
          <p:cNvSpPr/>
          <p:nvPr/>
        </p:nvSpPr>
        <p:spPr>
          <a:xfrm rot="3600000">
            <a:off x="10800000" y="360000"/>
            <a:ext cx="1080000" cy="1080000"/>
          </a:xfrm>
          <a:prstGeom prst="triangle">
            <a:avLst/>
          </a:prstGeom>
          <a:solidFill>
            <a:srgbClr val="FF8C42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leaf-shape"/>
          <p:cNvSpPr/>
          <p:nvPr/>
        </p:nvSpPr>
        <p:spPr>
          <a:xfrm rot="1200000">
            <a:off x="360000" y="720000"/>
            <a:ext cx="1440000" cy="2160000"/>
          </a:xfrm>
          <a:prstGeom prst="ellipse">
            <a:avLst/>
          </a:prstGeom>
          <a:solidFill>
            <a:srgbClr val="6AB547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circle-small"/>
          <p:cNvSpPr/>
          <p:nvPr/>
        </p:nvSpPr>
        <p:spPr>
          <a:xfrm>
            <a:off x="540000" y="360000"/>
            <a:ext cx="900000" cy="900000"/>
          </a:xfrm>
          <a:prstGeom prst="ellipse">
            <a:avLst/>
          </a:prstGeom>
          <a:solidFill>
            <a:srgbClr val="FFD166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roundrect-float"/>
          <p:cNvSpPr/>
          <p:nvPr/>
        </p:nvSpPr>
        <p:spPr>
          <a:xfrm rot="2700000">
            <a:off x="7200000" y="5040000"/>
            <a:ext cx="1800000" cy="1080000"/>
          </a:xfrm>
          <a:prstGeom prst="roundRect">
            <a:avLst/>
          </a:prstGeom>
          <a:solidFill>
            <a:srgbClr val="FF8C42">
              <a:alpha val="8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ellipse-glow"/>
          <p:cNvSpPr/>
          <p:nvPr/>
        </p:nvSpPr>
        <p:spPr>
          <a:xfrm>
            <a:off x="4320000" y="360000"/>
            <a:ext cx="2160000" cy="1440000"/>
          </a:xfrm>
          <a:prstGeom prst="ellipse">
            <a:avLst/>
          </a:prstGeom>
          <a:solidFill>
            <a:srgbClr val="6AB547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hero-title"/>
          <p:cNvSpPr/>
          <p:nvPr/>
        </p:nvSpPr>
        <p:spPr>
          <a:xfrm>
            <a:off x="12960000" y="0"/>
            <a:ext cx="7920000" cy="108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6800" b="1">
                <a:solidFill>
                  <a:srgbClr val="4A4A4A"/>
                </a:solidFill>
                <a:latin typeface="PingFang SC"/>
                <a:ea typeface="PingFang SC"/>
              </a:rPr>
              <a:t>野生动物科技公司</a:t>
            </a:r>
          </a:p>
        </p:txBody>
      </p:sp>
      <p:sp>
        <p:nvSpPr>
          <p:cNvPr id="11" name="!!hero-subtitle"/>
          <p:cNvSpPr/>
          <p:nvPr/>
        </p:nvSpPr>
        <p:spPr>
          <a:xfrm>
            <a:off x="12960000" y="1800000"/>
            <a:ext cx="6480000" cy="54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3200">
                <a:solidFill>
                  <a:srgbClr val="FF8C42"/>
                </a:solidFill>
                <a:latin typeface="PingFang SC"/>
                <a:ea typeface="PingFang SC"/>
              </a:rPr>
              <a:t>WildTech Inc. — 让天性驱动创新</a:t>
            </a:r>
          </a:p>
        </p:txBody>
      </p:sp>
      <p:sp>
        <p:nvSpPr>
          <p:cNvPr id="12" name="!!hero-tagline"/>
          <p:cNvSpPr/>
          <p:nvPr/>
        </p:nvSpPr>
        <p:spPr>
          <a:xfrm>
            <a:off x="12960000" y="3600000"/>
            <a:ext cx="4320000" cy="36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2000">
                <a:solidFill>
                  <a:srgbClr val="6AB547"/>
                </a:solidFill>
                <a:latin typeface="PingFang SC"/>
                <a:ea typeface="PingFang SC"/>
              </a:rPr>
              <a:t>当动物王国遇见硅谷</a:t>
            </a:r>
          </a:p>
        </p:txBody>
      </p:sp>
      <p:sp>
        <p:nvSpPr>
          <p:cNvPr id="13" name="!!section-title"/>
          <p:cNvSpPr/>
          <p:nvPr/>
        </p:nvSpPr>
        <p:spPr>
          <a:xfrm>
            <a:off x="12960000" y="0"/>
            <a:ext cx="7200000" cy="720000"/>
          </a:xfrm>
          <a:prstGeom prst="rect">
            <a:avLst/>
          </a:prstGeom>
        </p:spPr>
        <p:txBody>
          <a:bodyPr/>
          <a:lstStyle/>
          <a:p>
            <a:r>
              <a:rPr lang="en-US" sz="4000" b="1">
                <a:solidFill>
                  <a:srgbClr val="4A4A4A"/>
                </a:solidFill>
                <a:latin typeface="PingFang SC"/>
                <a:ea typeface="PingFang SC"/>
              </a:rPr>
              <a:t/>
            </a:r>
          </a:p>
        </p:txBody>
      </p:sp>
      <p:sp>
        <p:nvSpPr>
          <p:cNvPr id="14" name="!!statement-text"/>
          <p:cNvSpPr/>
          <p:nvPr/>
        </p:nvSpPr>
        <p:spPr>
          <a:xfrm>
            <a:off x="1440000" y="2160000"/>
            <a:ext cx="9360000" cy="108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5200" b="1">
                <a:solidFill>
                  <a:srgbClr val="4A4A4A"/>
                </a:solidFill>
                <a:latin typeface="PingFang SC"/>
                <a:ea typeface="PingFang SC"/>
              </a:rPr>
              <a:t>为什么动物更懂科技？</a:t>
            </a:r>
          </a:p>
        </p:txBody>
      </p:sp>
      <p:sp>
        <p:nvSpPr>
          <p:cNvPr id="15" name="!!statement-sub"/>
          <p:cNvSpPr/>
          <p:nvPr/>
        </p:nvSpPr>
        <p:spPr>
          <a:xfrm>
            <a:off x="1080000" y="3600000"/>
            <a:ext cx="10080000" cy="144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2000">
                <a:solidFill>
                  <a:srgbClr val="6AB547"/>
                </a:solidFill>
                <a:latin typeface="PingFang SC"/>
                <a:ea typeface="PingFang SC"/>
              </a:rPr>
              <a:t>每种动物的天性，都是一种职场超能力</a:t>
            </a:r>
          </a:p>
          <a:p>
            <a:pPr algn="ctr"/>
            <a:r>
              <a:rPr lang="en-US" sz="2000">
                <a:solidFill>
                  <a:srgbClr val="6AB547"/>
                </a:solidFill>
                <a:latin typeface="PingFang SC"/>
                <a:ea typeface="PingFang SC"/>
              </a:rPr>
              <a:t>猫头鹰的夜视 = 7x24监控 | 猎豹的速度 = 极致优化 | 章鱼的八爪 = 多线程处理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8F0"/>
        </a:solidFill>
      </p:bgPr>
    </p:bg>
    <p:spTree>
      <p:nvGrpSpPr>
        <p:cNvPr id="1" name=""/>
        <p:cNvGrpSpPr/>
        <p:nvPr/>
      </p:nvGrpSpPr>
      <p:grpSpPr/>
      <p:sp>
        <p:nvSpPr>
          <p:cNvPr id="2" name="!!dot-accent1"/>
          <p:cNvSpPr/>
          <p:nvPr/>
        </p:nvSpPr>
        <p:spPr>
          <a:xfrm>
            <a:off x="720000" y="1620000"/>
            <a:ext cx="3060000" cy="4320000"/>
          </a:xfrm>
          <a:prstGeom prst="roundRect">
            <a:avLst/>
          </a:prstGeom>
          <a:solidFill>
            <a:srgbClr val="FF8C42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dot-accent2"/>
          <p:cNvSpPr/>
          <p:nvPr/>
        </p:nvSpPr>
        <p:spPr>
          <a:xfrm>
            <a:off x="4320000" y="1620000"/>
            <a:ext cx="3060000" cy="4320000"/>
          </a:xfrm>
          <a:prstGeom prst="roundRect">
            <a:avLst/>
          </a:prstGeom>
          <a:solidFill>
            <a:srgbClr val="6AB547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rect-bg"/>
          <p:cNvSpPr/>
          <p:nvPr/>
        </p:nvSpPr>
        <p:spPr>
          <a:xfrm>
            <a:off x="7920000" y="1620000"/>
            <a:ext cx="3060000" cy="4320000"/>
          </a:xfrm>
          <a:prstGeom prst="roundRect">
            <a:avLst/>
          </a:prstGeom>
          <a:solidFill>
            <a:srgbClr val="6AB547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triangle-corner"/>
          <p:cNvSpPr/>
          <p:nvPr/>
        </p:nvSpPr>
        <p:spPr>
          <a:xfrm rot="1800000">
            <a:off x="12960000" y="0"/>
            <a:ext cx="1080000" cy="1080000"/>
          </a:xfrm>
          <a:prstGeom prst="triangle">
            <a:avLst/>
          </a:prstGeom>
          <a:solidFill>
            <a:srgbClr val="FF8C42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leaf-shape"/>
          <p:cNvSpPr/>
          <p:nvPr/>
        </p:nvSpPr>
        <p:spPr>
          <a:xfrm rot="2700000">
            <a:off x="12960000" y="1800000"/>
            <a:ext cx="1440000" cy="2160000"/>
          </a:xfrm>
          <a:prstGeom prst="ellipse">
            <a:avLst/>
          </a:prstGeom>
          <a:solidFill>
            <a:srgbClr val="6AB547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circle-small"/>
          <p:cNvSpPr/>
          <p:nvPr/>
        </p:nvSpPr>
        <p:spPr>
          <a:xfrm>
            <a:off x="12960000" y="3600000"/>
            <a:ext cx="900000" cy="900000"/>
          </a:xfrm>
          <a:prstGeom prst="ellipse">
            <a:avLst/>
          </a:prstGeom>
          <a:solidFill>
            <a:srgbClr val="FFD166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roundrect-float"/>
          <p:cNvSpPr/>
          <p:nvPr/>
        </p:nvSpPr>
        <p:spPr>
          <a:xfrm rot="900000">
            <a:off x="12960000" y="5400000"/>
            <a:ext cx="1800000" cy="1080000"/>
          </a:xfrm>
          <a:prstGeom prst="roundRect">
            <a:avLst/>
          </a:prstGeom>
          <a:solidFill>
            <a:srgbClr val="FF8C42">
              <a:alpha val="8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ellipse-glow"/>
          <p:cNvSpPr/>
          <p:nvPr/>
        </p:nvSpPr>
        <p:spPr>
          <a:xfrm>
            <a:off x="12960000" y="6120000"/>
            <a:ext cx="2160000" cy="1440000"/>
          </a:xfrm>
          <a:prstGeom prst="ellipse">
            <a:avLst/>
          </a:prstGeom>
          <a:solidFill>
            <a:srgbClr val="6AB547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hero-title"/>
          <p:cNvSpPr/>
          <p:nvPr/>
        </p:nvSpPr>
        <p:spPr>
          <a:xfrm>
            <a:off x="12960000" y="0"/>
            <a:ext cx="7920000" cy="108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6800" b="1">
                <a:solidFill>
                  <a:srgbClr val="4A4A4A"/>
                </a:solidFill>
                <a:latin typeface="PingFang SC"/>
                <a:ea typeface="PingFang SC"/>
              </a:rPr>
              <a:t>野生动物科技公司</a:t>
            </a:r>
          </a:p>
        </p:txBody>
      </p:sp>
      <p:sp>
        <p:nvSpPr>
          <p:cNvPr id="11" name="!!hero-subtitle"/>
          <p:cNvSpPr/>
          <p:nvPr/>
        </p:nvSpPr>
        <p:spPr>
          <a:xfrm>
            <a:off x="12960000" y="1800000"/>
            <a:ext cx="6480000" cy="54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3200">
                <a:solidFill>
                  <a:srgbClr val="FF8C42"/>
                </a:solidFill>
                <a:latin typeface="PingFang SC"/>
                <a:ea typeface="PingFang SC"/>
              </a:rPr>
              <a:t>WildTech Inc. — 让天性驱动创新</a:t>
            </a:r>
          </a:p>
        </p:txBody>
      </p:sp>
      <p:sp>
        <p:nvSpPr>
          <p:cNvPr id="12" name="!!hero-tagline"/>
          <p:cNvSpPr/>
          <p:nvPr/>
        </p:nvSpPr>
        <p:spPr>
          <a:xfrm>
            <a:off x="12960000" y="3600000"/>
            <a:ext cx="4320000" cy="36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2000">
                <a:solidFill>
                  <a:srgbClr val="6AB547"/>
                </a:solidFill>
                <a:latin typeface="PingFang SC"/>
                <a:ea typeface="PingFang SC"/>
              </a:rPr>
              <a:t>当动物王国遇见硅谷</a:t>
            </a:r>
          </a:p>
        </p:txBody>
      </p:sp>
      <p:sp>
        <p:nvSpPr>
          <p:cNvPr id="13" name="!!section-title"/>
          <p:cNvSpPr/>
          <p:nvPr/>
        </p:nvSpPr>
        <p:spPr>
          <a:xfrm>
            <a:off x="720000" y="540000"/>
            <a:ext cx="7200000" cy="7200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4000" b="1">
                <a:solidFill>
                  <a:srgbClr val="4A4A4A"/>
                </a:solidFill>
                <a:latin typeface="PingFang SC"/>
                <a:ea typeface="PingFang SC"/>
              </a:rPr>
              <a:t>核心团队：三大关键角色</a:t>
            </a:r>
          </a:p>
        </p:txBody>
      </p:sp>
      <p:sp>
        <p:nvSpPr>
          <p:cNvPr id="14" name="!!statement-text"/>
          <p:cNvSpPr/>
          <p:nvPr/>
        </p:nvSpPr>
        <p:spPr>
          <a:xfrm>
            <a:off x="12960000" y="1800000"/>
            <a:ext cx="9360000" cy="108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5200" b="1">
                <a:solidFill>
                  <a:srgbClr val="4A4A4A"/>
                </a:solidFill>
                <a:latin typeface="PingFang SC"/>
                <a:ea typeface="PingFang SC"/>
              </a:rPr>
              <a:t/>
            </a:r>
          </a:p>
        </p:txBody>
      </p:sp>
      <p:sp>
        <p:nvSpPr>
          <p:cNvPr id="15" name="!!statement-sub"/>
          <p:cNvSpPr/>
          <p:nvPr/>
        </p:nvSpPr>
        <p:spPr>
          <a:xfrm>
            <a:off x="12960000" y="3600000"/>
            <a:ext cx="10080000" cy="144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2400">
                <a:solidFill>
                  <a:srgbClr val="6AB547"/>
                </a:solidFill>
                <a:latin typeface="PingFang SC"/>
                <a:ea typeface="PingFang SC"/>
              </a:rPr>
              <a:t/>
            </a:r>
          </a:p>
        </p:txBody>
      </p:sp>
      <p:sp>
        <p:nvSpPr>
          <p:cNvPr id="16" name="!!pillar1-emoji"/>
          <p:cNvSpPr/>
          <p:nvPr/>
        </p:nvSpPr>
        <p:spPr>
          <a:xfrm>
            <a:off x="1440000" y="1980000"/>
            <a:ext cx="1800000" cy="72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4800">
                <a:latin typeface="Apple Color Emoji"/>
                <a:ea typeface="Apple Color Emoji"/>
              </a:rPr>
              <a:t>🦁</a:t>
            </a:r>
          </a:p>
        </p:txBody>
      </p:sp>
      <p:sp>
        <p:nvSpPr>
          <p:cNvPr id="17" name="!!pillar1-title"/>
          <p:cNvSpPr/>
          <p:nvPr/>
        </p:nvSpPr>
        <p:spPr>
          <a:xfrm>
            <a:off x="900000" y="2808000"/>
            <a:ext cx="2700000" cy="468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2800" b="1">
                <a:solidFill>
                  <a:srgbClr val="FF8C42"/>
                </a:solidFill>
                <a:latin typeface="PingFang SC"/>
                <a:ea typeface="PingFang SC"/>
              </a:rPr>
              <a:t>首席执行狮</a:t>
            </a:r>
          </a:p>
        </p:txBody>
      </p:sp>
      <p:sp>
        <p:nvSpPr>
          <p:cNvPr id="18" name="!!pillar1-role"/>
          <p:cNvSpPr/>
          <p:nvPr/>
        </p:nvSpPr>
        <p:spPr>
          <a:xfrm>
            <a:off x="900000" y="3348000"/>
            <a:ext cx="2700000" cy="288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1800">
                <a:solidFill>
                  <a:srgbClr val="808080"/>
                </a:solidFill>
                <a:latin typeface="Segoe UI"/>
                <a:ea typeface="Segoe UI"/>
              </a:rPr>
              <a:t>CEO Lion</a:t>
            </a:r>
          </a:p>
        </p:txBody>
      </p:sp>
      <p:sp>
        <p:nvSpPr>
          <p:cNvPr id="19" name="!!pillar1-desc"/>
          <p:cNvSpPr/>
          <p:nvPr/>
        </p:nvSpPr>
        <p:spPr>
          <a:xfrm>
            <a:off x="900000" y="3780000"/>
            <a:ext cx="2700000" cy="198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1400">
                <a:solidFill>
                  <a:srgbClr val="4A4A4A"/>
                </a:solidFill>
                <a:latin typeface="PingFang SC"/>
                <a:ea typeface="PingFang SC"/>
              </a:rPr>
              <a:t>丛林之王的领导力</a:t>
            </a:r>
          </a:p>
          <a:p>
            <a:pPr algn="ctr"/>
            <a:r>
              <a:rPr lang="en-US" sz="1400">
                <a:solidFill>
                  <a:srgbClr val="4A4A4A"/>
                </a:solidFill>
                <a:latin typeface="PingFang SC"/>
                <a:ea typeface="PingFang SC"/>
              </a:rPr>
              <a:t/>
            </a:r>
          </a:p>
          <a:p>
            <a:pPr algn="ctr"/>
            <a:r>
              <a:rPr lang="en-US" sz="1400">
                <a:solidFill>
                  <a:srgbClr val="4A4A4A"/>
                </a:solidFill>
                <a:latin typeface="PingFang SC"/>
                <a:ea typeface="PingFang SC"/>
              </a:rPr>
              <a:t>战略规划 · 团队激励</a:t>
            </a:r>
          </a:p>
          <a:p>
            <a:pPr algn="ctr"/>
            <a:r>
              <a:rPr lang="en-US" sz="1400">
                <a:solidFill>
                  <a:srgbClr val="4A4A4A"/>
                </a:solidFill>
                <a:latin typeface="PingFang SC"/>
                <a:ea typeface="PingFang SC"/>
              </a:rPr>
              <a:t>对外融资 · 王者风范</a:t>
            </a:r>
          </a:p>
          <a:p>
            <a:pPr algn="ctr"/>
            <a:r>
              <a:rPr lang="en-US" sz="1400">
                <a:solidFill>
                  <a:srgbClr val="4A4A4A"/>
                </a:solidFill>
                <a:latin typeface="PingFang SC"/>
                <a:ea typeface="PingFang SC"/>
              </a:rPr>
              <a:t/>
            </a:r>
          </a:p>
          <a:p>
            <a:pPr algn="ctr"/>
            <a:r>
              <a:rPr lang="en-US" sz="1400">
                <a:solidFill>
                  <a:srgbClr val="4A4A4A"/>
                </a:solidFill>
                <a:latin typeface="PingFang SC"/>
                <a:ea typeface="PingFang SC"/>
              </a:rPr>
              <a:t>早8晨会一吼</a:t>
            </a:r>
          </a:p>
          <a:p>
            <a:pPr algn="ctr"/>
            <a:r>
              <a:rPr lang="en-US" sz="1400">
                <a:solidFill>
                  <a:srgbClr val="4A4A4A"/>
                </a:solidFill>
                <a:latin typeface="PingFang SC"/>
                <a:ea typeface="PingFang SC"/>
              </a:rPr>
              <a:t>全公司精神百倍</a:t>
            </a:r>
          </a:p>
          <a:p>
            <a:pPr algn="ctr"/>
            <a:r>
              <a:rPr lang="en-US" sz="1400">
                <a:solidFill>
                  <a:srgbClr val="4A4A4A"/>
                </a:solidFill>
                <a:latin typeface="PingFang SC"/>
                <a:ea typeface="PingFang SC"/>
              </a:rPr>
              <a:t/>
            </a:r>
          </a:p>
          <a:p>
            <a:pPr algn="ctr"/>
            <a:r>
              <a:rPr lang="en-US" sz="1400">
                <a:solidFill>
                  <a:srgbClr val="4A4A4A"/>
                </a:solidFill>
                <a:latin typeface="PingFang SC"/>
                <a:ea typeface="PingFang SC"/>
              </a:rPr>
              <a:t>营收增长 500%</a:t>
            </a:r>
          </a:p>
        </p:txBody>
      </p:sp>
      <p:sp>
        <p:nvSpPr>
          <p:cNvPr id="20" name="!!pillar2-emoji"/>
          <p:cNvSpPr/>
          <p:nvPr/>
        </p:nvSpPr>
        <p:spPr>
          <a:xfrm>
            <a:off x="5040000" y="1980000"/>
            <a:ext cx="1800000" cy="72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4800">
                <a:latin typeface="Apple Color Emoji"/>
                <a:ea typeface="Apple Color Emoji"/>
              </a:rPr>
              <a:t>🦉</a:t>
            </a:r>
          </a:p>
        </p:txBody>
      </p:sp>
      <p:sp>
        <p:nvSpPr>
          <p:cNvPr id="21" name="!!pillar2-title"/>
          <p:cNvSpPr/>
          <p:nvPr/>
        </p:nvSpPr>
        <p:spPr>
          <a:xfrm>
            <a:off x="4500000" y="2808000"/>
            <a:ext cx="2700000" cy="468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2800" b="1">
                <a:solidFill>
                  <a:srgbClr val="6AB547"/>
                </a:solidFill>
                <a:latin typeface="PingFang SC"/>
                <a:ea typeface="PingFang SC"/>
              </a:rPr>
              <a:t>技术猫头鹰</a:t>
            </a:r>
          </a:p>
        </p:txBody>
      </p:sp>
      <p:sp>
        <p:nvSpPr>
          <p:cNvPr id="22" name="!!pillar2-role"/>
          <p:cNvSpPr/>
          <p:nvPr/>
        </p:nvSpPr>
        <p:spPr>
          <a:xfrm>
            <a:off x="4500000" y="3348000"/>
            <a:ext cx="2700000" cy="288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1800">
                <a:solidFill>
                  <a:srgbClr val="808080"/>
                </a:solidFill>
                <a:latin typeface="Segoe UI"/>
                <a:ea typeface="Segoe UI"/>
              </a:rPr>
              <a:t>CTO Owl</a:t>
            </a:r>
          </a:p>
        </p:txBody>
      </p:sp>
      <p:sp>
        <p:nvSpPr>
          <p:cNvPr id="23" name="!!pillar2-desc"/>
          <p:cNvSpPr/>
          <p:nvPr/>
        </p:nvSpPr>
        <p:spPr>
          <a:xfrm>
            <a:off x="4500000" y="3780000"/>
            <a:ext cx="2700000" cy="198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1400">
                <a:solidFill>
                  <a:srgbClr val="4A4A4A"/>
                </a:solidFill>
                <a:latin typeface="PingFang SC"/>
                <a:ea typeface="PingFang SC"/>
              </a:rPr>
              <a:t>270度视野 + 夜间工作狂</a:t>
            </a:r>
          </a:p>
          <a:p>
            <a:pPr algn="ctr"/>
            <a:r>
              <a:rPr lang="en-US" sz="1400">
                <a:solidFill>
                  <a:srgbClr val="4A4A4A"/>
                </a:solidFill>
                <a:latin typeface="PingFang SC"/>
                <a:ea typeface="PingFang SC"/>
              </a:rPr>
              <a:t/>
            </a:r>
          </a:p>
          <a:p>
            <a:pPr algn="ctr"/>
            <a:r>
              <a:rPr lang="en-US" sz="1400">
                <a:solidFill>
                  <a:srgbClr val="4A4A4A"/>
                </a:solidFill>
                <a:latin typeface="PingFang SC"/>
                <a:ea typeface="PingFang SC"/>
              </a:rPr>
              <a:t>架构设计 · 代码审查</a:t>
            </a:r>
          </a:p>
          <a:p>
            <a:pPr algn="ctr"/>
            <a:r>
              <a:rPr lang="en-US" sz="1400">
                <a:solidFill>
                  <a:srgbClr val="4A4A4A"/>
                </a:solidFill>
                <a:latin typeface="PingFang SC"/>
                <a:ea typeface="PingFang SC"/>
              </a:rPr>
              <a:t>bug捕捉 · 性能优化</a:t>
            </a:r>
          </a:p>
          <a:p>
            <a:pPr algn="ctr"/>
            <a:r>
              <a:rPr lang="en-US" sz="1400">
                <a:solidFill>
                  <a:srgbClr val="4A4A4A"/>
                </a:solidFill>
                <a:latin typeface="PingFang SC"/>
                <a:ea typeface="PingFang SC"/>
              </a:rPr>
              <a:t/>
            </a:r>
          </a:p>
          <a:p>
            <a:pPr algn="ctr"/>
            <a:r>
              <a:rPr lang="en-US" sz="1400">
                <a:solidFill>
                  <a:srgbClr val="4A4A4A"/>
                </a:solidFill>
                <a:latin typeface="PingFang SC"/>
                <a:ea typeface="PingFang SC"/>
              </a:rPr>
              <a:t>凌晨2点还在改代码</a:t>
            </a:r>
          </a:p>
          <a:p>
            <a:pPr algn="ctr"/>
            <a:r>
              <a:rPr lang="en-US" sz="1400">
                <a:solidFill>
                  <a:srgbClr val="4A4A4A"/>
                </a:solidFill>
                <a:latin typeface="PingFang SC"/>
                <a:ea typeface="PingFang SC"/>
              </a:rPr>
              <a:t>白天睡觉是工作方式</a:t>
            </a:r>
          </a:p>
          <a:p>
            <a:pPr algn="ctr"/>
            <a:r>
              <a:rPr lang="en-US" sz="1400">
                <a:solidFill>
                  <a:srgbClr val="4A4A4A"/>
                </a:solidFill>
                <a:latin typeface="PingFang SC"/>
                <a:ea typeface="PingFang SC"/>
              </a:rPr>
              <a:t/>
            </a:r>
          </a:p>
          <a:p>
            <a:pPr algn="ctr"/>
            <a:r>
              <a:rPr lang="en-US" sz="1400">
                <a:solidFill>
                  <a:srgbClr val="4A4A4A"/>
                </a:solidFill>
                <a:latin typeface="PingFang SC"/>
                <a:ea typeface="PingFang SC"/>
              </a:rPr>
              <a:t>稳定性 99.99%</a:t>
            </a:r>
          </a:p>
        </p:txBody>
      </p:sp>
      <p:sp>
        <p:nvSpPr>
          <p:cNvPr id="24" name="!!pillar3-emoji"/>
          <p:cNvSpPr/>
          <p:nvPr/>
        </p:nvSpPr>
        <p:spPr>
          <a:xfrm>
            <a:off x="8640000" y="1980000"/>
            <a:ext cx="1800000" cy="72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4800">
                <a:latin typeface="Apple Color Emoji"/>
                <a:ea typeface="Apple Color Emoji"/>
              </a:rPr>
              <a:t>🐝</a:t>
            </a:r>
          </a:p>
        </p:txBody>
      </p:sp>
      <p:sp>
        <p:nvSpPr>
          <p:cNvPr id="25" name="!!pillar3-title"/>
          <p:cNvSpPr/>
          <p:nvPr/>
        </p:nvSpPr>
        <p:spPr>
          <a:xfrm>
            <a:off x="8100000" y="2808000"/>
            <a:ext cx="2700000" cy="468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2800" b="1">
                <a:solidFill>
                  <a:srgbClr val="FFD166"/>
                </a:solidFill>
                <a:latin typeface="PingFang SC"/>
                <a:ea typeface="PingFang SC"/>
              </a:rPr>
              <a:t>产品经理蜜蜂</a:t>
            </a:r>
          </a:p>
        </p:txBody>
      </p:sp>
      <p:sp>
        <p:nvSpPr>
          <p:cNvPr id="26" name="!!pillar3-role"/>
          <p:cNvSpPr/>
          <p:nvPr/>
        </p:nvSpPr>
        <p:spPr>
          <a:xfrm>
            <a:off x="8100000" y="3348000"/>
            <a:ext cx="2700000" cy="288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1800">
                <a:solidFill>
                  <a:srgbClr val="808080"/>
                </a:solidFill>
                <a:latin typeface="Segoe UI"/>
                <a:ea typeface="Segoe UI"/>
              </a:rPr>
              <a:t>PM Bee</a:t>
            </a:r>
          </a:p>
        </p:txBody>
      </p:sp>
      <p:sp>
        <p:nvSpPr>
          <p:cNvPr id="27" name="!!pillar3-desc"/>
          <p:cNvSpPr/>
          <p:nvPr/>
        </p:nvSpPr>
        <p:spPr>
          <a:xfrm>
            <a:off x="8100000" y="3780000"/>
            <a:ext cx="2700000" cy="198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1400">
                <a:solidFill>
                  <a:srgbClr val="4A4A4A"/>
                </a:solidFill>
                <a:latin typeface="PingFang SC"/>
                <a:ea typeface="PingFang SC"/>
              </a:rPr>
              <a:t>勤劳如蜂 + 采集一切需求</a:t>
            </a:r>
          </a:p>
          <a:p>
            <a:pPr algn="ctr"/>
            <a:r>
              <a:rPr lang="en-US" sz="1400">
                <a:solidFill>
                  <a:srgbClr val="4A4A4A"/>
                </a:solidFill>
                <a:latin typeface="PingFang SC"/>
                <a:ea typeface="PingFang SC"/>
              </a:rPr>
              <a:t/>
            </a:r>
          </a:p>
          <a:p>
            <a:pPr algn="ctr"/>
            <a:r>
              <a:rPr lang="en-US" sz="1400">
                <a:solidFill>
                  <a:srgbClr val="4A4A4A"/>
                </a:solidFill>
                <a:latin typeface="PingFang SC"/>
                <a:ea typeface="PingFang SC"/>
              </a:rPr>
              <a:t>需求调研 · 原型设计</a:t>
            </a:r>
          </a:p>
          <a:p>
            <a:pPr algn="ctr"/>
            <a:r>
              <a:rPr lang="en-US" sz="1400">
                <a:solidFill>
                  <a:srgbClr val="4A4A4A"/>
                </a:solidFill>
                <a:latin typeface="PingFang SC"/>
                <a:ea typeface="PingFang SC"/>
              </a:rPr>
              <a:t>跨部门协调 · 项目推进</a:t>
            </a:r>
          </a:p>
          <a:p>
            <a:pPr algn="ctr"/>
            <a:r>
              <a:rPr lang="en-US" sz="1400">
                <a:solidFill>
                  <a:srgbClr val="4A4A4A"/>
                </a:solidFill>
                <a:latin typeface="PingFang SC"/>
                <a:ea typeface="PingFang SC"/>
              </a:rPr>
              <a:t/>
            </a:r>
          </a:p>
          <a:p>
            <a:pPr algn="ctr"/>
            <a:r>
              <a:rPr lang="en-US" sz="1400">
                <a:solidFill>
                  <a:srgbClr val="4A4A4A"/>
                </a:solidFill>
                <a:latin typeface="PingFang SC"/>
                <a:ea typeface="PingFang SC"/>
              </a:rPr>
              <a:t>各部门嗡嗡飞舞</a:t>
            </a:r>
          </a:p>
          <a:p>
            <a:pPr algn="ctr"/>
            <a:r>
              <a:rPr lang="en-US" sz="1400">
                <a:solidFill>
                  <a:srgbClr val="4A4A4A"/>
                </a:solidFill>
                <a:latin typeface="PingFang SC"/>
                <a:ea typeface="PingFang SC"/>
              </a:rPr>
              <a:t>收集反馈从不停歇</a:t>
            </a:r>
          </a:p>
          <a:p>
            <a:pPr algn="ctr"/>
            <a:r>
              <a:rPr lang="en-US" sz="1400">
                <a:solidFill>
                  <a:srgbClr val="4A4A4A"/>
                </a:solidFill>
                <a:latin typeface="PingFang SC"/>
                <a:ea typeface="PingFang SC"/>
              </a:rPr>
              <a:t/>
            </a:r>
          </a:p>
          <a:p>
            <a:pPr algn="ctr"/>
            <a:r>
              <a:rPr lang="en-US" sz="1400">
                <a:solidFill>
                  <a:srgbClr val="4A4A4A"/>
                </a:solidFill>
                <a:latin typeface="PingFang SC"/>
                <a:ea typeface="PingFang SC"/>
              </a:rPr>
              <a:t>月处理 200+ 需求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allAtOnce"/>
      <p:bldP spid="18" grpId="1" build="allAtOnce"/>
      <p:bldP spid="19" grpId="2" build="allAtOnce"/>
      <p:bldP spid="21" grpId="3" build="allAtOnce"/>
      <p:bldP spid="22" grpId="4" build="allAtOnce"/>
      <p:bldP spid="23" grpId="5" build="allAtOnce"/>
      <p:bldP spid="25" grpId="6" build="allAtOnce"/>
      <p:bldP spid="26" grpId="7" build="allAtOnce"/>
      <p:bldP spid="27" grpId="8" build="allAtOnce"/>
    </p:bldLst>
  </p:timing>
</p:sld>
</file>

<file path=ppt/slides/slide4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8F0"/>
        </a:solidFill>
      </p:bgPr>
    </p:bg>
    <p:spTree>
      <p:nvGrpSpPr>
        <p:cNvPr id="1" name=""/>
        <p:cNvGrpSpPr/>
        <p:nvPr/>
      </p:nvGrpSpPr>
      <p:grpSpPr/>
      <p:sp>
        <p:nvSpPr>
          <p:cNvPr id="2" name="!!dot-accent1"/>
          <p:cNvSpPr/>
          <p:nvPr/>
        </p:nvSpPr>
        <p:spPr>
          <a:xfrm>
            <a:off x="720000" y="1800000"/>
            <a:ext cx="5040000" cy="3960000"/>
          </a:xfrm>
          <a:prstGeom prst="roundRect">
            <a:avLst/>
          </a:prstGeom>
          <a:solidFill>
            <a:srgbClr val="FF8C42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dot-accent2"/>
          <p:cNvSpPr/>
          <p:nvPr/>
        </p:nvSpPr>
        <p:spPr>
          <a:xfrm>
            <a:off x="6300000" y="1800000"/>
            <a:ext cx="4680000" cy="2160000"/>
          </a:xfrm>
          <a:prstGeom prst="roundRect">
            <a:avLst/>
          </a:prstGeom>
          <a:solidFill>
            <a:srgbClr val="6AB547">
              <a:alpha val="3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rect-bg"/>
          <p:cNvSpPr/>
          <p:nvPr/>
        </p:nvSpPr>
        <p:spPr>
          <a:xfrm>
            <a:off x="6300000" y="4320000"/>
            <a:ext cx="4680000" cy="1440000"/>
          </a:xfrm>
          <a:prstGeom prst="roundRect">
            <a:avLst/>
          </a:prstGeom>
          <a:solidFill>
            <a:srgbClr val="FFD166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triangle-corner"/>
          <p:cNvSpPr/>
          <p:nvPr/>
        </p:nvSpPr>
        <p:spPr>
          <a:xfrm rot="900000">
            <a:off x="360000" y="1080000"/>
            <a:ext cx="720000" cy="720000"/>
          </a:xfrm>
          <a:prstGeom prst="triangle">
            <a:avLst/>
          </a:prstGeom>
          <a:solidFill>
            <a:srgbClr val="FF8C42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leaf-shape"/>
          <p:cNvSpPr/>
          <p:nvPr/>
        </p:nvSpPr>
        <p:spPr>
          <a:xfrm rot="4500000">
            <a:off x="10800000" y="360000"/>
            <a:ext cx="900000" cy="900000"/>
          </a:xfrm>
          <a:prstGeom prst="ellipse">
            <a:avLst/>
          </a:prstGeom>
          <a:solidFill>
            <a:srgbClr val="6AB547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circle-small"/>
          <p:cNvSpPr/>
          <p:nvPr/>
        </p:nvSpPr>
        <p:spPr>
          <a:xfrm>
            <a:off x="5760000" y="720000"/>
            <a:ext cx="720000" cy="720000"/>
          </a:xfrm>
          <a:prstGeom prst="ellipse">
            <a:avLst/>
          </a:prstGeom>
          <a:solidFill>
            <a:srgbClr val="FFD166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roundrect-float"/>
          <p:cNvSpPr/>
          <p:nvPr/>
        </p:nvSpPr>
        <p:spPr>
          <a:xfrm rot="900000">
            <a:off x="12960000" y="5400000"/>
            <a:ext cx="1800000" cy="1080000"/>
          </a:xfrm>
          <a:prstGeom prst="roundRect">
            <a:avLst/>
          </a:prstGeom>
          <a:solidFill>
            <a:srgbClr val="FF8C42">
              <a:alpha val="8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ellipse-glow"/>
          <p:cNvSpPr/>
          <p:nvPr/>
        </p:nvSpPr>
        <p:spPr>
          <a:xfrm>
            <a:off x="12960000" y="6120000"/>
            <a:ext cx="2160000" cy="1440000"/>
          </a:xfrm>
          <a:prstGeom prst="ellipse">
            <a:avLst/>
          </a:prstGeom>
          <a:solidFill>
            <a:srgbClr val="6AB547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hero-title"/>
          <p:cNvSpPr/>
          <p:nvPr/>
        </p:nvSpPr>
        <p:spPr>
          <a:xfrm>
            <a:off x="12960000" y="0"/>
            <a:ext cx="7920000" cy="108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6800" b="1">
                <a:solidFill>
                  <a:srgbClr val="4A4A4A"/>
                </a:solidFill>
                <a:latin typeface="PingFang SC"/>
                <a:ea typeface="PingFang SC"/>
              </a:rPr>
              <a:t>野生动物科技公司</a:t>
            </a:r>
          </a:p>
        </p:txBody>
      </p:sp>
      <p:sp>
        <p:nvSpPr>
          <p:cNvPr id="11" name="!!hero-subtitle"/>
          <p:cNvSpPr/>
          <p:nvPr/>
        </p:nvSpPr>
        <p:spPr>
          <a:xfrm>
            <a:off x="12960000" y="1800000"/>
            <a:ext cx="6480000" cy="54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3200">
                <a:solidFill>
                  <a:srgbClr val="FF8C42"/>
                </a:solidFill>
                <a:latin typeface="PingFang SC"/>
                <a:ea typeface="PingFang SC"/>
              </a:rPr>
              <a:t>WildTech Inc. — 让天性驱动创新</a:t>
            </a:r>
          </a:p>
        </p:txBody>
      </p:sp>
      <p:sp>
        <p:nvSpPr>
          <p:cNvPr id="12" name="!!hero-tagline"/>
          <p:cNvSpPr/>
          <p:nvPr/>
        </p:nvSpPr>
        <p:spPr>
          <a:xfrm>
            <a:off x="12960000" y="3600000"/>
            <a:ext cx="4320000" cy="36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2000">
                <a:solidFill>
                  <a:srgbClr val="6AB547"/>
                </a:solidFill>
                <a:latin typeface="PingFang SC"/>
                <a:ea typeface="PingFang SC"/>
              </a:rPr>
              <a:t>当动物王国遇见硅谷</a:t>
            </a:r>
          </a:p>
        </p:txBody>
      </p:sp>
      <p:sp>
        <p:nvSpPr>
          <p:cNvPr id="13" name="!!section-title"/>
          <p:cNvSpPr/>
          <p:nvPr/>
        </p:nvSpPr>
        <p:spPr>
          <a:xfrm>
            <a:off x="720000" y="540000"/>
            <a:ext cx="7200000" cy="7200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4000" b="1">
                <a:solidFill>
                  <a:srgbClr val="4A4A4A"/>
                </a:solidFill>
                <a:latin typeface="PingFang SC"/>
                <a:ea typeface="PingFang SC"/>
              </a:rPr>
              <a:t>公司业绩：用数据说话</a:t>
            </a:r>
          </a:p>
        </p:txBody>
      </p:sp>
      <p:sp>
        <p:nvSpPr>
          <p:cNvPr id="14" name="!!statement-text"/>
          <p:cNvSpPr/>
          <p:nvPr/>
        </p:nvSpPr>
        <p:spPr>
          <a:xfrm>
            <a:off x="12960000" y="1800000"/>
            <a:ext cx="9360000" cy="108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5200" b="1">
                <a:solidFill>
                  <a:srgbClr val="4A4A4A"/>
                </a:solidFill>
                <a:latin typeface="PingFang SC"/>
                <a:ea typeface="PingFang SC"/>
              </a:rPr>
              <a:t/>
            </a:r>
          </a:p>
        </p:txBody>
      </p:sp>
      <p:sp>
        <p:nvSpPr>
          <p:cNvPr id="15" name="!!statement-sub"/>
          <p:cNvSpPr/>
          <p:nvPr/>
        </p:nvSpPr>
        <p:spPr>
          <a:xfrm>
            <a:off x="12960000" y="3600000"/>
            <a:ext cx="10080000" cy="144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2400">
                <a:solidFill>
                  <a:srgbClr val="6AB547"/>
                </a:solidFill>
                <a:latin typeface="PingFang SC"/>
                <a:ea typeface="PingFang SC"/>
              </a:rPr>
              <a:t/>
            </a:r>
          </a:p>
        </p:txBody>
      </p:sp>
      <p:sp>
        <p:nvSpPr>
          <p:cNvPr id="16" name="!!metric1-num"/>
          <p:cNvSpPr/>
          <p:nvPr/>
        </p:nvSpPr>
        <p:spPr>
          <a:xfrm>
            <a:off x="1080000" y="2700000"/>
            <a:ext cx="4320000" cy="90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5600" b="1">
                <a:solidFill>
                  <a:srgbClr val="FFFFFF"/>
                </a:solidFill>
                <a:latin typeface="PingFang SC"/>
                <a:ea typeface="PingFang SC"/>
              </a:rPr>
              <a:t>300万根🍌</a:t>
            </a:r>
          </a:p>
        </p:txBody>
      </p:sp>
      <p:sp>
        <p:nvSpPr>
          <p:cNvPr id="17" name="!!metric1-label"/>
          <p:cNvSpPr/>
          <p:nvPr/>
        </p:nvSpPr>
        <p:spPr>
          <a:xfrm>
            <a:off x="1080000" y="3780000"/>
            <a:ext cx="4320000" cy="72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2000">
                <a:solidFill>
                  <a:srgbClr val="FFFFFF"/>
                </a:solidFill>
                <a:latin typeface="PingFang SC"/>
                <a:ea typeface="PingFang SC"/>
              </a:rPr>
              <a:t>年度营收</a:t>
            </a:r>
          </a:p>
          <a:p>
            <a:pPr algn="ctr"/>
            <a:r>
              <a:rPr lang="en-US" sz="2000">
                <a:solidFill>
                  <a:srgbClr val="FFFFFF"/>
                </a:solidFill>
                <a:latin typeface="PingFang SC"/>
                <a:ea typeface="PingFang SC"/>
              </a:rPr>
              <a:t>约合1200万美元</a:t>
            </a:r>
          </a:p>
        </p:txBody>
      </p:sp>
      <p:sp>
        <p:nvSpPr>
          <p:cNvPr id="18" name="!!metric1-detail"/>
          <p:cNvSpPr/>
          <p:nvPr/>
        </p:nvSpPr>
        <p:spPr>
          <a:xfrm>
            <a:off x="1080000" y="4680000"/>
            <a:ext cx="4320000" cy="90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1600">
                <a:solidFill>
                  <a:srgbClr val="FFFFFF"/>
                </a:solidFill>
                <a:latin typeface="PingFang SC"/>
                <a:ea typeface="PingFang SC"/>
              </a:rPr>
              <a:t>用户数：500万只动物</a:t>
            </a:r>
          </a:p>
          <a:p>
            <a:pPr algn="ctr"/>
            <a:r>
              <a:rPr lang="en-US" sz="1600">
                <a:solidFill>
                  <a:srgbClr val="FFFFFF"/>
                </a:solidFill>
                <a:latin typeface="PingFang SC"/>
                <a:ea typeface="PingFang SC"/>
              </a:rPr>
              <a:t>产品线：12款爆款</a:t>
            </a:r>
          </a:p>
        </p:txBody>
      </p:sp>
      <p:sp>
        <p:nvSpPr>
          <p:cNvPr id="19" name="!!metric2-num"/>
          <p:cNvSpPr/>
          <p:nvPr/>
        </p:nvSpPr>
        <p:spPr>
          <a:xfrm>
            <a:off x="6660000" y="2160000"/>
            <a:ext cx="3960000" cy="72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4800" b="1">
                <a:solidFill>
                  <a:srgbClr val="FFFFFF"/>
                </a:solidFill>
                <a:latin typeface="Segoe UI"/>
                <a:ea typeface="Segoe UI"/>
              </a:rPr>
              <a:t>98%</a:t>
            </a:r>
          </a:p>
        </p:txBody>
      </p:sp>
      <p:sp>
        <p:nvSpPr>
          <p:cNvPr id="20" name="!!metric2-label"/>
          <p:cNvSpPr/>
          <p:nvPr/>
        </p:nvSpPr>
        <p:spPr>
          <a:xfrm>
            <a:off x="6660000" y="3060000"/>
            <a:ext cx="3960000" cy="72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1600">
                <a:solidFill>
                  <a:srgbClr val="FFFFFF"/>
                </a:solidFill>
                <a:latin typeface="PingFang SC"/>
                <a:ea typeface="PingFang SC"/>
              </a:rPr>
              <a:t>员工满意度</a:t>
            </a:r>
          </a:p>
          <a:p>
            <a:pPr algn="ctr"/>
            <a:r>
              <a:rPr lang="en-US" sz="1600">
                <a:solidFill>
                  <a:srgbClr val="FFFFFF"/>
                </a:solidFill>
                <a:latin typeface="PingFang SC"/>
                <a:ea typeface="PingFang SC"/>
              </a:rPr>
              <a:t>全员包吃包住 · 日均2000+代码提交</a:t>
            </a:r>
          </a:p>
        </p:txBody>
      </p:sp>
      <p:sp>
        <p:nvSpPr>
          <p:cNvPr id="21" name="!!metric3-text"/>
          <p:cNvSpPr/>
          <p:nvPr/>
        </p:nvSpPr>
        <p:spPr>
          <a:xfrm>
            <a:off x="6660000" y="4608000"/>
            <a:ext cx="3960000" cy="90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1500">
                <a:solidFill>
                  <a:srgbClr val="4A4A4A"/>
                </a:solidFill>
                <a:latin typeface="PingFang SC"/>
                <a:ea typeface="PingFang SC"/>
              </a:rPr>
              <a:t>🏆 2025年度最佳雇主 · 福布斯野生动物科技50强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8F0"/>
        </a:solidFill>
      </p:bgPr>
    </p:bg>
    <p:spTree>
      <p:nvGrpSpPr>
        <p:cNvPr id="1" name=""/>
        <p:cNvGrpSpPr/>
        <p:nvPr/>
      </p:nvGrpSpPr>
      <p:grpSpPr/>
      <p:sp>
        <p:nvSpPr>
          <p:cNvPr id="2" name="!!dot-accent1"/>
          <p:cNvSpPr/>
          <p:nvPr/>
        </p:nvSpPr>
        <p:spPr>
          <a:xfrm>
            <a:off x="0" y="0"/>
            <a:ext cx="1800000" cy="1800000"/>
          </a:xfrm>
          <a:prstGeom prst="ellipse">
            <a:avLst/>
          </a:prstGeom>
          <a:solidFill>
            <a:srgbClr val="FF8C42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dot-accent2"/>
          <p:cNvSpPr/>
          <p:nvPr/>
        </p:nvSpPr>
        <p:spPr>
          <a:xfrm>
            <a:off x="10440000" y="0"/>
            <a:ext cx="1620000" cy="1620000"/>
          </a:xfrm>
          <a:prstGeom prst="ellipse">
            <a:avLst/>
          </a:prstGeom>
          <a:solidFill>
            <a:srgbClr val="FFD166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rect-bg"/>
          <p:cNvSpPr/>
          <p:nvPr/>
        </p:nvSpPr>
        <p:spPr>
          <a:xfrm>
            <a:off x="0" y="5040000"/>
            <a:ext cx="1800000" cy="1800000"/>
          </a:xfrm>
          <a:prstGeom prst="ellipse">
            <a:avLst/>
          </a:prstGeom>
          <a:solidFill>
            <a:srgbClr val="6AB547">
              <a:alpha val="8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triangle-corner"/>
          <p:cNvSpPr/>
          <p:nvPr/>
        </p:nvSpPr>
        <p:spPr>
          <a:xfrm rot="2700000">
            <a:off x="10620000" y="5040000"/>
            <a:ext cx="900000" cy="900000"/>
          </a:xfrm>
          <a:prstGeom prst="triangle">
            <a:avLst/>
          </a:prstGeom>
          <a:solidFill>
            <a:srgbClr val="FF8C42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leaf-shape"/>
          <p:cNvSpPr/>
          <p:nvPr/>
        </p:nvSpPr>
        <p:spPr>
          <a:xfrm rot="3600000">
            <a:off x="720000" y="1440000"/>
            <a:ext cx="1080000" cy="720000"/>
          </a:xfrm>
          <a:prstGeom prst="ellipse">
            <a:avLst/>
          </a:prstGeom>
          <a:solidFill>
            <a:srgbClr val="6AB547">
              <a:alpha val="8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circle-small"/>
          <p:cNvSpPr/>
          <p:nvPr/>
        </p:nvSpPr>
        <p:spPr>
          <a:xfrm>
            <a:off x="10440000" y="3600000"/>
            <a:ext cx="720000" cy="720000"/>
          </a:xfrm>
          <a:prstGeom prst="ellipse">
            <a:avLst/>
          </a:prstGeom>
          <a:solidFill>
            <a:srgbClr val="FFD166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roundrect-float"/>
          <p:cNvSpPr/>
          <p:nvPr/>
        </p:nvSpPr>
        <p:spPr>
          <a:xfrm rot="1200000">
            <a:off x="360000" y="3600000"/>
            <a:ext cx="1260000" cy="720000"/>
          </a:xfrm>
          <a:prstGeom prst="roundRect">
            <a:avLst/>
          </a:prstGeom>
          <a:solidFill>
            <a:srgbClr val="FF8C42">
              <a:alpha val="8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ellipse-glow"/>
          <p:cNvSpPr/>
          <p:nvPr/>
        </p:nvSpPr>
        <p:spPr>
          <a:xfrm>
            <a:off x="10080000" y="2160000"/>
            <a:ext cx="1440000" cy="1080000"/>
          </a:xfrm>
          <a:prstGeom prst="ellipse">
            <a:avLst/>
          </a:prstGeom>
          <a:solidFill>
            <a:srgbClr val="6AB547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hero-title"/>
          <p:cNvSpPr/>
          <p:nvPr/>
        </p:nvSpPr>
        <p:spPr>
          <a:xfrm>
            <a:off x="12960000" y="0"/>
            <a:ext cx="7920000" cy="108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6800" b="1">
                <a:solidFill>
                  <a:srgbClr val="4A4A4A"/>
                </a:solidFill>
                <a:latin typeface="PingFang SC"/>
                <a:ea typeface="PingFang SC"/>
              </a:rPr>
              <a:t>野生动物科技公司</a:t>
            </a:r>
          </a:p>
        </p:txBody>
      </p:sp>
      <p:sp>
        <p:nvSpPr>
          <p:cNvPr id="11" name="!!hero-subtitle"/>
          <p:cNvSpPr/>
          <p:nvPr/>
        </p:nvSpPr>
        <p:spPr>
          <a:xfrm>
            <a:off x="12960000" y="1800000"/>
            <a:ext cx="6480000" cy="54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3200">
                <a:solidFill>
                  <a:srgbClr val="FF8C42"/>
                </a:solidFill>
                <a:latin typeface="PingFang SC"/>
                <a:ea typeface="PingFang SC"/>
              </a:rPr>
              <a:t>WildTech Inc. — 让天性驱动创新</a:t>
            </a:r>
          </a:p>
        </p:txBody>
      </p:sp>
      <p:sp>
        <p:nvSpPr>
          <p:cNvPr id="12" name="!!hero-tagline"/>
          <p:cNvSpPr/>
          <p:nvPr/>
        </p:nvSpPr>
        <p:spPr>
          <a:xfrm>
            <a:off x="12960000" y="3600000"/>
            <a:ext cx="4320000" cy="36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2000">
                <a:solidFill>
                  <a:srgbClr val="6AB547"/>
                </a:solidFill>
                <a:latin typeface="PingFang SC"/>
                <a:ea typeface="PingFang SC"/>
              </a:rPr>
              <a:t>当动物王国遇见硅谷</a:t>
            </a:r>
          </a:p>
        </p:txBody>
      </p:sp>
      <p:sp>
        <p:nvSpPr>
          <p:cNvPr id="13" name="!!section-title"/>
          <p:cNvSpPr/>
          <p:nvPr/>
        </p:nvSpPr>
        <p:spPr>
          <a:xfrm>
            <a:off x="720000" y="540000"/>
            <a:ext cx="7200000" cy="7200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4000" b="1">
                <a:solidFill>
                  <a:srgbClr val="4A4A4A"/>
                </a:solidFill>
                <a:latin typeface="PingFang SC"/>
                <a:ea typeface="PingFang SC"/>
              </a:rPr>
              <a:t>明星产品展示</a:t>
            </a:r>
          </a:p>
        </p:txBody>
      </p:sp>
      <p:sp>
        <p:nvSpPr>
          <p:cNvPr id="14" name="!!statement-text"/>
          <p:cNvSpPr/>
          <p:nvPr/>
        </p:nvSpPr>
        <p:spPr>
          <a:xfrm>
            <a:off x="12960000" y="1800000"/>
            <a:ext cx="9360000" cy="108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5200" b="1">
                <a:solidFill>
                  <a:srgbClr val="4A4A4A"/>
                </a:solidFill>
                <a:latin typeface="PingFang SC"/>
                <a:ea typeface="PingFang SC"/>
              </a:rPr>
              <a:t/>
            </a:r>
          </a:p>
        </p:txBody>
      </p:sp>
      <p:sp>
        <p:nvSpPr>
          <p:cNvPr id="15" name="!!statement-sub"/>
          <p:cNvSpPr/>
          <p:nvPr/>
        </p:nvSpPr>
        <p:spPr>
          <a:xfrm>
            <a:off x="12960000" y="3600000"/>
            <a:ext cx="10080000" cy="144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2400">
                <a:solidFill>
                  <a:srgbClr val="6AB547"/>
                </a:solidFill>
                <a:latin typeface="PingFang SC"/>
                <a:ea typeface="PingFang SC"/>
              </a:rPr>
              <a:t/>
            </a:r>
          </a:p>
        </p:txBody>
      </p:sp>
      <p:sp>
        <p:nvSpPr>
          <p:cNvPr id="16" name="!!product-icon"/>
          <p:cNvSpPr/>
          <p:nvPr/>
        </p:nvSpPr>
        <p:spPr>
          <a:xfrm>
            <a:off x="4680000" y="1800000"/>
            <a:ext cx="2880000" cy="108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7200">
                <a:latin typeface="Apple Color Emoji"/>
                <a:ea typeface="Apple Color Emoji"/>
              </a:rPr>
              <a:t>🦇</a:t>
            </a:r>
          </a:p>
        </p:txBody>
      </p:sp>
      <p:sp>
        <p:nvSpPr>
          <p:cNvPr id="17" name="!!product-name"/>
          <p:cNvSpPr/>
          <p:nvPr/>
        </p:nvSpPr>
        <p:spPr>
          <a:xfrm>
            <a:off x="3240000" y="3060000"/>
            <a:ext cx="5760000" cy="648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4200" b="1">
                <a:solidFill>
                  <a:srgbClr val="4A4A4A"/>
                </a:solidFill>
                <a:latin typeface="PingFang SC"/>
                <a:ea typeface="PingFang SC"/>
              </a:rPr>
              <a:t>超声波社交 App</a:t>
            </a:r>
          </a:p>
        </p:txBody>
      </p:sp>
      <p:sp>
        <p:nvSpPr>
          <p:cNvPr id="18" name="!!product-subname"/>
          <p:cNvSpPr/>
          <p:nvPr/>
        </p:nvSpPr>
        <p:spPr>
          <a:xfrm>
            <a:off x="3240000" y="3780000"/>
            <a:ext cx="5760000" cy="36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2200">
                <a:solidFill>
                  <a:srgbClr val="6AB547"/>
                </a:solidFill>
                <a:latin typeface="Segoe UI"/>
                <a:ea typeface="Segoe UI"/>
              </a:rPr>
              <a:t>BatChat — 夜间专属社交平台</a:t>
            </a:r>
          </a:p>
        </p:txBody>
      </p:sp>
      <p:sp>
        <p:nvSpPr>
          <p:cNvPr id="19" name="!!product-features"/>
          <p:cNvSpPr/>
          <p:nvPr/>
        </p:nvSpPr>
        <p:spPr>
          <a:xfrm>
            <a:off x="3240000" y="4320000"/>
            <a:ext cx="5760000" cy="900000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ct val="140000"/>
              </a:lnSpc>
            </a:pPr>
            <a:r>
              <a:rPr lang="en-US" sz="1700">
                <a:solidFill>
                  <a:srgbClr val="4A4A4A"/>
                </a:solidFill>
                <a:latin typeface="PingFang SC"/>
                <a:ea typeface="PingFang SC"/>
              </a:rPr>
              <a:t>✓ 超声波定位：500米精准找好友</a:t>
            </a:r>
          </a:p>
          <a:p>
            <a:pPr algn="ctr">
              <a:lnSpc>
                <a:spcPct val="140000"/>
              </a:lnSpc>
            </a:pPr>
            <a:r>
              <a:rPr lang="en-US" sz="1700">
                <a:solidFill>
                  <a:srgbClr val="4A4A4A"/>
                </a:solidFill>
                <a:latin typeface="PingFang SC"/>
                <a:ea typeface="PingFang SC"/>
              </a:rPr>
              <a:t>✓ 夜视模式：黑暗中刷动态</a:t>
            </a:r>
          </a:p>
          <a:p>
            <a:pPr algn="ctr">
              <a:lnSpc>
                <a:spcPct val="140000"/>
              </a:lnSpc>
            </a:pPr>
            <a:r>
              <a:rPr lang="en-US" sz="1700">
                <a:solidFill>
                  <a:srgbClr val="4A4A4A"/>
                </a:solidFill>
                <a:latin typeface="PingFang SC"/>
                <a:ea typeface="PingFang SC"/>
              </a:rPr>
              <a:t>✓ 回声定位：消息必达 0延迟</a:t>
            </a:r>
          </a:p>
        </p:txBody>
      </p:sp>
      <p:sp>
        <p:nvSpPr>
          <p:cNvPr id="20" name="!!product-stat"/>
          <p:cNvSpPr/>
          <p:nvPr/>
        </p:nvSpPr>
        <p:spPr>
          <a:xfrm>
            <a:off x="3960000" y="5400000"/>
            <a:ext cx="4320000" cy="288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1500">
                <a:solidFill>
                  <a:srgbClr val="FF8C42"/>
                </a:solidFill>
                <a:latin typeface="PingFang SC"/>
                <a:ea typeface="PingFang SC"/>
              </a:rPr>
              <a:t>上线3个月 · 下载量突破 100万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8F0"/>
        </a:solidFill>
      </p:bgPr>
    </p:bg>
    <p:spTree>
      <p:nvGrpSpPr>
        <p:cNvPr id="1" name=""/>
        <p:cNvGrpSpPr/>
        <p:nvPr/>
      </p:nvGrpSpPr>
      <p:grpSpPr/>
      <p:sp>
        <p:nvSpPr>
          <p:cNvPr id="2" name="!!dot-accent1"/>
          <p:cNvSpPr/>
          <p:nvPr/>
        </p:nvSpPr>
        <p:spPr>
          <a:xfrm>
            <a:off x="360000" y="360000"/>
            <a:ext cx="1080000" cy="1080000"/>
          </a:xfrm>
          <a:prstGeom prst="ellipse">
            <a:avLst/>
          </a:prstGeom>
          <a:solidFill>
            <a:srgbClr val="FF8C42">
              <a:alpha val="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dot-accent2"/>
          <p:cNvSpPr/>
          <p:nvPr/>
        </p:nvSpPr>
        <p:spPr>
          <a:xfrm>
            <a:off x="10800000" y="720000"/>
            <a:ext cx="900000" cy="900000"/>
          </a:xfrm>
          <a:prstGeom prst="ellipse">
            <a:avLst/>
          </a:prstGeom>
          <a:solidFill>
            <a:srgbClr val="FFD166">
              <a:alpha val="6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rect-bg"/>
          <p:cNvSpPr/>
          <p:nvPr/>
        </p:nvSpPr>
        <p:spPr>
          <a:xfrm>
            <a:off x="720000" y="5400000"/>
            <a:ext cx="1080000" cy="1080000"/>
          </a:xfrm>
          <a:prstGeom prst="ellipse">
            <a:avLst/>
          </a:prstGeom>
          <a:solidFill>
            <a:srgbClr val="6AB547">
              <a:alpha val="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triangle-corner"/>
          <p:cNvSpPr/>
          <p:nvPr/>
        </p:nvSpPr>
        <p:spPr>
          <a:xfrm rot="1800000">
            <a:off x="10440000" y="5400000"/>
            <a:ext cx="720000" cy="720000"/>
          </a:xfrm>
          <a:prstGeom prst="triangle">
            <a:avLst/>
          </a:prstGeom>
          <a:solidFill>
            <a:srgbClr val="FF8C42">
              <a:alpha val="6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leaf-shape"/>
          <p:cNvSpPr/>
          <p:nvPr/>
        </p:nvSpPr>
        <p:spPr>
          <a:xfrm rot="900000">
            <a:off x="5760000" y="360000"/>
            <a:ext cx="900000" cy="720000"/>
          </a:xfrm>
          <a:prstGeom prst="ellipse">
            <a:avLst/>
          </a:prstGeom>
          <a:solidFill>
            <a:srgbClr val="6AB547">
              <a:alpha val="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circle-small"/>
          <p:cNvSpPr/>
          <p:nvPr/>
        </p:nvSpPr>
        <p:spPr>
          <a:xfrm>
            <a:off x="5400000" y="5760000"/>
            <a:ext cx="720000" cy="720000"/>
          </a:xfrm>
          <a:prstGeom prst="ellipse">
            <a:avLst/>
          </a:prstGeom>
          <a:solidFill>
            <a:srgbClr val="FFD166">
              <a:alpha val="6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roundrect-float"/>
          <p:cNvSpPr/>
          <p:nvPr/>
        </p:nvSpPr>
        <p:spPr>
          <a:xfrm rot="2700000">
            <a:off x="1800000" y="720000"/>
            <a:ext cx="900000" cy="720000"/>
          </a:xfrm>
          <a:prstGeom prst="roundRect">
            <a:avLst/>
          </a:prstGeom>
          <a:solidFill>
            <a:srgbClr val="FF8C42">
              <a:alpha val="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ellipse-glow"/>
          <p:cNvSpPr/>
          <p:nvPr/>
        </p:nvSpPr>
        <p:spPr>
          <a:xfrm>
            <a:off x="9720000" y="3240000"/>
            <a:ext cx="1080000" cy="900000"/>
          </a:xfrm>
          <a:prstGeom prst="ellipse">
            <a:avLst/>
          </a:prstGeom>
          <a:solidFill>
            <a:srgbClr val="6AB547">
              <a:alpha val="6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hero-title"/>
          <p:cNvSpPr/>
          <p:nvPr/>
        </p:nvSpPr>
        <p:spPr>
          <a:xfrm>
            <a:off x="12960000" y="0"/>
            <a:ext cx="7920000" cy="108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6800" b="1">
                <a:solidFill>
                  <a:srgbClr val="4A4A4A"/>
                </a:solidFill>
                <a:latin typeface="PingFang SC"/>
                <a:ea typeface="PingFang SC"/>
              </a:rPr>
              <a:t>野生动物科技公司</a:t>
            </a:r>
          </a:p>
        </p:txBody>
      </p:sp>
      <p:sp>
        <p:nvSpPr>
          <p:cNvPr id="11" name="!!hero-subtitle"/>
          <p:cNvSpPr/>
          <p:nvPr/>
        </p:nvSpPr>
        <p:spPr>
          <a:xfrm>
            <a:off x="12960000" y="1800000"/>
            <a:ext cx="6480000" cy="54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3200">
                <a:solidFill>
                  <a:srgbClr val="FF8C42"/>
                </a:solidFill>
                <a:latin typeface="PingFang SC"/>
                <a:ea typeface="PingFang SC"/>
              </a:rPr>
              <a:t>WildTech Inc. — 让天性驱动创新</a:t>
            </a:r>
          </a:p>
        </p:txBody>
      </p:sp>
      <p:sp>
        <p:nvSpPr>
          <p:cNvPr id="12" name="!!hero-tagline"/>
          <p:cNvSpPr/>
          <p:nvPr/>
        </p:nvSpPr>
        <p:spPr>
          <a:xfrm>
            <a:off x="12960000" y="3600000"/>
            <a:ext cx="4320000" cy="36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2000">
                <a:solidFill>
                  <a:srgbClr val="6AB547"/>
                </a:solidFill>
                <a:latin typeface="PingFang SC"/>
                <a:ea typeface="PingFang SC"/>
              </a:rPr>
              <a:t>当动物王国遇见硅谷</a:t>
            </a:r>
          </a:p>
        </p:txBody>
      </p:sp>
      <p:sp>
        <p:nvSpPr>
          <p:cNvPr id="13" name="!!section-title"/>
          <p:cNvSpPr/>
          <p:nvPr/>
        </p:nvSpPr>
        <p:spPr>
          <a:xfrm>
            <a:off x="12960000" y="0"/>
            <a:ext cx="7200000" cy="720000"/>
          </a:xfrm>
          <a:prstGeom prst="rect">
            <a:avLst/>
          </a:prstGeom>
        </p:spPr>
        <p:txBody>
          <a:bodyPr/>
          <a:lstStyle/>
          <a:p>
            <a:r>
              <a:rPr lang="en-US" sz="4000" b="1">
                <a:solidFill>
                  <a:srgbClr val="4A4A4A"/>
                </a:solidFill>
                <a:latin typeface="PingFang SC"/>
                <a:ea typeface="PingFang SC"/>
              </a:rPr>
              <a:t/>
            </a:r>
          </a:p>
        </p:txBody>
      </p:sp>
      <p:sp>
        <p:nvSpPr>
          <p:cNvPr id="14" name="!!statement-text"/>
          <p:cNvSpPr/>
          <p:nvPr/>
        </p:nvSpPr>
        <p:spPr>
          <a:xfrm>
            <a:off x="12960000" y="1800000"/>
            <a:ext cx="9360000" cy="108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5200" b="1">
                <a:solidFill>
                  <a:srgbClr val="4A4A4A"/>
                </a:solidFill>
                <a:latin typeface="PingFang SC"/>
                <a:ea typeface="PingFang SC"/>
              </a:rPr>
              <a:t/>
            </a:r>
          </a:p>
        </p:txBody>
      </p:sp>
      <p:sp>
        <p:nvSpPr>
          <p:cNvPr id="15" name="!!statement-sub"/>
          <p:cNvSpPr/>
          <p:nvPr/>
        </p:nvSpPr>
        <p:spPr>
          <a:xfrm>
            <a:off x="12960000" y="3600000"/>
            <a:ext cx="10080000" cy="144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2400">
                <a:solidFill>
                  <a:srgbClr val="6AB547"/>
                </a:solidFill>
                <a:latin typeface="PingFang SC"/>
                <a:ea typeface="PingFang SC"/>
              </a:rPr>
              <a:t/>
            </a:r>
          </a:p>
        </p:txBody>
      </p:sp>
      <p:sp>
        <p:nvSpPr>
          <p:cNvPr id="16" name="!!quote-mark"/>
          <p:cNvSpPr/>
          <p:nvPr/>
        </p:nvSpPr>
        <p:spPr>
          <a:xfrm>
            <a:off x="5040000" y="1440000"/>
            <a:ext cx="2160000" cy="72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8000">
                <a:solidFill>
                  <a:srgbClr val="FF8C42"/>
                </a:solidFill>
                <a:latin typeface="Georgia"/>
                <a:ea typeface="Georgia"/>
              </a:rPr>
              <a:t>❝</a:t>
            </a:r>
          </a:p>
        </p:txBody>
      </p:sp>
      <p:sp>
        <p:nvSpPr>
          <p:cNvPr id="17" name="!!quote-text1"/>
          <p:cNvSpPr/>
          <p:nvPr/>
        </p:nvSpPr>
        <p:spPr>
          <a:xfrm>
            <a:off x="2160000" y="2520000"/>
            <a:ext cx="7920000" cy="72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3800">
                <a:solidFill>
                  <a:srgbClr val="4A4A4A"/>
                </a:solidFill>
                <a:latin typeface="PingFang SC"/>
                <a:ea typeface="PingFang SC"/>
              </a:rPr>
              <a:t>在这里工作，就像回到了大自然</a:t>
            </a:r>
          </a:p>
        </p:txBody>
      </p:sp>
      <p:sp>
        <p:nvSpPr>
          <p:cNvPr id="18" name="!!quote-author1"/>
          <p:cNvSpPr/>
          <p:nvPr/>
        </p:nvSpPr>
        <p:spPr>
          <a:xfrm>
            <a:off x="3600000" y="3420000"/>
            <a:ext cx="5040000" cy="36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1800">
                <a:solidFill>
                  <a:srgbClr val="6AB547"/>
                </a:solidFill>
                <a:latin typeface="PingFang SC"/>
                <a:ea typeface="PingFang SC"/>
              </a:rPr>
              <a:t>—— 技术猫头鹰 Hoot，入职3年</a:t>
            </a:r>
          </a:p>
        </p:txBody>
      </p:sp>
      <p:sp>
        <p:nvSpPr>
          <p:cNvPr id="19" name="!!quote-text2"/>
          <p:cNvSpPr/>
          <p:nvPr/>
        </p:nvSpPr>
        <p:spPr>
          <a:xfrm>
            <a:off x="2880000" y="4140000"/>
            <a:ext cx="6480000" cy="54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2800" i="1">
                <a:solidFill>
                  <a:srgbClr val="808080"/>
                </a:solidFill>
                <a:latin typeface="PingFang SC"/>
                <a:ea typeface="PingFang SC"/>
              </a:rPr>
              <a:t>我终于找到了一个欣赏我睡觉技能的公司</a:t>
            </a:r>
          </a:p>
        </p:txBody>
      </p:sp>
      <p:sp>
        <p:nvSpPr>
          <p:cNvPr id="20" name="!!quote-author2"/>
          <p:cNvSpPr/>
          <p:nvPr/>
        </p:nvSpPr>
        <p:spPr>
          <a:xfrm>
            <a:off x="3960000" y="4860000"/>
            <a:ext cx="4320000" cy="288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1600">
                <a:solidFill>
                  <a:srgbClr val="808080"/>
                </a:solidFill>
                <a:latin typeface="PingFang SC"/>
                <a:ea typeface="PingFang SC"/>
              </a:rPr>
              <a:t>—— 树懒开发工程师 Slowy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8F0"/>
        </a:solidFill>
      </p:bgPr>
    </p:bg>
    <p:spTree>
      <p:nvGrpSpPr>
        <p:cNvPr id="1" name=""/>
        <p:cNvGrpSpPr/>
        <p:nvPr/>
      </p:nvGrpSpPr>
      <p:grpSpPr/>
      <p:sp>
        <p:nvSpPr>
          <p:cNvPr id="2" name="!!dot-accent1"/>
          <p:cNvSpPr/>
          <p:nvPr/>
        </p:nvSpPr>
        <p:spPr>
          <a:xfrm>
            <a:off x="1080000" y="1080000"/>
            <a:ext cx="2160000" cy="2160000"/>
          </a:xfrm>
          <a:prstGeom prst="ellipse">
            <a:avLst/>
          </a:prstGeom>
          <a:solidFill>
            <a:srgbClr val="6AB547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dot-accent2"/>
          <p:cNvSpPr/>
          <p:nvPr/>
        </p:nvSpPr>
        <p:spPr>
          <a:xfrm>
            <a:off x="9360000" y="3960000"/>
            <a:ext cx="1800000" cy="1800000"/>
          </a:xfrm>
          <a:prstGeom prst="ellipse">
            <a:avLst/>
          </a:prstGeom>
          <a:solidFill>
            <a:srgbClr val="FFD166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rect-bg"/>
          <p:cNvSpPr/>
          <p:nvPr/>
        </p:nvSpPr>
        <p:spPr>
          <a:xfrm>
            <a:off x="9360000" y="720000"/>
            <a:ext cx="2520000" cy="2880000"/>
          </a:xfrm>
          <a:prstGeom prst="roundRect">
            <a:avLst/>
          </a:prstGeom>
          <a:solidFill>
            <a:srgbClr val="FF8C42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triangle-corner"/>
          <p:cNvSpPr/>
          <p:nvPr/>
        </p:nvSpPr>
        <p:spPr>
          <a:xfrm rot="1200000">
            <a:off x="180000" y="5040000"/>
            <a:ext cx="1080000" cy="1080000"/>
          </a:xfrm>
          <a:prstGeom prst="triangle">
            <a:avLst/>
          </a:prstGeom>
          <a:solidFill>
            <a:srgbClr val="6AB547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leaf-shape"/>
          <p:cNvSpPr/>
          <p:nvPr/>
        </p:nvSpPr>
        <p:spPr>
          <a:xfrm rot="1800000">
            <a:off x="10800000" y="180000"/>
            <a:ext cx="1260000" cy="1800000"/>
          </a:xfrm>
          <a:prstGeom prst="ellipse">
            <a:avLst/>
          </a:prstGeom>
          <a:solidFill>
            <a:srgbClr val="FFD166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circle-small"/>
          <p:cNvSpPr/>
          <p:nvPr/>
        </p:nvSpPr>
        <p:spPr>
          <a:xfrm>
            <a:off x="0" y="0"/>
            <a:ext cx="900000" cy="900000"/>
          </a:xfrm>
          <a:prstGeom prst="ellipse">
            <a:avLst/>
          </a:prstGeom>
          <a:solidFill>
            <a:srgbClr val="FF8C42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roundrect-float"/>
          <p:cNvSpPr/>
          <p:nvPr/>
        </p:nvSpPr>
        <p:spPr>
          <a:xfrm rot="600000">
            <a:off x="8640000" y="5760000"/>
            <a:ext cx="1440000" cy="900000"/>
          </a:xfrm>
          <a:prstGeom prst="roundRect">
            <a:avLst/>
          </a:prstGeom>
          <a:solidFill>
            <a:srgbClr val="6AB547">
              <a:alpha val="8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ellipse-glow"/>
          <p:cNvSpPr/>
          <p:nvPr/>
        </p:nvSpPr>
        <p:spPr>
          <a:xfrm>
            <a:off x="1080000" y="3960000"/>
            <a:ext cx="1800000" cy="1260000"/>
          </a:xfrm>
          <a:prstGeom prst="ellipse">
            <a:avLst/>
          </a:prstGeom>
          <a:solidFill>
            <a:srgbClr val="FFD166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hero-title"/>
          <p:cNvSpPr/>
          <p:nvPr/>
        </p:nvSpPr>
        <p:spPr>
          <a:xfrm>
            <a:off x="12960000" y="0"/>
            <a:ext cx="7920000" cy="108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6800" b="1">
                <a:solidFill>
                  <a:srgbClr val="4A4A4A"/>
                </a:solidFill>
                <a:latin typeface="PingFang SC"/>
                <a:ea typeface="PingFang SC"/>
              </a:rPr>
              <a:t>野生动物科技公司</a:t>
            </a:r>
          </a:p>
        </p:txBody>
      </p:sp>
      <p:sp>
        <p:nvSpPr>
          <p:cNvPr id="11" name="!!hero-subtitle"/>
          <p:cNvSpPr/>
          <p:nvPr/>
        </p:nvSpPr>
        <p:spPr>
          <a:xfrm>
            <a:off x="12960000" y="1800000"/>
            <a:ext cx="6480000" cy="54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3200">
                <a:solidFill>
                  <a:srgbClr val="FF8C42"/>
                </a:solidFill>
                <a:latin typeface="PingFang SC"/>
                <a:ea typeface="PingFang SC"/>
              </a:rPr>
              <a:t>WildTech Inc. — 让天性驱动创新</a:t>
            </a:r>
          </a:p>
        </p:txBody>
      </p:sp>
      <p:sp>
        <p:nvSpPr>
          <p:cNvPr id="12" name="!!hero-tagline"/>
          <p:cNvSpPr/>
          <p:nvPr/>
        </p:nvSpPr>
        <p:spPr>
          <a:xfrm>
            <a:off x="12960000" y="3600000"/>
            <a:ext cx="4320000" cy="36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2000">
                <a:solidFill>
                  <a:srgbClr val="6AB547"/>
                </a:solidFill>
                <a:latin typeface="PingFang SC"/>
                <a:ea typeface="PingFang SC"/>
              </a:rPr>
              <a:t>当动物王国遇见硅谷</a:t>
            </a:r>
          </a:p>
        </p:txBody>
      </p:sp>
      <p:sp>
        <p:nvSpPr>
          <p:cNvPr id="13" name="!!section-title"/>
          <p:cNvSpPr/>
          <p:nvPr/>
        </p:nvSpPr>
        <p:spPr>
          <a:xfrm>
            <a:off x="12960000" y="0"/>
            <a:ext cx="7200000" cy="720000"/>
          </a:xfrm>
          <a:prstGeom prst="rect">
            <a:avLst/>
          </a:prstGeom>
        </p:spPr>
        <p:txBody>
          <a:bodyPr/>
          <a:lstStyle/>
          <a:p>
            <a:r>
              <a:rPr lang="en-US" sz="4000" b="1">
                <a:solidFill>
                  <a:srgbClr val="4A4A4A"/>
                </a:solidFill>
                <a:latin typeface="PingFang SC"/>
                <a:ea typeface="PingFang SC"/>
              </a:rPr>
              <a:t/>
            </a:r>
          </a:p>
        </p:txBody>
      </p:sp>
      <p:sp>
        <p:nvSpPr>
          <p:cNvPr id="14" name="!!statement-text"/>
          <p:cNvSpPr/>
          <p:nvPr/>
        </p:nvSpPr>
        <p:spPr>
          <a:xfrm>
            <a:off x="12960000" y="1800000"/>
            <a:ext cx="9360000" cy="108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5200" b="1">
                <a:solidFill>
                  <a:srgbClr val="4A4A4A"/>
                </a:solidFill>
                <a:latin typeface="PingFang SC"/>
                <a:ea typeface="PingFang SC"/>
              </a:rPr>
              <a:t/>
            </a:r>
          </a:p>
        </p:txBody>
      </p:sp>
      <p:sp>
        <p:nvSpPr>
          <p:cNvPr id="15" name="!!statement-sub"/>
          <p:cNvSpPr/>
          <p:nvPr/>
        </p:nvSpPr>
        <p:spPr>
          <a:xfrm>
            <a:off x="12960000" y="3600000"/>
            <a:ext cx="10080000" cy="144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2400">
                <a:solidFill>
                  <a:srgbClr val="6AB547"/>
                </a:solidFill>
                <a:latin typeface="PingFang SC"/>
                <a:ea typeface="PingFang SC"/>
              </a:rPr>
              <a:t/>
            </a:r>
          </a:p>
        </p:txBody>
      </p:sp>
      <p:sp>
        <p:nvSpPr>
          <p:cNvPr id="16" name="!!cta-title"/>
          <p:cNvSpPr/>
          <p:nvPr/>
        </p:nvSpPr>
        <p:spPr>
          <a:xfrm>
            <a:off x="3600000" y="1800000"/>
            <a:ext cx="5040000" cy="90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6200" b="1">
                <a:solidFill>
                  <a:srgbClr val="4A4A4A"/>
                </a:solidFill>
                <a:latin typeface="PingFang SC"/>
                <a:ea typeface="PingFang SC"/>
              </a:rPr>
              <a:t>加入我们</a:t>
            </a:r>
          </a:p>
        </p:txBody>
      </p:sp>
      <p:sp>
        <p:nvSpPr>
          <p:cNvPr id="17" name="!!cta-subtitle"/>
          <p:cNvSpPr/>
          <p:nvPr/>
        </p:nvSpPr>
        <p:spPr>
          <a:xfrm>
            <a:off x="3600000" y="2880000"/>
            <a:ext cx="5040000" cy="54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3200">
                <a:solidFill>
                  <a:srgbClr val="FF8C42"/>
                </a:solidFill>
                <a:latin typeface="PingFang SC"/>
                <a:ea typeface="PingFang SC"/>
              </a:rPr>
              <a:t>释放你的野性潜能</a:t>
            </a:r>
          </a:p>
        </p:txBody>
      </p:sp>
      <p:sp>
        <p:nvSpPr>
          <p:cNvPr id="18" name="!!cta-info"/>
          <p:cNvSpPr/>
          <p:nvPr/>
        </p:nvSpPr>
        <p:spPr>
          <a:xfrm>
            <a:off x="3240000" y="3600000"/>
            <a:ext cx="5760000" cy="1620000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ct val="130000"/>
              </a:lnSpc>
            </a:pPr>
            <a:r>
              <a:rPr lang="en-US" sz="1800">
                <a:solidFill>
                  <a:srgbClr val="4A4A4A"/>
                </a:solidFill>
                <a:latin typeface="PingFang SC"/>
                <a:ea typeface="PingFang SC"/>
              </a:rPr>
              <a:t>我们正在寻找：</a:t>
            </a:r>
          </a:p>
          <a:p>
            <a:pPr algn="ctr">
              <a:lnSpc>
                <a:spcPct val="130000"/>
              </a:lnSpc>
            </a:pPr>
            <a:r>
              <a:rPr lang="en-US" sz="1800">
                <a:solidFill>
                  <a:srgbClr val="4A4A4A"/>
                </a:solidFill>
                <a:latin typeface="PingFang SC"/>
                <a:ea typeface="PingFang SC"/>
              </a:rPr>
              <a:t/>
            </a:r>
          </a:p>
          <a:p>
            <a:pPr algn="ctr">
              <a:lnSpc>
                <a:spcPct val="130000"/>
              </a:lnSpc>
            </a:pPr>
            <a:r>
              <a:rPr lang="en-US" sz="1800">
                <a:solidFill>
                  <a:srgbClr val="4A4A4A"/>
                </a:solidFill>
                <a:latin typeface="PingFang SC"/>
                <a:ea typeface="PingFang SC"/>
              </a:rPr>
              <a:t>🦜 全栈鹦鹉（会说多种编程语言）</a:t>
            </a:r>
          </a:p>
          <a:p>
            <a:pPr algn="ctr">
              <a:lnSpc>
                <a:spcPct val="130000"/>
              </a:lnSpc>
            </a:pPr>
            <a:r>
              <a:rPr lang="en-US" sz="1800">
                <a:solidFill>
                  <a:srgbClr val="4A4A4A"/>
                </a:solidFill>
                <a:latin typeface="PingFang SC"/>
                <a:ea typeface="PingFang SC"/>
              </a:rPr>
              <a:t>🦅 架构师老鹰（高瞻远瞩）</a:t>
            </a:r>
          </a:p>
          <a:p>
            <a:pPr algn="ctr">
              <a:lnSpc>
                <a:spcPct val="130000"/>
              </a:lnSpc>
            </a:pPr>
            <a:r>
              <a:rPr lang="en-US" sz="1800">
                <a:solidFill>
                  <a:srgbClr val="4A4A4A"/>
                </a:solidFill>
                <a:latin typeface="PingFang SC"/>
                <a:ea typeface="PingFang SC"/>
              </a:rPr>
              <a:t>🐬 沟通专家海豚（团队协作）</a:t>
            </a:r>
          </a:p>
          <a:p>
            <a:pPr algn="ctr">
              <a:lnSpc>
                <a:spcPct val="130000"/>
              </a:lnSpc>
            </a:pPr>
            <a:r>
              <a:rPr lang="en-US" sz="1800">
                <a:solidFill>
                  <a:srgbClr val="4A4A4A"/>
                </a:solidFill>
                <a:latin typeface="PingFang SC"/>
                <a:ea typeface="PingFang SC"/>
              </a:rPr>
              <a:t/>
            </a:r>
          </a:p>
          <a:p>
            <a:pPr algn="ctr">
              <a:lnSpc>
                <a:spcPct val="130000"/>
              </a:lnSpc>
            </a:pPr>
            <a:r>
              <a:rPr lang="en-US" sz="1800">
                <a:solidFill>
                  <a:srgbClr val="4A4A4A"/>
                </a:solidFill>
                <a:latin typeface="PingFang SC"/>
                <a:ea typeface="PingFang SC"/>
              </a:rPr>
              <a:t>岗位福利：弹性作息 · 包吃包住 · 自由迁徙</a:t>
            </a:r>
          </a:p>
        </p:txBody>
      </p:sp>
      <p:sp>
        <p:nvSpPr>
          <p:cNvPr id="19" name="!!cta-contact"/>
          <p:cNvSpPr/>
          <p:nvPr/>
        </p:nvSpPr>
        <p:spPr>
          <a:xfrm>
            <a:off x="3960000" y="5400000"/>
            <a:ext cx="4320000" cy="36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2000">
                <a:solidFill>
                  <a:srgbClr val="6AB547"/>
                </a:solidFill>
                <a:latin typeface="Segoe UI"/>
                <a:ea typeface="Segoe UI"/>
              </a:rPr>
              <a:t>📧 careers@wildtech.com</a:t>
            </a:r>
          </a:p>
        </p:txBody>
      </p:sp>
      <p:sp>
        <p:nvSpPr>
          <p:cNvPr id="20" name="!!cta-tagline"/>
          <p:cNvSpPr/>
          <p:nvPr/>
        </p:nvSpPr>
        <p:spPr>
          <a:xfrm>
            <a:off x="4320000" y="5940000"/>
            <a:ext cx="3600000" cy="288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1600" i="1">
                <a:solidFill>
                  <a:srgbClr val="808080"/>
                </a:solidFill>
                <a:latin typeface="PingFang SC"/>
                <a:ea typeface="PingFang SC"/>
              </a:rPr>
              <a:t>让天性成为你的超能力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