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925117676ce04466" /><Relationship Type="http://schemas.openxmlformats.org/package/2006/relationships/metadata/core-properties" Target="/docProps/core.xml" Id="Raf619d659ef34f39" /><Relationship Type="http://schemas.openxmlformats.org/officeDocument/2006/relationships/extended-properties" Target="/docProps/app.xml" Id="R5f6ff4d25f904df1" /><Relationship Type="http://schemas.openxmlformats.org/officeDocument/2006/relationships/custom-properties" Target="/docProps/custom.xml" Id="R67e0db995bd84e48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b2a2fd4b2f67452a"/>
    <p:sldId id="257" r:id="Ra127f68dd7ff429a"/>
    <p:sldId id="258" r:id="Recc9dbe133e34c5d"/>
    <p:sldId id="259" r:id="Re10f5ac8089d4595"/>
    <p:sldId id="260" r:id="Rd6cd7491501847c4"/>
    <p:sldId id="261" r:id="Rfce9a187626748a6"/>
    <p:sldId id="262" r:id="R3aaf6d105a8b414a"/>
    <p:sldId id="263" r:id="R42977a51556b4d1e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b2a2fd4b2f67452a" /><Relationship Type="http://schemas.openxmlformats.org/officeDocument/2006/relationships/slide" Target="/ppt/slides/slide2.xml" Id="Ra127f68dd7ff429a" /><Relationship Type="http://schemas.openxmlformats.org/officeDocument/2006/relationships/slide" Target="/ppt/slides/slide3.xml" Id="Recc9dbe133e34c5d" /><Relationship Type="http://schemas.openxmlformats.org/officeDocument/2006/relationships/slide" Target="/ppt/slides/slide4.xml" Id="Re10f5ac8089d4595" /><Relationship Type="http://schemas.openxmlformats.org/officeDocument/2006/relationships/slide" Target="/ppt/slides/slide5.xml" Id="Rd6cd7491501847c4" /><Relationship Type="http://schemas.openxmlformats.org/officeDocument/2006/relationships/slide" Target="/ppt/slides/slide6.xml" Id="Rfce9a187626748a6" /><Relationship Type="http://schemas.openxmlformats.org/officeDocument/2006/relationships/slide" Target="/ppt/slides/slide7.xml" Id="R3aaf6d105a8b414a" /><Relationship Type="http://schemas.openxmlformats.org/officeDocument/2006/relationships/slide" Target="/ppt/slides/slide8.xml" Id="R42977a51556b4d1e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aa06683f23d46cf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cf783fa9bd04fce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7562c059d1c4869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b2862e20bd8469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21e345164f642b7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615bd5cd20ea4680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3436fd9b0cd4c83" /><Relationship Type="http://schemas.openxmlformats.org/officeDocument/2006/relationships/chart" Target="/ppt/slides/charts/chart1.xml" Id="R65cdbbb55ee545bd" /><Relationship Type="http://schemas.openxmlformats.org/officeDocument/2006/relationships/chart" Target="/ppt/slides/charts/chart2.xml" Id="R4ef1d936521c457a" /><Relationship Type="http://schemas.openxmlformats.org/officeDocument/2006/relationships/chart" Target="/ppt/slides/charts/chart3.xml" Id="R4b3d103efb324df9" /><Relationship Type="http://schemas.openxmlformats.org/officeDocument/2006/relationships/chart" Target="/ppt/slides/charts/chart4.xml" Id="R056d40ec616a44f0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d10abaa0af4411" /><Relationship Type="http://schemas.openxmlformats.org/officeDocument/2006/relationships/chart" Target="/ppt/slides/charts/chart5.xml" Id="Rfb2a5aa7ec0a4973" /><Relationship Type="http://schemas.openxmlformats.org/officeDocument/2006/relationships/chart" Target="/ppt/slides/charts/chart6.xml" Id="Re45e5ed9e45848a5" /><Relationship Type="http://schemas.openxmlformats.org/officeDocument/2006/relationships/chart" Target="/ppt/slides/charts/chart7.xml" Id="Rbf9ca93a7f2d48c3" /><Relationship Type="http://schemas.openxmlformats.org/officeDocument/2006/relationships/chart" Target="/ppt/slides/charts/chart8.xml" Id="R07dfe71265ad453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f1964cedf3e4695" /><Relationship Type="http://schemas.openxmlformats.org/officeDocument/2006/relationships/chart" Target="/ppt/slides/charts/chart9.xml" Id="R50dd20eac28a4a31" /><Relationship Type="http://schemas.openxmlformats.org/officeDocument/2006/relationships/chart" Target="/ppt/slides/charts/chart10.xml" Id="R2bd7cba23bec4175" /><Relationship Type="http://schemas.openxmlformats.org/officeDocument/2006/relationships/chart" Target="/ppt/slides/charts/chart11.xml" Id="Rdc9d02acc9a8451a" /><Relationship Type="http://schemas.openxmlformats.org/officeDocument/2006/relationships/chart" Target="/ppt/slides/charts/chart12.xml" Id="Rf5e100d114e746b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ed9780618444216" /><Relationship Type="http://schemas.openxmlformats.org/officeDocument/2006/relationships/chart" Target="/ppt/slides/charts/chart13.xml" Id="R5a5e2202a5514cce" /><Relationship Type="http://schemas.openxmlformats.org/officeDocument/2006/relationships/chart" Target="/ppt/slides/charts/chart14.xml" Id="Rae128510398340bf" /><Relationship Type="http://schemas.openxmlformats.org/officeDocument/2006/relationships/chart" Target="/ppt/slides/charts/chart15.xml" Id="Rd8206cf88c3c4f2f" /><Relationship Type="http://schemas.openxmlformats.org/officeDocument/2006/relationships/chart" Target="/ppt/slides/charts/chart16.xml" Id="Ra8b80cad77e948b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25fa5bcbf5435f" /><Relationship Type="http://schemas.openxmlformats.org/officeDocument/2006/relationships/chart" Target="/ppt/slides/charts/chart17.xml" Id="R02b1e75e97a941a6" /><Relationship Type="http://schemas.openxmlformats.org/officeDocument/2006/relationships/chart" Target="/ppt/slides/charts/chart18.xml" Id="Recb9379649ba42a5" /><Relationship Type="http://schemas.openxmlformats.org/officeDocument/2006/relationships/chart" Target="/ppt/slides/charts/chart19.xml" Id="Rd9a5a41ae1f043b9" /><Relationship Type="http://schemas.openxmlformats.org/officeDocument/2006/relationships/chart" Target="/ppt/slides/charts/chart20.xml" Id="R521bff4e3b3b444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426d7e34544346" /><Relationship Type="http://schemas.openxmlformats.org/officeDocument/2006/relationships/chart" Target="/ppt/slides/charts/chart21.xml" Id="R08e28f7e0c6f44b2" /><Relationship Type="http://schemas.openxmlformats.org/officeDocument/2006/relationships/chart" Target="/ppt/slides/charts/chart22.xml" Id="R54fa2b543bec43e0" /><Relationship Type="http://schemas.openxmlformats.org/officeDocument/2006/relationships/chart" Target="/ppt/slides/charts/chart23.xml" Id="Reccca1c1ed3e4e1e" /><Relationship Type="http://schemas.openxmlformats.org/officeDocument/2006/relationships/chart" Target="/ppt/slides/charts/chart24.xml" Id="R8c277071a47f4698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634c6b4eaab411d" /><Relationship Type="http://schemas.openxmlformats.org/officeDocument/2006/relationships/chart" Target="/ppt/slides/charts/chart25.xml" Id="R9844c95867534fbe" /><Relationship Type="http://schemas.openxmlformats.org/officeDocument/2006/relationships/chart" Target="/ppt/slides/charts/chart26.xml" Id="R0d8ec55d14d046be" /><Relationship Type="http://schemas.openxmlformats.org/officeDocument/2006/relationships/chart" Target="/ppt/slides/charts/chart27.xml" Id="Rab37f51d0475482c" /><Relationship Type="http://schemas.openxmlformats.org/officeDocument/2006/relationships/chart" Target="/ppt/slides/charts/chart28.xml" Id="Re4847d28cafa4e2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226ab02a9cc41dd" /><Relationship Type="http://schemas.openxmlformats.org/officeDocument/2006/relationships/chart" Target="/ppt/slides/charts/chart29.xml" Id="Re44e70fcad6e402c" /><Relationship Type="http://schemas.openxmlformats.org/officeDocument/2006/relationships/chart" Target="/ppt/slides/charts/chart30.xml" Id="R4b084c7d602e452e" /><Relationship Type="http://schemas.openxmlformats.org/officeDocument/2006/relationships/chart" Target="/ppt/slides/charts/chart31.xml" Id="R3f610ed0bc354864" /><Relationship Type="http://schemas.openxmlformats.org/officeDocument/2006/relationships/chart" Target="/ppt/slides/charts/chart32.xml" Id="R8d520af2ea8a48bf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bar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 @ outsideEnd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>
                  <a:solidFill>
                    <a:srgbClr val="333333"/>
                  </a:solidFill>
                  <a:latin typeface="Calibri"/>
                  <a:ea typeface="Calibri"/>
                </a:defRPr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</c:dLbls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value,category @ insideEnd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>
                  <a:solidFill>
                    <a:srgbClr val="FFFFFF"/>
                  </a:solidFill>
                  <a:latin typeface="Calibri"/>
                  <a:ea typeface="Calibri"/>
                </a:defRPr>
              </a:pPr>
            </a:p>
          </c:txPr>
          <c:dLblPos val="inEnd"/>
          <c:showLegendKey val="0"/>
          <c:showVal val="1"/>
          <c:showCatName val="1"/>
          <c:showSerName val="0"/>
          <c:showPercent val="0"/>
        </c:dLbls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 + center labels</a:t>
            </a:r>
          </a:p>
        </c:rich>
      </c:tx>
      <c:overlay val="0"/>
    </c:title>
    <c:plotArea>
      <c:layout/>
      <c:barChart>
        <c:barDir val="bar"/>
        <c:grouping val="stack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>
                  <a:solidFill>
                    <a:srgbClr val="FFFFFF"/>
                  </a:solidFill>
                  <a:latin typeface="Calibri"/>
                  <a:ea typeface="Calibri"/>
                </a:defRPr>
              </a:pPr>
            </a:p>
          </c:txPr>
          <c:dLblPos val="ctr"/>
          <c:showLegendKey val="0"/>
          <c:showVal val="1"/>
          <c:showCatName val="0"/>
          <c:showSerName val="0"/>
          <c:showPercent val="0"/>
        </c:dLbls>
        <c:gapWidth val="15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min/max + titles + numfmt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Rev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Quarter</a:t>
                </a:r>
              </a:p>
            </c:rich>
          </c:tx>
          <c:overlay val="0"/>
        </c:title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20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Revenue</a:t>
                </a:r>
              </a:p>
            </c:rich>
          </c:tx>
          <c:overlay val="0"/>
        </c:title>
        <c:numFmt formatCode="$#,##0" sourceLinked="0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  <c:majorUnit val="50"/>
        <c:minorUnit val="10"/>
      </c:valAx>
    </c:plotArea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ticks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in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in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labelrotation=-30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January</c:v>
              </c:pt>
              <c:pt idx="1">
                <c:v>February</c:v>
              </c:pt>
              <c:pt idx="2">
                <c:v>March</c:v>
              </c:pt>
              <c:pt idx="3">
                <c:v>April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stackedBar</a:t>
            </a:r>
          </a:p>
        </c:rich>
      </c:tx>
      <c:overlay val="0"/>
    </c:title>
    <c:plotArea>
      <c:layout/>
      <c:barChart>
        <c:barDir val="bar"/>
        <c:grouping val="stack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dispunits=thousands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Rev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120000</c:v>
              </c:pt>
              <c:pt idx="1">
                <c:v>135000</c:v>
              </c:pt>
              <c:pt idx="2">
                <c:v>148000</c:v>
              </c:pt>
              <c:pt idx="3">
                <c:v>162000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  <c:dispUnits>
          <c:builtInUnit val="thousands"/>
          <c:dispUnitsLbl/>
        </c:dispUnits>
      </c:valAx>
    </c:plotArea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 + seriesoutline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spPr>
            <a:solidFill xmlns:a="http://schemas.openxmlformats.org/drawingml/2006/main">
              <a:srgbClr val="ED7D31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spPr>
            <a:solidFill xmlns:a="http://schemas.openxmlformats.org/drawingml/2006/main">
              <a:srgbClr val="A5A5A5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540000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transparency=30 + gradients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0000"/>
                </a:gs>
                <a:gs pos="100000">
                  <a:srgbClr val="0000FF"/>
                </a:gs>
              </a:gsLst>
              <a:lin ang="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gradFill xmlns:a="http://schemas.openxmlformats.org/drawingml/2006/main">
              <a:gsLst>
                <a:gs pos="0">
                  <a:srgbClr val="00FF00"/>
                </a:gs>
                <a:gs pos="100000">
                  <a:srgbClr val="FFFF00"/>
                </a:gs>
              </a:gsLst>
              <a:lin ang="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40</c:v>
              </c:pt>
              <c:pt idx="1">
                <c:v>70</c:v>
              </c:pt>
              <c:pt idx="2">
                <c:v>100</c:v>
              </c:pt>
              <c:pt idx="3">
                <c:v>130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 + serlines=true</a:t>
            </a:r>
          </a:p>
        </c:rich>
      </c:tx>
      <c:overlay val="0"/>
    </c:title>
    <c:plotArea>
      <c:layout/>
      <c:barChart>
        <c:barDir val="bar"/>
        <c:grouping val="stack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overlap val="100"/>
        <c:serLines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referenceline=100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lineChart>
        <c:grouping val="standard"/>
        <c:varyColors val="0"/>
        <c:ser>
          <c:idx val="1"/>
          <c:order val="1"/>
          <c:tx>
            <c:v>Target</c:v>
          </c:tx>
          <c:spPr>
            <a:ln xmlns:a="http://schemas.openxmlformats.org/drawingml/2006/main" w="19050">
              <a:solidFill>
                <a:srgbClr val="FF0000"/>
              </a:solidFill>
              <a:prstDash val="sysDash"/>
            </a:ln>
          </c:spPr>
          <c:marker>
            <c:symbol val="none"/>
          </c:marker>
          <c:val>
            <c:numLit>
              <c:formatCode>General</c:formatCode>
              <c:ptCount val="4"/>
              <c:pt idx="0">
                <c:v>100</c:v>
              </c:pt>
              <c:pt idx="1">
                <c:v>100</c:v>
              </c:pt>
              <c:pt idx="2">
                <c:v>100</c:v>
              </c:pt>
              <c:pt idx="3">
                <c:v>100</c:v>
              </c:pt>
            </c:numLit>
          </c:val>
        </c:ser>
        <c:marker val="0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errbars=fixedVal:10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errBars>
            <c:errDir val="y"/>
            <c:errBarType val="both"/>
            <c:errValType val="fixedVal"/>
            <c:plus>
              <c:numLit>
                <c:formatCode>General</c:formatCode>
                <c:ptCount val="1"/>
                <c:pt idx="0">
                  <c:v>10</c:v>
                </c:pt>
              </c:numLit>
            </c:plus>
            <c:minus>
              <c:numLit>
                <c:formatCode>General</c:formatCode>
                <c:ptCount val="1"/>
                <c:pt idx="0">
                  <c:v>10</c:v>
                </c:pt>
              </c:numLit>
            </c:minus>
          </c:errBars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gapwidth=50 + overlap=20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50"/>
        <c:overlap val="2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dataTable=true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legend>
      <c:legendPos val="b"/>
      <c:overlay val="0"/>
    </c:legend>
    <c:plotVisOnly val="1"/>
    <c:dispBlanksAs val="gap"/>
  </c:chart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percentStackedBar</a:t>
            </a:r>
          </a:p>
        </c:rich>
      </c:tx>
      <c:overlay val="0"/>
    </c:title>
    <c:plotArea>
      <c:layout/>
      <c:barChart>
        <c:barDir val="bar"/>
        <c:grouping val="percentStack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5B9BD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FF6B6B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2E75B6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44546A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seriesN.* Add + chart-series Set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Renamed</c:v>
          </c:tx>
          <c:spPr>
            <a:solidFill xmlns:a="http://schemas.openxmlformats.org/drawingml/2006/main">
              <a:srgbClr val="C00000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Product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bar3d</a:t>
            </a:r>
          </a:p>
        </c:rich>
      </c:tx>
      <c:overlay val="0"/>
    </c:title>
    <c:view3D>
      <c:rotX val="15"/>
      <c:rotY val="20"/>
      <c:perspective val="30"/>
    </c:view3D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shape=box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shape val="box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shape=cylinder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shape val="cylinder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shape=cone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shape val="cone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shape=pyramid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shape val="pyramid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Bar variants — bar / stackedBar / percentStackedBar / bar3d</a:t>
            </a:r>
          </a:p>
        </p:txBody>
      </p:sp>
      <p:graphicFrame>
        <p:nvGraphicFramePr>
          <p:cNvPr id="100001" name="bar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5cdbbb55ee545bd"/>
          </a:graphicData>
        </a:graphic>
      </p:graphicFrame>
      <p:graphicFrame>
        <p:nvGraphicFramePr>
          <p:cNvPr id="100002" name="stackedBar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ef1d936521c457a"/>
          </a:graphicData>
        </a:graphic>
      </p:graphicFrame>
      <p:graphicFrame>
        <p:nvGraphicFramePr>
          <p:cNvPr id="100003" name="percentStackedBar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b3d103efb324df9"/>
          </a:graphicData>
        </a:graphic>
      </p:graphicFrame>
      <p:graphicFrame>
        <p:nvGraphicFramePr>
          <p:cNvPr id="100004" name="bar3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56d40ec616a44f0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3D bar shapes — shape=box / cylinder / cone / pyramid</a:t>
            </a:r>
          </a:p>
        </p:txBody>
      </p:sp>
      <p:graphicFrame>
        <p:nvGraphicFramePr>
          <p:cNvPr id="100006" name="shape=box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b2a5aa7ec0a4973"/>
          </a:graphicData>
        </a:graphic>
      </p:graphicFrame>
      <p:graphicFrame>
        <p:nvGraphicFramePr>
          <p:cNvPr id="100007" name="shape=cylinder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45e5ed9e45848a5"/>
          </a:graphicData>
        </a:graphic>
      </p:graphicFrame>
      <p:graphicFrame>
        <p:nvGraphicFramePr>
          <p:cNvPr id="100008" name="shape=c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f9ca93a7f2d48c3"/>
          </a:graphicData>
        </a:graphic>
      </p:graphicFrame>
      <p:graphicFrame>
        <p:nvGraphicFramePr>
          <p:cNvPr id="100009" name="shape=pyrami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7dfe71265ad453f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011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0dd20eac28a4a31"/>
          </a:graphicData>
        </a:graphic>
      </p:graphicFrame>
      <p:graphicFrame>
        <p:nvGraphicFramePr>
          <p:cNvPr id="100012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bd7cba23bec4175"/>
          </a:graphicData>
        </a:graphic>
      </p:graphicFrame>
      <p:graphicFrame>
        <p:nvGraphicFramePr>
          <p:cNvPr id="100013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c9d02acc9a8451a"/>
          </a:graphicData>
        </a:graphic>
      </p:graphicFrame>
      <p:graphicFrame>
        <p:nvGraphicFramePr>
          <p:cNvPr id="100014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5e100d114e746b0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flags, labelPos, labelfont</a:t>
            </a:r>
          </a:p>
        </p:txBody>
      </p:sp>
      <p:graphicFrame>
        <p:nvGraphicFramePr>
          <p:cNvPr id="100016" name="value @ outsideEnd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a5e2202a5514cce"/>
          </a:graphicData>
        </a:graphic>
      </p:graphicFrame>
      <p:graphicFrame>
        <p:nvGraphicFramePr>
          <p:cNvPr id="100017" name="value,category @ insideEnd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e128510398340bf"/>
          </a:graphicData>
        </a:graphic>
      </p:graphicFrame>
      <p:graphicFrame>
        <p:nvGraphicFramePr>
          <p:cNvPr id="100018" name="stacked + center label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8206cf88c3c4f2f"/>
          </a:graphicData>
        </a:graphic>
      </p:graphicFrame>
      <p:graphicFrame>
        <p:nvGraphicFramePr>
          <p:cNvPr id="100019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8b80cad77e948bf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titles, fonts, gridlines, ticks, labelrotation</a:t>
            </a:r>
          </a:p>
        </p:txBody>
      </p:sp>
      <p:graphicFrame>
        <p:nvGraphicFramePr>
          <p:cNvPr id="100021" name="min/max + titles + numfmt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2b1e75e97a941a6"/>
          </a:graphicData>
        </a:graphic>
      </p:graphicFrame>
      <p:graphicFrame>
        <p:nvGraphicFramePr>
          <p:cNvPr id="100022" name="gridlines + tick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cb9379649ba42a5"/>
          </a:graphicData>
        </a:graphic>
      </p:graphicFrame>
      <p:graphicFrame>
        <p:nvGraphicFramePr>
          <p:cNvPr id="100023" name="labelrotation=-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9a5a41ae1f043b9"/>
          </a:graphicData>
        </a:graphic>
      </p:graphicFrame>
      <p:graphicFrame>
        <p:nvGraphicFramePr>
          <p:cNvPr id="100024" name="dispunits=thousand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21bff4e3b3b4440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gradient(s), transparency, outline, shadow, invertifneg, serlines</a:t>
            </a:r>
          </a:p>
        </p:txBody>
      </p:sp>
      <p:graphicFrame>
        <p:nvGraphicFramePr>
          <p:cNvPr id="100026" name="colors + seriesout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8e28f7e0c6f44b2"/>
          </a:graphicData>
        </a:graphic>
      </p:graphicFrame>
      <p:graphicFrame>
        <p:nvGraphicFramePr>
          <p:cNvPr id="100027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4fa2b543bec43e0"/>
          </a:graphicData>
        </a:graphic>
      </p:graphicFrame>
      <p:graphicFrame>
        <p:nvGraphicFramePr>
          <p:cNvPr id="100028" name="transparency=30 + gradient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ccca1c1ed3e4e1e"/>
          </a:graphicData>
        </a:graphic>
      </p:graphicFrame>
      <p:graphicFrame>
        <p:nvGraphicFramePr>
          <p:cNvPr id="100029" name="stacked + serlines=tru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c277071a47f4698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Overlays — referenceline, errbars, gapwidth, overlap, dataTable</a:t>
            </a:r>
          </a:p>
        </p:txBody>
      </p:sp>
      <p:graphicFrame>
        <p:nvGraphicFramePr>
          <p:cNvPr id="100031" name="referenceline=10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844c95867534fbe"/>
          </a:graphicData>
        </a:graphic>
      </p:graphicFrame>
      <p:graphicFrame>
        <p:nvGraphicFramePr>
          <p:cNvPr id="100032" name="errbars=fixedVal:1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d8ec55d14d046be"/>
          </a:graphicData>
        </a:graphic>
      </p:graphicFrame>
      <p:graphicFrame>
        <p:nvGraphicFramePr>
          <p:cNvPr id="100033" name="gapwidth=50 + overlap=2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b37f51d0475482c"/>
          </a:graphicData>
        </a:graphic>
      </p:graphicFrame>
      <p:graphicFrame>
        <p:nvGraphicFramePr>
          <p:cNvPr id="100034" name="dataTable=tru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4847d28cafa4e22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control</a:t>
            </a:r>
          </a:p>
        </p:txBody>
      </p:sp>
      <p:graphicFrame>
        <p:nvGraphicFramePr>
          <p:cNvPr id="10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44e70fcad6e402c"/>
          </a:graphicData>
        </a:graphic>
      </p:graphicFrame>
      <p:graphicFrame>
        <p:nvGraphicFramePr>
          <p:cNvPr id="10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b084c7d602e452e"/>
          </a:graphicData>
        </a:graphic>
      </p:graphicFrame>
      <p:graphicFrame>
        <p:nvGraphicFramePr>
          <p:cNvPr id="10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f610ed0bc354864"/>
          </a:graphicData>
        </a:graphic>
      </p:graphicFrame>
      <p:graphicFrame>
        <p:nvGraphicFramePr>
          <p:cNvPr id="100039" name="seriesN.* Add + chart-series Set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d520af2ea8a48bf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2026-06-24T22:13:39Z</dcterms:created>
  <cp:lastModifiedBy>OfficeCLI</cp:lastModifiedBy>
  <dcterms:modified xsi:type="dcterms:W3CDTF">2026-06-24T22:13:39Z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2026-06-24T22:13:40Z</vt:lpwstr>
  </op:property>
</op:Properties>
</file>