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b5c3cd7f213744f0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235972e289644290"/>
    <p:sldId id="257" r:id="R61eef4e34a324bae"/>
    <p:sldId id="258" r:id="R7701276748f04b55"/>
    <p:sldId id="259" r:id="R42df02411e524431"/>
    <p:sldId id="260" r:id="R1a515f4913ee4fb8"/>
    <p:sldId id="261" r:id="R1be669e7e4f94e85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235972e289644290" /><Relationship Type="http://schemas.openxmlformats.org/officeDocument/2006/relationships/slide" Target="/ppt/slides/slide2.xml" Id="R61eef4e34a324bae" /><Relationship Type="http://schemas.openxmlformats.org/officeDocument/2006/relationships/slide" Target="/ppt/slides/slide3.xml" Id="R7701276748f04b55" /><Relationship Type="http://schemas.openxmlformats.org/officeDocument/2006/relationships/slide" Target="/ppt/slides/slide4.xml" Id="R42df02411e524431" /><Relationship Type="http://schemas.openxmlformats.org/officeDocument/2006/relationships/slide" Target="/ppt/slides/slide5.xml" Id="R1a515f4913ee4fb8" /><Relationship Type="http://schemas.openxmlformats.org/officeDocument/2006/relationships/slide" Target="/ppt/slides/slide6.xml" Id="R1be669e7e4f94e85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8371d9935ed494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958bf7f37b944ba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7e31cf50c6f4250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bec49c4a8404bd0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c157d7b051d043d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33db47f954942f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fd2417c6474aa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80fc94205a498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55d4c09214c49b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5d8cb240684b0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9da82f1ffe48cd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5F7FA"/>
        </a:solidFill>
      </p:bgPr>
    </p:bg>
    <p:spTree>
      <p:nvGrpSpPr>
        <p:cNvPr id="1" name=""/>
        <p:cNvGrpSpPr/>
        <p:nvPr/>
      </p:nvGrpSpPr>
      <p:grpSpPr/>
      <p:sp>
        <p:nvSpPr>
          <p:cNvPr id="2" name="!!circle-main"/>
          <p:cNvSpPr/>
          <p:nvPr/>
        </p:nvSpPr>
        <p:spPr>
          <a:xfrm>
            <a:off x="8640000" y="720000"/>
            <a:ext cx="2880000" cy="2880000"/>
          </a:xfrm>
          <a:prstGeom prst="ellipse">
            <a:avLst/>
          </a:prstGeom>
          <a:solidFill>
            <a:srgbClr val="3B82F6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rect-accent"/>
          <p:cNvSpPr/>
          <p:nvPr/>
        </p:nvSpPr>
        <p:spPr>
          <a:xfrm>
            <a:off x="720000" y="5040000"/>
            <a:ext cx="2160000" cy="1080000"/>
          </a:xfrm>
          <a:prstGeom prst="roundRect">
            <a:avLst/>
          </a:prstGeom>
          <a:solidFill>
            <a:srgbClr val="8B5CF6">
              <a:alpha val="1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small"/>
          <p:cNvSpPr/>
          <p:nvPr/>
        </p:nvSpPr>
        <p:spPr>
          <a:xfrm>
            <a:off x="5400000" y="1080000"/>
            <a:ext cx="720000" cy="720000"/>
          </a:xfrm>
          <a:prstGeom prst="ellipse">
            <a:avLst/>
          </a:prstGeom>
          <a:solidFill>
            <a:srgbClr val="10B981">
              <a:alpha val="12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432000" y="360000"/>
            <a:ext cx="3600000" cy="108000"/>
          </a:xfrm>
          <a:prstGeom prst="rect">
            <a:avLst/>
          </a:prstGeom>
          <a:solidFill>
            <a:srgbClr val="3B82F6">
              <a:alpha val="1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angle-corner"/>
          <p:cNvSpPr/>
          <p:nvPr/>
        </p:nvSpPr>
        <p:spPr>
          <a:xfrm rot="2700000">
            <a:off x="1080000" y="1440000"/>
            <a:ext cx="1080000" cy="1080000"/>
          </a:xfrm>
          <a:prstGeom prst="triangle">
            <a:avLst/>
          </a:prstGeom>
          <a:solidFill>
            <a:srgbClr val="8B5CF6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glow"/>
          <p:cNvSpPr/>
          <p:nvPr/>
        </p:nvSpPr>
        <p:spPr>
          <a:xfrm>
            <a:off x="7200000" y="2880000"/>
            <a:ext cx="2160000" cy="2160000"/>
          </a:xfrm>
          <a:prstGeom prst="ellipse">
            <a:avLst/>
          </a:prstGeom>
          <a:solidFill>
            <a:srgbClr val="10B981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2880000" y="2160000"/>
            <a:ext cx="648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7200" b="1">
                <a:solidFill>
                  <a:srgbClr val="1F2937"/>
                </a:solidFill>
                <a:latin typeface="Inter"/>
                <a:ea typeface="Inter"/>
              </a:rPr>
              <a:t>AionUI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2880000" y="3420000"/>
            <a:ext cx="648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000">
                <a:solidFill>
                  <a:srgbClr val="3B82F6"/>
                </a:solidFill>
                <a:latin typeface="Inter"/>
                <a:ea typeface="Inter"/>
              </a:rPr>
              <a:t>让AI触手可及</a:t>
            </a:r>
          </a:p>
        </p:txBody>
      </p:sp>
      <p:sp>
        <p:nvSpPr>
          <p:cNvPr id="10" name="!!hero-tagline"/>
          <p:cNvSpPr/>
          <p:nvPr/>
        </p:nvSpPr>
        <p:spPr>
          <a:xfrm>
            <a:off x="2880000" y="432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B7280"/>
                </a:solidFill>
                <a:latin typeface="Inter"/>
                <a:ea typeface="Inter"/>
              </a:rPr>
              <a:t>人人都能使用的AI交互平台</a:t>
            </a:r>
          </a:p>
        </p:txBody>
      </p:sp>
      <p:sp>
        <p:nvSpPr>
          <p:cNvPr id="11" name="!!statement-text"/>
          <p:cNvSpPr/>
          <p:nvPr/>
        </p:nvSpPr>
        <p:spPr>
          <a:xfrm>
            <a:off x="12960000" y="0"/>
            <a:ext cx="720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page-title"/>
          <p:cNvSpPr/>
          <p:nvPr/>
        </p:nvSpPr>
        <p:spPr>
          <a:xfrm>
            <a:off x="12960000" y="180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pillar1-num"/>
          <p:cNvSpPr/>
          <p:nvPr/>
        </p:nvSpPr>
        <p:spPr>
          <a:xfrm>
            <a:off x="12960000" y="360000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1-title"/>
          <p:cNvSpPr/>
          <p:nvPr/>
        </p:nvSpPr>
        <p:spPr>
          <a:xfrm>
            <a:off x="12960000" y="39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pillar1-desc"/>
          <p:cNvSpPr/>
          <p:nvPr/>
        </p:nvSpPr>
        <p:spPr>
          <a:xfrm>
            <a:off x="12960000" y="43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pillar2-num"/>
          <p:cNvSpPr/>
          <p:nvPr/>
        </p:nvSpPr>
        <p:spPr>
          <a:xfrm>
            <a:off x="12960000" y="540000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2-title"/>
          <p:cNvSpPr/>
          <p:nvPr/>
        </p:nvSpPr>
        <p:spPr>
          <a:xfrm>
            <a:off x="12960000" y="57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illar2-desc"/>
          <p:cNvSpPr/>
          <p:nvPr/>
        </p:nvSpPr>
        <p:spPr>
          <a:xfrm>
            <a:off x="12960000" y="61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pillar3-num"/>
          <p:cNvSpPr/>
          <p:nvPr/>
        </p:nvSpPr>
        <p:spPr>
          <a:xfrm>
            <a:off x="12960000" y="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3-title"/>
          <p:cNvSpPr/>
          <p:nvPr/>
        </p:nvSpPr>
        <p:spPr>
          <a:xfrm>
            <a:off x="12960000" y="3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!!pillar3-desc"/>
          <p:cNvSpPr/>
          <p:nvPr/>
        </p:nvSpPr>
        <p:spPr>
          <a:xfrm>
            <a:off x="12960000" y="7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feature1"/>
          <p:cNvSpPr/>
          <p:nvPr/>
        </p:nvSpPr>
        <p:spPr>
          <a:xfrm>
            <a:off x="12960000" y="108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!!feature2"/>
          <p:cNvSpPr/>
          <p:nvPr/>
        </p:nvSpPr>
        <p:spPr>
          <a:xfrm>
            <a:off x="12960000" y="144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!!feature3"/>
          <p:cNvSpPr/>
          <p:nvPr/>
        </p:nvSpPr>
        <p:spPr>
          <a:xfrm>
            <a:off x="12960000" y="180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feature4"/>
          <p:cNvSpPr/>
          <p:nvPr/>
        </p:nvSpPr>
        <p:spPr>
          <a:xfrm>
            <a:off x="12960000" y="216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metric1-num"/>
          <p:cNvSpPr/>
          <p:nvPr/>
        </p:nvSpPr>
        <p:spPr>
          <a:xfrm>
            <a:off x="12960000" y="252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!!metric1-label"/>
          <p:cNvSpPr/>
          <p:nvPr/>
        </p:nvSpPr>
        <p:spPr>
          <a:xfrm>
            <a:off x="12960000" y="288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!!metric2-num"/>
          <p:cNvSpPr/>
          <p:nvPr/>
        </p:nvSpPr>
        <p:spPr>
          <a:xfrm>
            <a:off x="12960000" y="324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metric2-label"/>
          <p:cNvSpPr/>
          <p:nvPr/>
        </p:nvSpPr>
        <p:spPr>
          <a:xfrm>
            <a:off x="12960000" y="360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!!metric3-num"/>
          <p:cNvSpPr/>
          <p:nvPr/>
        </p:nvSpPr>
        <p:spPr>
          <a:xfrm>
            <a:off x="12960000" y="396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!!metric3-label"/>
          <p:cNvSpPr/>
          <p:nvPr/>
        </p:nvSpPr>
        <p:spPr>
          <a:xfrm>
            <a:off x="12960000" y="432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2" name="!!cta-url"/>
          <p:cNvSpPr/>
          <p:nvPr/>
        </p:nvSpPr>
        <p:spPr>
          <a:xfrm>
            <a:off x="12960000" y="4680000"/>
            <a:ext cx="648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3" name="!!cta-note"/>
          <p:cNvSpPr/>
          <p:nvPr/>
        </p:nvSpPr>
        <p:spPr>
          <a:xfrm>
            <a:off x="12960000" y="5040000"/>
            <a:ext cx="648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5F7FA"/>
        </a:solidFill>
      </p:bgPr>
    </p:bg>
    <p:spTree>
      <p:nvGrpSpPr>
        <p:cNvPr id="1" name=""/>
        <p:cNvGrpSpPr/>
        <p:nvPr/>
      </p:nvGrpSpPr>
      <p:grpSpPr/>
      <p:sp>
        <p:nvSpPr>
          <p:cNvPr id="2" name="!!circle-main"/>
          <p:cNvSpPr/>
          <p:nvPr/>
        </p:nvSpPr>
        <p:spPr>
          <a:xfrm>
            <a:off x="1440000" y="2880000"/>
            <a:ext cx="3600000" cy="3600000"/>
          </a:xfrm>
          <a:prstGeom prst="ellipse">
            <a:avLst/>
          </a:prstGeom>
          <a:solidFill>
            <a:srgbClr val="3B82F6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rect-accent"/>
          <p:cNvSpPr/>
          <p:nvPr/>
        </p:nvSpPr>
        <p:spPr>
          <a:xfrm>
            <a:off x="7920000" y="1080000"/>
            <a:ext cx="2880000" cy="1440000"/>
          </a:xfrm>
          <a:prstGeom prst="roundRect">
            <a:avLst/>
          </a:prstGeom>
          <a:solidFill>
            <a:srgbClr val="8B5CF6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small"/>
          <p:cNvSpPr/>
          <p:nvPr/>
        </p:nvSpPr>
        <p:spPr>
          <a:xfrm>
            <a:off x="10080000" y="5040000"/>
            <a:ext cx="1080000" cy="1080000"/>
          </a:xfrm>
          <a:prstGeom prst="ellipse">
            <a:avLst/>
          </a:prstGeom>
          <a:solidFill>
            <a:srgbClr val="10B981">
              <a:alpha val="12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 rot="600000">
            <a:off x="6480000" y="5760000"/>
            <a:ext cx="2880000" cy="144000"/>
          </a:xfrm>
          <a:prstGeom prst="rect">
            <a:avLst/>
          </a:prstGeom>
          <a:solidFill>
            <a:srgbClr val="3B82F6">
              <a:alpha val="1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angle-corner"/>
          <p:cNvSpPr/>
          <p:nvPr/>
        </p:nvSpPr>
        <p:spPr>
          <a:xfrm rot="5400000">
            <a:off x="540000" y="720000"/>
            <a:ext cx="1440000" cy="1440000"/>
          </a:xfrm>
          <a:prstGeom prst="triangle">
            <a:avLst/>
          </a:prstGeom>
          <a:solidFill>
            <a:srgbClr val="8B5CF6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glow"/>
          <p:cNvSpPr/>
          <p:nvPr/>
        </p:nvSpPr>
        <p:spPr>
          <a:xfrm>
            <a:off x="9360000" y="3600000"/>
            <a:ext cx="1800000" cy="1800000"/>
          </a:xfrm>
          <a:prstGeom prst="ellipse">
            <a:avLst/>
          </a:prstGeom>
          <a:solidFill>
            <a:srgbClr val="10B981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648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7200" b="1">
                <a:solidFill>
                  <a:srgbClr val="1F2937"/>
                </a:solidFill>
                <a:latin typeface="Inter"/>
                <a:ea typeface="Inter"/>
              </a:rPr>
              <a:t>AionUI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2960000" y="360000"/>
            <a:ext cx="648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000">
                <a:solidFill>
                  <a:srgbClr val="3B82F6"/>
                </a:solidFill>
                <a:latin typeface="Inter"/>
                <a:ea typeface="Inter"/>
              </a:rPr>
              <a:t>让AI触手可及</a:t>
            </a:r>
          </a:p>
        </p:txBody>
      </p:sp>
      <p:sp>
        <p:nvSpPr>
          <p:cNvPr id="10" name="!!hero-tagline"/>
          <p:cNvSpPr/>
          <p:nvPr/>
        </p:nvSpPr>
        <p:spPr>
          <a:xfrm>
            <a:off x="12960000" y="72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B7280"/>
                </a:solidFill>
                <a:latin typeface="Inter"/>
                <a:ea typeface="Inter"/>
              </a:rPr>
              <a:t>人人都能使用的AI交互平台</a:t>
            </a:r>
          </a:p>
        </p:txBody>
      </p:sp>
      <p:sp>
        <p:nvSpPr>
          <p:cNvPr id="11" name="!!statement-text"/>
          <p:cNvSpPr/>
          <p:nvPr/>
        </p:nvSpPr>
        <p:spPr>
          <a:xfrm>
            <a:off x="2520000" y="1800000"/>
            <a:ext cx="720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600" b="1">
                <a:solidFill>
                  <a:srgbClr val="1F2937"/>
                </a:solidFill>
                <a:latin typeface="Inter"/>
                <a:ea typeface="Inter"/>
              </a:rPr>
              <a:t>从复杂到简单</a:t>
            </a:r>
          </a:p>
        </p:txBody>
      </p:sp>
      <p:sp>
        <p:nvSpPr>
          <p:cNvPr id="12" name="!!page-title"/>
          <p:cNvSpPr/>
          <p:nvPr/>
        </p:nvSpPr>
        <p:spPr>
          <a:xfrm>
            <a:off x="12960000" y="180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pillar1-num"/>
          <p:cNvSpPr/>
          <p:nvPr/>
        </p:nvSpPr>
        <p:spPr>
          <a:xfrm>
            <a:off x="12960000" y="360000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1-title"/>
          <p:cNvSpPr/>
          <p:nvPr/>
        </p:nvSpPr>
        <p:spPr>
          <a:xfrm>
            <a:off x="12960000" y="39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pillar1-desc"/>
          <p:cNvSpPr/>
          <p:nvPr/>
        </p:nvSpPr>
        <p:spPr>
          <a:xfrm>
            <a:off x="12960000" y="43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pillar2-num"/>
          <p:cNvSpPr/>
          <p:nvPr/>
        </p:nvSpPr>
        <p:spPr>
          <a:xfrm>
            <a:off x="12960000" y="540000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2-title"/>
          <p:cNvSpPr/>
          <p:nvPr/>
        </p:nvSpPr>
        <p:spPr>
          <a:xfrm>
            <a:off x="12960000" y="57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illar2-desc"/>
          <p:cNvSpPr/>
          <p:nvPr/>
        </p:nvSpPr>
        <p:spPr>
          <a:xfrm>
            <a:off x="12960000" y="61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pillar3-num"/>
          <p:cNvSpPr/>
          <p:nvPr/>
        </p:nvSpPr>
        <p:spPr>
          <a:xfrm>
            <a:off x="12960000" y="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3-title"/>
          <p:cNvSpPr/>
          <p:nvPr/>
        </p:nvSpPr>
        <p:spPr>
          <a:xfrm>
            <a:off x="12960000" y="3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!!pillar3-desc"/>
          <p:cNvSpPr/>
          <p:nvPr/>
        </p:nvSpPr>
        <p:spPr>
          <a:xfrm>
            <a:off x="12960000" y="7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feature1"/>
          <p:cNvSpPr/>
          <p:nvPr/>
        </p:nvSpPr>
        <p:spPr>
          <a:xfrm>
            <a:off x="12960000" y="108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!!feature2"/>
          <p:cNvSpPr/>
          <p:nvPr/>
        </p:nvSpPr>
        <p:spPr>
          <a:xfrm>
            <a:off x="12960000" y="144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!!feature3"/>
          <p:cNvSpPr/>
          <p:nvPr/>
        </p:nvSpPr>
        <p:spPr>
          <a:xfrm>
            <a:off x="12960000" y="180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feature4"/>
          <p:cNvSpPr/>
          <p:nvPr/>
        </p:nvSpPr>
        <p:spPr>
          <a:xfrm>
            <a:off x="12960000" y="216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metric1-num"/>
          <p:cNvSpPr/>
          <p:nvPr/>
        </p:nvSpPr>
        <p:spPr>
          <a:xfrm>
            <a:off x="12960000" y="252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!!metric1-label"/>
          <p:cNvSpPr/>
          <p:nvPr/>
        </p:nvSpPr>
        <p:spPr>
          <a:xfrm>
            <a:off x="12960000" y="288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!!metric2-num"/>
          <p:cNvSpPr/>
          <p:nvPr/>
        </p:nvSpPr>
        <p:spPr>
          <a:xfrm>
            <a:off x="12960000" y="324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metric2-label"/>
          <p:cNvSpPr/>
          <p:nvPr/>
        </p:nvSpPr>
        <p:spPr>
          <a:xfrm>
            <a:off x="12960000" y="360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!!metric3-num"/>
          <p:cNvSpPr/>
          <p:nvPr/>
        </p:nvSpPr>
        <p:spPr>
          <a:xfrm>
            <a:off x="12960000" y="396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!!metric3-label"/>
          <p:cNvSpPr/>
          <p:nvPr/>
        </p:nvSpPr>
        <p:spPr>
          <a:xfrm>
            <a:off x="12960000" y="432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2" name="!!cta-url"/>
          <p:cNvSpPr/>
          <p:nvPr/>
        </p:nvSpPr>
        <p:spPr>
          <a:xfrm>
            <a:off x="12960000" y="4680000"/>
            <a:ext cx="648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3" name="!!cta-note"/>
          <p:cNvSpPr/>
          <p:nvPr/>
        </p:nvSpPr>
        <p:spPr>
          <a:xfrm>
            <a:off x="12960000" y="5040000"/>
            <a:ext cx="648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TextBox 34"/>
          <p:cNvSpPr/>
          <p:nvPr/>
        </p:nvSpPr>
        <p:spPr>
          <a:xfrm>
            <a:off x="2160000" y="3420000"/>
            <a:ext cx="7920000" cy="1440000"/>
          </a:xfrm>
          <a:prstGeom prst="rect">
            <a:avLst/>
          </a:prstGeom>
        </p:spPr>
        <p:txBody>
          <a:bodyPr anchor="t"/>
          <a:lstStyle/>
          <a:p>
            <a:pPr algn="ctr">
              <a:lnSpc>
                <a:spcPct val="140000"/>
              </a:lnSpc>
            </a:pPr>
            <a:r>
              <a:rPr lang="en-US" sz="2400">
                <a:solidFill>
                  <a:srgbClr val="4B5563"/>
                </a:solidFill>
                <a:latin typeface="Inter"/>
                <a:ea typeface="Inter"/>
              </a:rPr>
              <a:t>AI技术不应该只属于专业人士。AionUI将复杂的AI能力封装为简单直观的交互界面，让每个人都能轻松使用强大的AI工具。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5F7FA"/>
        </a:solidFill>
      </p:bgPr>
    </p:bg>
    <p:spTree>
      <p:nvGrpSpPr>
        <p:cNvPr id="1" name=""/>
        <p:cNvGrpSpPr/>
        <p:nvPr/>
      </p:nvGrpSpPr>
      <p:grpSpPr/>
      <p:sp>
        <p:nvSpPr>
          <p:cNvPr id="2" name="!!circle-main"/>
          <p:cNvSpPr/>
          <p:nvPr/>
        </p:nvSpPr>
        <p:spPr>
          <a:xfrm>
            <a:off x="864000" y="1980000"/>
            <a:ext cx="3060000" cy="3960000"/>
          </a:xfrm>
          <a:prstGeom prst="roundRect">
            <a:avLst/>
          </a:prstGeom>
          <a:solidFill>
            <a:srgbClr val="3B82F6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rect-accent"/>
          <p:cNvSpPr/>
          <p:nvPr/>
        </p:nvSpPr>
        <p:spPr>
          <a:xfrm>
            <a:off x="4356000" y="1980000"/>
            <a:ext cx="3060000" cy="3960000"/>
          </a:xfrm>
          <a:prstGeom prst="roundRect">
            <a:avLst/>
          </a:prstGeom>
          <a:solidFill>
            <a:srgbClr val="8B5CF6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small"/>
          <p:cNvSpPr/>
          <p:nvPr/>
        </p:nvSpPr>
        <p:spPr>
          <a:xfrm>
            <a:off x="7848000" y="1980000"/>
            <a:ext cx="3060000" cy="3960000"/>
          </a:xfrm>
          <a:prstGeom prst="roundRect">
            <a:avLst/>
          </a:prstGeom>
          <a:solidFill>
            <a:srgbClr val="10B981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432000" y="6300000"/>
            <a:ext cx="1440000" cy="72000"/>
          </a:xfrm>
          <a:prstGeom prst="rect">
            <a:avLst/>
          </a:prstGeom>
          <a:solidFill>
            <a:srgbClr val="3B82F6">
              <a:alpha val="1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angle-corner"/>
          <p:cNvSpPr/>
          <p:nvPr/>
        </p:nvSpPr>
        <p:spPr>
          <a:xfrm rot="0">
            <a:off x="11160000" y="540000"/>
            <a:ext cx="720000" cy="720000"/>
          </a:xfrm>
          <a:prstGeom prst="triangle">
            <a:avLst/>
          </a:prstGeom>
          <a:solidFill>
            <a:srgbClr val="8B5CF6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glow"/>
          <p:cNvSpPr/>
          <p:nvPr/>
        </p:nvSpPr>
        <p:spPr>
          <a:xfrm>
            <a:off x="10440000" y="5760000"/>
            <a:ext cx="1260000" cy="1260000"/>
          </a:xfrm>
          <a:prstGeom prst="ellipse">
            <a:avLst/>
          </a:prstGeom>
          <a:solidFill>
            <a:srgbClr val="10B981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648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7200" b="1">
                <a:solidFill>
                  <a:srgbClr val="1F2937"/>
                </a:solidFill>
                <a:latin typeface="Inter"/>
                <a:ea typeface="Inter"/>
              </a:rPr>
              <a:t>AionUI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2960000" y="360000"/>
            <a:ext cx="648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000">
                <a:solidFill>
                  <a:srgbClr val="3B82F6"/>
                </a:solidFill>
                <a:latin typeface="Inter"/>
                <a:ea typeface="Inter"/>
              </a:rPr>
              <a:t>让AI触手可及</a:t>
            </a:r>
          </a:p>
        </p:txBody>
      </p:sp>
      <p:sp>
        <p:nvSpPr>
          <p:cNvPr id="10" name="!!hero-tagline"/>
          <p:cNvSpPr/>
          <p:nvPr/>
        </p:nvSpPr>
        <p:spPr>
          <a:xfrm>
            <a:off x="12960000" y="72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B7280"/>
                </a:solidFill>
                <a:latin typeface="Inter"/>
                <a:ea typeface="Inter"/>
              </a:rPr>
              <a:t>人人都能使用的AI交互平台</a:t>
            </a:r>
          </a:p>
        </p:txBody>
      </p:sp>
      <p:sp>
        <p:nvSpPr>
          <p:cNvPr id="11" name="!!statement-text"/>
          <p:cNvSpPr/>
          <p:nvPr/>
        </p:nvSpPr>
        <p:spPr>
          <a:xfrm>
            <a:off x="12960000" y="1080000"/>
            <a:ext cx="720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page-title"/>
          <p:cNvSpPr/>
          <p:nvPr/>
        </p:nvSpPr>
        <p:spPr>
          <a:xfrm>
            <a:off x="432000" y="720000"/>
            <a:ext cx="7200000" cy="720000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en-US" sz="4000" b="1">
                <a:solidFill>
                  <a:srgbClr val="1F2937"/>
                </a:solidFill>
                <a:latin typeface="Inter"/>
                <a:ea typeface="Inter"/>
              </a:rPr>
              <a:t>三大核心特性</a:t>
            </a:r>
          </a:p>
        </p:txBody>
      </p:sp>
      <p:sp>
        <p:nvSpPr>
          <p:cNvPr id="13" name="!!pillar1-num"/>
          <p:cNvSpPr/>
          <p:nvPr/>
        </p:nvSpPr>
        <p:spPr>
          <a:xfrm>
            <a:off x="1296000" y="2340000"/>
            <a:ext cx="72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600" b="1">
                <a:solidFill>
                  <a:srgbClr val="3B82F6"/>
                </a:solidFill>
                <a:latin typeface="Inter"/>
                <a:ea typeface="Inter"/>
              </a:rPr>
              <a:t>①</a:t>
            </a:r>
          </a:p>
        </p:txBody>
      </p:sp>
      <p:sp>
        <p:nvSpPr>
          <p:cNvPr id="14" name="!!pillar1-title"/>
          <p:cNvSpPr/>
          <p:nvPr/>
        </p:nvSpPr>
        <p:spPr>
          <a:xfrm>
            <a:off x="1080000" y="3168000"/>
            <a:ext cx="252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800" b="1">
                <a:solidFill>
                  <a:srgbClr val="1F2937"/>
                </a:solidFill>
                <a:latin typeface="Inter"/>
                <a:ea typeface="Inter"/>
              </a:rPr>
              <a:t>智能交互</a:t>
            </a:r>
          </a:p>
        </p:txBody>
      </p:sp>
      <p:sp>
        <p:nvSpPr>
          <p:cNvPr id="15" name="!!pillar1-desc"/>
          <p:cNvSpPr/>
          <p:nvPr/>
        </p:nvSpPr>
        <p:spPr>
          <a:xfrm>
            <a:off x="1080000" y="3780000"/>
            <a:ext cx="2520000" cy="1800000"/>
          </a:xfrm>
          <a:prstGeom prst="rect">
            <a:avLst/>
          </a:prstGeom>
        </p:spPr>
        <p:txBody>
          <a:bodyPr anchor="t"/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4B5563"/>
                </a:solidFill>
                <a:latin typeface="Inter"/>
                <a:ea typeface="Inter"/>
              </a:rPr>
              <a:t>基于先进的AI模型，支持自然语言对话、多模态理解，能够准确理解用户意图并提供智能化的响应</a:t>
            </a:r>
          </a:p>
        </p:txBody>
      </p:sp>
      <p:sp>
        <p:nvSpPr>
          <p:cNvPr id="16" name="!!pillar2-num"/>
          <p:cNvSpPr/>
          <p:nvPr/>
        </p:nvSpPr>
        <p:spPr>
          <a:xfrm>
            <a:off x="4788000" y="2340000"/>
            <a:ext cx="72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600" b="1">
                <a:solidFill>
                  <a:srgbClr val="8B5CF6"/>
                </a:solidFill>
                <a:latin typeface="Inter"/>
                <a:ea typeface="Inter"/>
              </a:rPr>
              <a:t>②</a:t>
            </a:r>
          </a:p>
        </p:txBody>
      </p:sp>
      <p:sp>
        <p:nvSpPr>
          <p:cNvPr id="17" name="!!pillar2-title"/>
          <p:cNvSpPr/>
          <p:nvPr/>
        </p:nvSpPr>
        <p:spPr>
          <a:xfrm>
            <a:off x="4572000" y="3168000"/>
            <a:ext cx="252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800" b="1">
                <a:solidFill>
                  <a:srgbClr val="1F2937"/>
                </a:solidFill>
                <a:latin typeface="Inter"/>
                <a:ea typeface="Inter"/>
              </a:rPr>
              <a:t>灵活定制</a:t>
            </a:r>
          </a:p>
        </p:txBody>
      </p:sp>
      <p:sp>
        <p:nvSpPr>
          <p:cNvPr id="18" name="!!pillar2-desc"/>
          <p:cNvSpPr/>
          <p:nvPr/>
        </p:nvSpPr>
        <p:spPr>
          <a:xfrm>
            <a:off x="4572000" y="3780000"/>
            <a:ext cx="2520000" cy="1800000"/>
          </a:xfrm>
          <a:prstGeom prst="rect">
            <a:avLst/>
          </a:prstGeom>
        </p:spPr>
        <p:txBody>
          <a:bodyPr anchor="t"/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4B5563"/>
                </a:solidFill>
                <a:latin typeface="Inter"/>
                <a:ea typeface="Inter"/>
              </a:rPr>
              <a:t>支持自定义工作流、插件扩展、界面配置，可以根据不同场景和需求快速调整，适应各种使用场景</a:t>
            </a:r>
          </a:p>
        </p:txBody>
      </p:sp>
      <p:sp>
        <p:nvSpPr>
          <p:cNvPr id="19" name="!!pillar3-num"/>
          <p:cNvSpPr/>
          <p:nvPr/>
        </p:nvSpPr>
        <p:spPr>
          <a:xfrm>
            <a:off x="8280000" y="2340000"/>
            <a:ext cx="72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600" b="1">
                <a:solidFill>
                  <a:srgbClr val="10B981"/>
                </a:solidFill>
                <a:latin typeface="Inter"/>
                <a:ea typeface="Inter"/>
              </a:rPr>
              <a:t>③</a:t>
            </a:r>
          </a:p>
        </p:txBody>
      </p:sp>
      <p:sp>
        <p:nvSpPr>
          <p:cNvPr id="20" name="!!pillar3-title"/>
          <p:cNvSpPr/>
          <p:nvPr/>
        </p:nvSpPr>
        <p:spPr>
          <a:xfrm>
            <a:off x="8064000" y="3168000"/>
            <a:ext cx="252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800" b="1">
                <a:solidFill>
                  <a:srgbClr val="1F2937"/>
                </a:solidFill>
                <a:latin typeface="Inter"/>
                <a:ea typeface="Inter"/>
              </a:rPr>
              <a:t>开放生态</a:t>
            </a:r>
          </a:p>
        </p:txBody>
      </p:sp>
      <p:sp>
        <p:nvSpPr>
          <p:cNvPr id="21" name="!!pillar3-desc"/>
          <p:cNvSpPr/>
          <p:nvPr/>
        </p:nvSpPr>
        <p:spPr>
          <a:xfrm>
            <a:off x="8064000" y="3780000"/>
            <a:ext cx="2520000" cy="1800000"/>
          </a:xfrm>
          <a:prstGeom prst="rect">
            <a:avLst/>
          </a:prstGeom>
        </p:spPr>
        <p:txBody>
          <a:bodyPr anchor="t"/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4B5563"/>
                </a:solidFill>
                <a:latin typeface="Inter"/>
                <a:ea typeface="Inter"/>
              </a:rPr>
              <a:t>兼容多种主流AI模型（Claude、GPT、Gemini等），支持丰富的第三方工具集成，构建开放的AI应用生态</a:t>
            </a:r>
          </a:p>
        </p:txBody>
      </p:sp>
      <p:sp>
        <p:nvSpPr>
          <p:cNvPr id="22" name="!!feature1"/>
          <p:cNvSpPr/>
          <p:nvPr/>
        </p:nvSpPr>
        <p:spPr>
          <a:xfrm>
            <a:off x="12960000" y="108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!!feature2"/>
          <p:cNvSpPr/>
          <p:nvPr/>
        </p:nvSpPr>
        <p:spPr>
          <a:xfrm>
            <a:off x="12960000" y="144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!!feature3"/>
          <p:cNvSpPr/>
          <p:nvPr/>
        </p:nvSpPr>
        <p:spPr>
          <a:xfrm>
            <a:off x="12960000" y="180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feature4"/>
          <p:cNvSpPr/>
          <p:nvPr/>
        </p:nvSpPr>
        <p:spPr>
          <a:xfrm>
            <a:off x="12960000" y="216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metric1-num"/>
          <p:cNvSpPr/>
          <p:nvPr/>
        </p:nvSpPr>
        <p:spPr>
          <a:xfrm>
            <a:off x="12960000" y="252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!!metric1-label"/>
          <p:cNvSpPr/>
          <p:nvPr/>
        </p:nvSpPr>
        <p:spPr>
          <a:xfrm>
            <a:off x="12960000" y="288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!!metric2-num"/>
          <p:cNvSpPr/>
          <p:nvPr/>
        </p:nvSpPr>
        <p:spPr>
          <a:xfrm>
            <a:off x="12960000" y="324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metric2-label"/>
          <p:cNvSpPr/>
          <p:nvPr/>
        </p:nvSpPr>
        <p:spPr>
          <a:xfrm>
            <a:off x="12960000" y="360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!!metric3-num"/>
          <p:cNvSpPr/>
          <p:nvPr/>
        </p:nvSpPr>
        <p:spPr>
          <a:xfrm>
            <a:off x="12960000" y="396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!!metric3-label"/>
          <p:cNvSpPr/>
          <p:nvPr/>
        </p:nvSpPr>
        <p:spPr>
          <a:xfrm>
            <a:off x="12960000" y="432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2" name="!!cta-url"/>
          <p:cNvSpPr/>
          <p:nvPr/>
        </p:nvSpPr>
        <p:spPr>
          <a:xfrm>
            <a:off x="12960000" y="4680000"/>
            <a:ext cx="648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3" name="!!cta-note"/>
          <p:cNvSpPr/>
          <p:nvPr/>
        </p:nvSpPr>
        <p:spPr>
          <a:xfrm>
            <a:off x="12960000" y="5040000"/>
            <a:ext cx="648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5F7FA"/>
        </a:solidFill>
      </p:bgPr>
    </p:bg>
    <p:spTree>
      <p:nvGrpSpPr>
        <p:cNvPr id="1" name=""/>
        <p:cNvGrpSpPr/>
        <p:nvPr/>
      </p:nvGrpSpPr>
      <p:grpSpPr/>
      <p:sp>
        <p:nvSpPr>
          <p:cNvPr id="2" name="!!circle-main"/>
          <p:cNvSpPr/>
          <p:nvPr/>
        </p:nvSpPr>
        <p:spPr>
          <a:xfrm>
            <a:off x="9360000" y="540000"/>
            <a:ext cx="2160000" cy="2160000"/>
          </a:xfrm>
          <a:prstGeom prst="ellipse">
            <a:avLst/>
          </a:prstGeom>
          <a:solidFill>
            <a:srgbClr val="3B82F6">
              <a:alpha val="1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rect-accent"/>
          <p:cNvSpPr/>
          <p:nvPr/>
        </p:nvSpPr>
        <p:spPr>
          <a:xfrm>
            <a:off x="432000" y="5400000"/>
            <a:ext cx="1800000" cy="900000"/>
          </a:xfrm>
          <a:prstGeom prst="roundRect">
            <a:avLst/>
          </a:prstGeom>
          <a:solidFill>
            <a:srgbClr val="8B5CF6">
              <a:alpha val="12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small"/>
          <p:cNvSpPr/>
          <p:nvPr/>
        </p:nvSpPr>
        <p:spPr>
          <a:xfrm>
            <a:off x="1440000" y="1080000"/>
            <a:ext cx="900000" cy="900000"/>
          </a:xfrm>
          <a:prstGeom prst="ellipse">
            <a:avLst/>
          </a:prstGeom>
          <a:solidFill>
            <a:srgbClr val="10B981">
              <a:alpha val="12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 rot="2700000">
            <a:off x="10440000" y="4320000"/>
            <a:ext cx="1080000" cy="108000"/>
          </a:xfrm>
          <a:prstGeom prst="rect">
            <a:avLst/>
          </a:prstGeom>
          <a:solidFill>
            <a:srgbClr val="3B82F6">
              <a:alpha val="1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angle-corner"/>
          <p:cNvSpPr/>
          <p:nvPr/>
        </p:nvSpPr>
        <p:spPr>
          <a:xfrm rot="1800000">
            <a:off x="720000" y="2880000"/>
            <a:ext cx="1080000" cy="1080000"/>
          </a:xfrm>
          <a:prstGeom prst="triangle">
            <a:avLst/>
          </a:prstGeom>
          <a:solidFill>
            <a:srgbClr val="8B5CF6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glow"/>
          <p:cNvSpPr/>
          <p:nvPr/>
        </p:nvSpPr>
        <p:spPr>
          <a:xfrm>
            <a:off x="10080000" y="2880000"/>
            <a:ext cx="1440000" cy="1440000"/>
          </a:xfrm>
          <a:prstGeom prst="ellipse">
            <a:avLst/>
          </a:prstGeom>
          <a:solidFill>
            <a:srgbClr val="10B981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648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7200" b="1">
                <a:solidFill>
                  <a:srgbClr val="1F2937"/>
                </a:solidFill>
                <a:latin typeface="Inter"/>
                <a:ea typeface="Inter"/>
              </a:rPr>
              <a:t>AionUI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2960000" y="360000"/>
            <a:ext cx="648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000">
                <a:solidFill>
                  <a:srgbClr val="3B82F6"/>
                </a:solidFill>
                <a:latin typeface="Inter"/>
                <a:ea typeface="Inter"/>
              </a:rPr>
              <a:t>让AI触手可及</a:t>
            </a:r>
          </a:p>
        </p:txBody>
      </p:sp>
      <p:sp>
        <p:nvSpPr>
          <p:cNvPr id="10" name="!!hero-tagline"/>
          <p:cNvSpPr/>
          <p:nvPr/>
        </p:nvSpPr>
        <p:spPr>
          <a:xfrm>
            <a:off x="12960000" y="72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B7280"/>
                </a:solidFill>
                <a:latin typeface="Inter"/>
                <a:ea typeface="Inter"/>
              </a:rPr>
              <a:t>人人都能使用的AI交互平台</a:t>
            </a:r>
          </a:p>
        </p:txBody>
      </p:sp>
      <p:sp>
        <p:nvSpPr>
          <p:cNvPr id="11" name="!!statement-text"/>
          <p:cNvSpPr/>
          <p:nvPr/>
        </p:nvSpPr>
        <p:spPr>
          <a:xfrm>
            <a:off x="12960000" y="1080000"/>
            <a:ext cx="720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page-title"/>
          <p:cNvSpPr/>
          <p:nvPr/>
        </p:nvSpPr>
        <p:spPr>
          <a:xfrm>
            <a:off x="2160000" y="900000"/>
            <a:ext cx="792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800" b="1">
                <a:solidFill>
                  <a:srgbClr val="1F2937"/>
                </a:solidFill>
                <a:latin typeface="Inter"/>
                <a:ea typeface="Inter"/>
              </a:rPr>
              <a:t>强大的功能，优雅的体验</a:t>
            </a:r>
          </a:p>
        </p:txBody>
      </p:sp>
      <p:sp>
        <p:nvSpPr>
          <p:cNvPr id="13" name="!!pillar1-num"/>
          <p:cNvSpPr/>
          <p:nvPr/>
        </p:nvSpPr>
        <p:spPr>
          <a:xfrm>
            <a:off x="12960000" y="360000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1-title"/>
          <p:cNvSpPr/>
          <p:nvPr/>
        </p:nvSpPr>
        <p:spPr>
          <a:xfrm>
            <a:off x="12960000" y="39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pillar1-desc"/>
          <p:cNvSpPr/>
          <p:nvPr/>
        </p:nvSpPr>
        <p:spPr>
          <a:xfrm>
            <a:off x="12960000" y="43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pillar2-num"/>
          <p:cNvSpPr/>
          <p:nvPr/>
        </p:nvSpPr>
        <p:spPr>
          <a:xfrm>
            <a:off x="12960000" y="540000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2-title"/>
          <p:cNvSpPr/>
          <p:nvPr/>
        </p:nvSpPr>
        <p:spPr>
          <a:xfrm>
            <a:off x="12960000" y="57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illar2-desc"/>
          <p:cNvSpPr/>
          <p:nvPr/>
        </p:nvSpPr>
        <p:spPr>
          <a:xfrm>
            <a:off x="12960000" y="61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pillar3-num"/>
          <p:cNvSpPr/>
          <p:nvPr/>
        </p:nvSpPr>
        <p:spPr>
          <a:xfrm>
            <a:off x="12960000" y="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3-title"/>
          <p:cNvSpPr/>
          <p:nvPr/>
        </p:nvSpPr>
        <p:spPr>
          <a:xfrm>
            <a:off x="12960000" y="3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!!pillar3-desc"/>
          <p:cNvSpPr/>
          <p:nvPr/>
        </p:nvSpPr>
        <p:spPr>
          <a:xfrm>
            <a:off x="12960000" y="7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feature1"/>
          <p:cNvSpPr/>
          <p:nvPr/>
        </p:nvSpPr>
        <p:spPr>
          <a:xfrm>
            <a:off x="2520000" y="2160000"/>
            <a:ext cx="7200000" cy="720000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en-US" sz="2200">
                <a:solidFill>
                  <a:srgbClr val="1F2937"/>
                </a:solidFill>
                <a:latin typeface="Inter"/>
                <a:ea typeface="Inter"/>
              </a:rPr>
              <a:t>• 多模型支持 - 一键切换Claude、GPT、Gemini等主流模型</a:t>
            </a:r>
          </a:p>
        </p:txBody>
      </p:sp>
      <p:sp>
        <p:nvSpPr>
          <p:cNvPr id="23" name="!!feature2"/>
          <p:cNvSpPr/>
          <p:nvPr/>
        </p:nvSpPr>
        <p:spPr>
          <a:xfrm>
            <a:off x="2520000" y="3060000"/>
            <a:ext cx="7200000" cy="720000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en-US" sz="2200">
                <a:solidFill>
                  <a:srgbClr val="1F2937"/>
                </a:solidFill>
                <a:latin typeface="Inter"/>
                <a:ea typeface="Inter"/>
              </a:rPr>
              <a:t>• 工具集成 - 内置代码执行、文件处理、图像生成等实用工具</a:t>
            </a:r>
          </a:p>
        </p:txBody>
      </p:sp>
      <p:sp>
        <p:nvSpPr>
          <p:cNvPr id="24" name="!!feature3"/>
          <p:cNvSpPr/>
          <p:nvPr/>
        </p:nvSpPr>
        <p:spPr>
          <a:xfrm>
            <a:off x="2520000" y="3960000"/>
            <a:ext cx="7200000" cy="720000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en-US" sz="2200">
                <a:solidFill>
                  <a:srgbClr val="1F2937"/>
                </a:solidFill>
                <a:latin typeface="Inter"/>
                <a:ea typeface="Inter"/>
              </a:rPr>
              <a:t>• 会话管理 - 智能会话组织、历史记录搜索、快速上下文切换</a:t>
            </a:r>
          </a:p>
        </p:txBody>
      </p:sp>
      <p:sp>
        <p:nvSpPr>
          <p:cNvPr id="25" name="!!feature4"/>
          <p:cNvSpPr/>
          <p:nvPr/>
        </p:nvSpPr>
        <p:spPr>
          <a:xfrm>
            <a:off x="2520000" y="4860000"/>
            <a:ext cx="7200000" cy="720000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en-US" sz="2200">
                <a:solidFill>
                  <a:srgbClr val="1F2937"/>
                </a:solidFill>
                <a:latin typeface="Inter"/>
                <a:ea typeface="Inter"/>
              </a:rPr>
              <a:t>• 团队协作 - 共享工作空间、协作编辑、权限管理</a:t>
            </a:r>
          </a:p>
        </p:txBody>
      </p:sp>
      <p:sp>
        <p:nvSpPr>
          <p:cNvPr id="26" name="!!metric1-num"/>
          <p:cNvSpPr/>
          <p:nvPr/>
        </p:nvSpPr>
        <p:spPr>
          <a:xfrm>
            <a:off x="12960000" y="252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!!metric1-label"/>
          <p:cNvSpPr/>
          <p:nvPr/>
        </p:nvSpPr>
        <p:spPr>
          <a:xfrm>
            <a:off x="12960000" y="288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!!metric2-num"/>
          <p:cNvSpPr/>
          <p:nvPr/>
        </p:nvSpPr>
        <p:spPr>
          <a:xfrm>
            <a:off x="12960000" y="324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metric2-label"/>
          <p:cNvSpPr/>
          <p:nvPr/>
        </p:nvSpPr>
        <p:spPr>
          <a:xfrm>
            <a:off x="12960000" y="360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!!metric3-num"/>
          <p:cNvSpPr/>
          <p:nvPr/>
        </p:nvSpPr>
        <p:spPr>
          <a:xfrm>
            <a:off x="12960000" y="396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!!metric3-label"/>
          <p:cNvSpPr/>
          <p:nvPr/>
        </p:nvSpPr>
        <p:spPr>
          <a:xfrm>
            <a:off x="12960000" y="432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2" name="!!cta-url"/>
          <p:cNvSpPr/>
          <p:nvPr/>
        </p:nvSpPr>
        <p:spPr>
          <a:xfrm>
            <a:off x="12960000" y="4680000"/>
            <a:ext cx="648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3" name="!!cta-note"/>
          <p:cNvSpPr/>
          <p:nvPr/>
        </p:nvSpPr>
        <p:spPr>
          <a:xfrm>
            <a:off x="12960000" y="5040000"/>
            <a:ext cx="648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5F7FA"/>
        </a:solidFill>
      </p:bgPr>
    </p:bg>
    <p:spTree>
      <p:nvGrpSpPr>
        <p:cNvPr id="1" name=""/>
        <p:cNvGrpSpPr/>
        <p:nvPr/>
      </p:nvGrpSpPr>
      <p:grpSpPr/>
      <p:sp>
        <p:nvSpPr>
          <p:cNvPr id="2" name="!!circle-main"/>
          <p:cNvSpPr/>
          <p:nvPr/>
        </p:nvSpPr>
        <p:spPr>
          <a:xfrm>
            <a:off x="720000" y="1980000"/>
            <a:ext cx="3960000" cy="3960000"/>
          </a:xfrm>
          <a:prstGeom prst="roundRect">
            <a:avLst/>
          </a:prstGeom>
          <a:solidFill>
            <a:srgbClr val="3B82F6">
              <a:alpha val="4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rect-accent"/>
          <p:cNvSpPr/>
          <p:nvPr/>
        </p:nvSpPr>
        <p:spPr>
          <a:xfrm>
            <a:off x="5220000" y="1980000"/>
            <a:ext cx="2880000" cy="3960000"/>
          </a:xfrm>
          <a:prstGeom prst="roundRect">
            <a:avLst/>
          </a:prstGeom>
          <a:solidFill>
            <a:srgbClr val="8B5CF6">
              <a:alpha val="3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small"/>
          <p:cNvSpPr/>
          <p:nvPr/>
        </p:nvSpPr>
        <p:spPr>
          <a:xfrm>
            <a:off x="8640000" y="1980000"/>
            <a:ext cx="2880000" cy="3960000"/>
          </a:xfrm>
          <a:prstGeom prst="roundRect">
            <a:avLst/>
          </a:prstGeom>
          <a:solidFill>
            <a:srgbClr val="10B981">
              <a:alpha val="3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432000" y="6300000"/>
            <a:ext cx="1800000" cy="72000"/>
          </a:xfrm>
          <a:prstGeom prst="rect">
            <a:avLst/>
          </a:prstGeom>
          <a:solidFill>
            <a:srgbClr val="3B82F6">
              <a:alpha val="1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angle-corner"/>
          <p:cNvSpPr/>
          <p:nvPr/>
        </p:nvSpPr>
        <p:spPr>
          <a:xfrm rot="2700000">
            <a:off x="10800000" y="720000"/>
            <a:ext cx="720000" cy="720000"/>
          </a:xfrm>
          <a:prstGeom prst="triangle">
            <a:avLst/>
          </a:prstGeom>
          <a:solidFill>
            <a:srgbClr val="8B5CF6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glow"/>
          <p:cNvSpPr/>
          <p:nvPr/>
        </p:nvSpPr>
        <p:spPr>
          <a:xfrm>
            <a:off x="4680000" y="540000"/>
            <a:ext cx="1440000" cy="1440000"/>
          </a:xfrm>
          <a:prstGeom prst="ellipse">
            <a:avLst/>
          </a:prstGeom>
          <a:solidFill>
            <a:srgbClr val="10B981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648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7200" b="1">
                <a:solidFill>
                  <a:srgbClr val="1F2937"/>
                </a:solidFill>
                <a:latin typeface="Inter"/>
                <a:ea typeface="Inter"/>
              </a:rPr>
              <a:t>AionUI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2960000" y="360000"/>
            <a:ext cx="648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000">
                <a:solidFill>
                  <a:srgbClr val="3B82F6"/>
                </a:solidFill>
                <a:latin typeface="Inter"/>
                <a:ea typeface="Inter"/>
              </a:rPr>
              <a:t>让AI触手可及</a:t>
            </a:r>
          </a:p>
        </p:txBody>
      </p:sp>
      <p:sp>
        <p:nvSpPr>
          <p:cNvPr id="10" name="!!hero-tagline"/>
          <p:cNvSpPr/>
          <p:nvPr/>
        </p:nvSpPr>
        <p:spPr>
          <a:xfrm>
            <a:off x="12960000" y="72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B7280"/>
                </a:solidFill>
                <a:latin typeface="Inter"/>
                <a:ea typeface="Inter"/>
              </a:rPr>
              <a:t>人人都能使用的AI交互平台</a:t>
            </a:r>
          </a:p>
        </p:txBody>
      </p:sp>
      <p:sp>
        <p:nvSpPr>
          <p:cNvPr id="11" name="!!statement-text"/>
          <p:cNvSpPr/>
          <p:nvPr/>
        </p:nvSpPr>
        <p:spPr>
          <a:xfrm>
            <a:off x="12960000" y="1080000"/>
            <a:ext cx="720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page-title"/>
          <p:cNvSpPr/>
          <p:nvPr/>
        </p:nvSpPr>
        <p:spPr>
          <a:xfrm>
            <a:off x="720000" y="900000"/>
            <a:ext cx="1080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600" b="1">
                <a:solidFill>
                  <a:srgbClr val="1F2937"/>
                </a:solidFill>
                <a:latin typeface="Inter"/>
                <a:ea typeface="Inter"/>
              </a:rPr>
              <a:t>数百万次对话，数千名用户的选择</a:t>
            </a:r>
          </a:p>
        </p:txBody>
      </p:sp>
      <p:sp>
        <p:nvSpPr>
          <p:cNvPr id="13" name="!!pillar1-num"/>
          <p:cNvSpPr/>
          <p:nvPr/>
        </p:nvSpPr>
        <p:spPr>
          <a:xfrm>
            <a:off x="12960000" y="360000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1-title"/>
          <p:cNvSpPr/>
          <p:nvPr/>
        </p:nvSpPr>
        <p:spPr>
          <a:xfrm>
            <a:off x="12960000" y="39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pillar1-desc"/>
          <p:cNvSpPr/>
          <p:nvPr/>
        </p:nvSpPr>
        <p:spPr>
          <a:xfrm>
            <a:off x="12960000" y="43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pillar2-num"/>
          <p:cNvSpPr/>
          <p:nvPr/>
        </p:nvSpPr>
        <p:spPr>
          <a:xfrm>
            <a:off x="12960000" y="540000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2-title"/>
          <p:cNvSpPr/>
          <p:nvPr/>
        </p:nvSpPr>
        <p:spPr>
          <a:xfrm>
            <a:off x="12960000" y="57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illar2-desc"/>
          <p:cNvSpPr/>
          <p:nvPr/>
        </p:nvSpPr>
        <p:spPr>
          <a:xfrm>
            <a:off x="12960000" y="61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pillar3-num"/>
          <p:cNvSpPr/>
          <p:nvPr/>
        </p:nvSpPr>
        <p:spPr>
          <a:xfrm>
            <a:off x="12960000" y="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3-title"/>
          <p:cNvSpPr/>
          <p:nvPr/>
        </p:nvSpPr>
        <p:spPr>
          <a:xfrm>
            <a:off x="12960000" y="3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!!pillar3-desc"/>
          <p:cNvSpPr/>
          <p:nvPr/>
        </p:nvSpPr>
        <p:spPr>
          <a:xfrm>
            <a:off x="12960000" y="7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feature1"/>
          <p:cNvSpPr/>
          <p:nvPr/>
        </p:nvSpPr>
        <p:spPr>
          <a:xfrm>
            <a:off x="12960000" y="108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!!feature2"/>
          <p:cNvSpPr/>
          <p:nvPr/>
        </p:nvSpPr>
        <p:spPr>
          <a:xfrm>
            <a:off x="12960000" y="144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!!feature3"/>
          <p:cNvSpPr/>
          <p:nvPr/>
        </p:nvSpPr>
        <p:spPr>
          <a:xfrm>
            <a:off x="12960000" y="180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feature4"/>
          <p:cNvSpPr/>
          <p:nvPr/>
        </p:nvSpPr>
        <p:spPr>
          <a:xfrm>
            <a:off x="12960000" y="216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metric1-num"/>
          <p:cNvSpPr/>
          <p:nvPr/>
        </p:nvSpPr>
        <p:spPr>
          <a:xfrm>
            <a:off x="1080000" y="2880000"/>
            <a:ext cx="324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Inter"/>
                <a:ea typeface="Inter"/>
              </a:rPr>
              <a:t>5M+</a:t>
            </a:r>
          </a:p>
        </p:txBody>
      </p:sp>
      <p:sp>
        <p:nvSpPr>
          <p:cNvPr id="27" name="!!metric1-label"/>
          <p:cNvSpPr/>
          <p:nvPr/>
        </p:nvSpPr>
        <p:spPr>
          <a:xfrm>
            <a:off x="1080000" y="4140000"/>
            <a:ext cx="3240000" cy="1080000"/>
          </a:xfrm>
          <a:prstGeom prst="rect">
            <a:avLst/>
          </a:prstGeom>
        </p:spPr>
        <p:txBody>
          <a:bodyPr anchor="t"/>
          <a:lstStyle/>
          <a:p>
            <a:pPr algn="ctr">
              <a:lnSpc>
                <a:spcPct val="150000"/>
              </a:lnSpc>
            </a:pPr>
            <a:r>
              <a:rPr lang="en-US" sz="1800">
                <a:solidFill>
                  <a:srgbClr val="FFFFFF"/>
                </a:solidFill>
                <a:latin typeface="Inter"/>
                <a:ea typeface="Inter"/>
              </a:rPr>
              <a:t>对话次数</a:t>
            </a:r>
          </a:p>
          <a:p>
            <a:pPr algn="ctr">
              <a:lnSpc>
                <a:spcPct val="150000"/>
              </a:lnSpc>
            </a:pPr>
            <a:r>
              <a:rPr lang="en-US" sz="1800">
                <a:solidFill>
                  <a:srgbClr val="FFFFFF"/>
                </a:solidFill>
                <a:latin typeface="Inter"/>
                <a:ea typeface="Inter"/>
              </a:rPr>
              <a:t>累计处理超过500万次AI对话</a:t>
            </a:r>
          </a:p>
        </p:txBody>
      </p:sp>
      <p:sp>
        <p:nvSpPr>
          <p:cNvPr id="28" name="!!metric2-num"/>
          <p:cNvSpPr/>
          <p:nvPr/>
        </p:nvSpPr>
        <p:spPr>
          <a:xfrm>
            <a:off x="5400000" y="2880000"/>
            <a:ext cx="252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Inter"/>
                <a:ea typeface="Inter"/>
              </a:rPr>
              <a:t>10K+</a:t>
            </a:r>
          </a:p>
        </p:txBody>
      </p:sp>
      <p:sp>
        <p:nvSpPr>
          <p:cNvPr id="29" name="!!metric2-label"/>
          <p:cNvSpPr/>
          <p:nvPr/>
        </p:nvSpPr>
        <p:spPr>
          <a:xfrm>
            <a:off x="5400000" y="4140000"/>
            <a:ext cx="2520000" cy="1080000"/>
          </a:xfrm>
          <a:prstGeom prst="rect">
            <a:avLst/>
          </a:prstGeom>
        </p:spPr>
        <p:txBody>
          <a:bodyPr anchor="t"/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rgbClr val="FFFFFF"/>
                </a:solidFill>
                <a:latin typeface="Inter"/>
                <a:ea typeface="Inter"/>
              </a:rPr>
              <a:t>活跃用户</a:t>
            </a:r>
          </a:p>
          <a:p>
            <a:pPr algn="ctr">
              <a:lnSpc>
                <a:spcPct val="150000"/>
              </a:lnSpc>
            </a:pPr>
            <a:r>
              <a:rPr lang="en-US" sz="1600">
                <a:solidFill>
                  <a:srgbClr val="FFFFFF"/>
                </a:solidFill>
                <a:latin typeface="Inter"/>
                <a:ea typeface="Inter"/>
              </a:rPr>
              <a:t>来自全球的用户社区</a:t>
            </a:r>
          </a:p>
        </p:txBody>
      </p:sp>
      <p:sp>
        <p:nvSpPr>
          <p:cNvPr id="30" name="!!metric3-num"/>
          <p:cNvSpPr/>
          <p:nvPr/>
        </p:nvSpPr>
        <p:spPr>
          <a:xfrm>
            <a:off x="8820000" y="2880000"/>
            <a:ext cx="252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Inter"/>
                <a:ea typeface="Inter"/>
              </a:rPr>
              <a:t>99.9%</a:t>
            </a:r>
          </a:p>
        </p:txBody>
      </p:sp>
      <p:sp>
        <p:nvSpPr>
          <p:cNvPr id="31" name="!!metric3-label"/>
          <p:cNvSpPr/>
          <p:nvPr/>
        </p:nvSpPr>
        <p:spPr>
          <a:xfrm>
            <a:off x="8820000" y="4140000"/>
            <a:ext cx="2520000" cy="1080000"/>
          </a:xfrm>
          <a:prstGeom prst="rect">
            <a:avLst/>
          </a:prstGeom>
        </p:spPr>
        <p:txBody>
          <a:bodyPr anchor="t"/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rgbClr val="FFFFFF"/>
                </a:solidFill>
                <a:latin typeface="Inter"/>
                <a:ea typeface="Inter"/>
              </a:rPr>
              <a:t>可用性</a:t>
            </a:r>
          </a:p>
          <a:p>
            <a:pPr algn="ctr">
              <a:lnSpc>
                <a:spcPct val="150000"/>
              </a:lnSpc>
            </a:pPr>
            <a:r>
              <a:rPr lang="en-US" sz="1600">
                <a:solidFill>
                  <a:srgbClr val="FFFFFF"/>
                </a:solidFill>
                <a:latin typeface="Inter"/>
                <a:ea typeface="Inter"/>
              </a:rPr>
              <a:t>稳定可靠的服务保障</a:t>
            </a:r>
          </a:p>
        </p:txBody>
      </p:sp>
      <p:sp>
        <p:nvSpPr>
          <p:cNvPr id="32" name="!!cta-url"/>
          <p:cNvSpPr/>
          <p:nvPr/>
        </p:nvSpPr>
        <p:spPr>
          <a:xfrm>
            <a:off x="12960000" y="4680000"/>
            <a:ext cx="648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3" name="!!cta-note"/>
          <p:cNvSpPr/>
          <p:nvPr/>
        </p:nvSpPr>
        <p:spPr>
          <a:xfrm>
            <a:off x="12960000" y="5040000"/>
            <a:ext cx="648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5F7FA"/>
        </a:solidFill>
      </p:bgPr>
    </p:bg>
    <p:spTree>
      <p:nvGrpSpPr>
        <p:cNvPr id="1" name=""/>
        <p:cNvGrpSpPr/>
        <p:nvPr/>
      </p:nvGrpSpPr>
      <p:grpSpPr/>
      <p:sp>
        <p:nvSpPr>
          <p:cNvPr id="2" name="!!circle-main"/>
          <p:cNvSpPr/>
          <p:nvPr/>
        </p:nvSpPr>
        <p:spPr>
          <a:xfrm>
            <a:off x="720000" y="4320000"/>
            <a:ext cx="2520000" cy="2520000"/>
          </a:xfrm>
          <a:prstGeom prst="ellipse">
            <a:avLst/>
          </a:prstGeom>
          <a:solidFill>
            <a:srgbClr val="3B82F6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rect-accent"/>
          <p:cNvSpPr/>
          <p:nvPr/>
        </p:nvSpPr>
        <p:spPr>
          <a:xfrm>
            <a:off x="9360000" y="720000"/>
            <a:ext cx="1800000" cy="900000"/>
          </a:xfrm>
          <a:prstGeom prst="roundRect">
            <a:avLst/>
          </a:prstGeom>
          <a:solidFill>
            <a:srgbClr val="8B5CF6">
              <a:alpha val="1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small"/>
          <p:cNvSpPr/>
          <p:nvPr/>
        </p:nvSpPr>
        <p:spPr>
          <a:xfrm>
            <a:off x="10440000" y="5400000"/>
            <a:ext cx="720000" cy="720000"/>
          </a:xfrm>
          <a:prstGeom prst="ellipse">
            <a:avLst/>
          </a:prstGeom>
          <a:solidFill>
            <a:srgbClr val="10B981">
              <a:alpha val="12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 rot="0">
            <a:off x="7920000" y="360000"/>
            <a:ext cx="2520000" cy="108000"/>
          </a:xfrm>
          <a:prstGeom prst="rect">
            <a:avLst/>
          </a:prstGeom>
          <a:solidFill>
            <a:srgbClr val="3B82F6">
              <a:alpha val="1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angle-corner"/>
          <p:cNvSpPr/>
          <p:nvPr/>
        </p:nvSpPr>
        <p:spPr>
          <a:xfrm rot="1200000">
            <a:off x="1440000" y="1440000"/>
            <a:ext cx="1080000" cy="1080000"/>
          </a:xfrm>
          <a:prstGeom prst="triangle">
            <a:avLst/>
          </a:prstGeom>
          <a:solidFill>
            <a:srgbClr val="8B5CF6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glow"/>
          <p:cNvSpPr/>
          <p:nvPr/>
        </p:nvSpPr>
        <p:spPr>
          <a:xfrm>
            <a:off x="5760000" y="5040000"/>
            <a:ext cx="1800000" cy="1800000"/>
          </a:xfrm>
          <a:prstGeom prst="ellipse">
            <a:avLst/>
          </a:prstGeom>
          <a:solidFill>
            <a:srgbClr val="10B981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648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7200" b="1">
                <a:solidFill>
                  <a:srgbClr val="1F2937"/>
                </a:solidFill>
                <a:latin typeface="Inter"/>
                <a:ea typeface="Inter"/>
              </a:rPr>
              <a:t>AionUI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2960000" y="360000"/>
            <a:ext cx="648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000">
                <a:solidFill>
                  <a:srgbClr val="3B82F6"/>
                </a:solidFill>
                <a:latin typeface="Inter"/>
                <a:ea typeface="Inter"/>
              </a:rPr>
              <a:t>让AI触手可及</a:t>
            </a:r>
          </a:p>
        </p:txBody>
      </p:sp>
      <p:sp>
        <p:nvSpPr>
          <p:cNvPr id="10" name="!!hero-tagline"/>
          <p:cNvSpPr/>
          <p:nvPr/>
        </p:nvSpPr>
        <p:spPr>
          <a:xfrm>
            <a:off x="12960000" y="72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B7280"/>
                </a:solidFill>
                <a:latin typeface="Inter"/>
                <a:ea typeface="Inter"/>
              </a:rPr>
              <a:t>人人都能使用的AI交互平台</a:t>
            </a:r>
          </a:p>
        </p:txBody>
      </p:sp>
      <p:sp>
        <p:nvSpPr>
          <p:cNvPr id="11" name="!!statement-text"/>
          <p:cNvSpPr/>
          <p:nvPr/>
        </p:nvSpPr>
        <p:spPr>
          <a:xfrm>
            <a:off x="12960000" y="1080000"/>
            <a:ext cx="720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page-title"/>
          <p:cNvSpPr/>
          <p:nvPr/>
        </p:nvSpPr>
        <p:spPr>
          <a:xfrm>
            <a:off x="2520000" y="2160000"/>
            <a:ext cx="7200000" cy="90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600" b="1">
                <a:solidFill>
                  <a:srgbClr val="1F2937"/>
                </a:solidFill>
                <a:latin typeface="Inter"/>
                <a:ea typeface="Inter"/>
              </a:rPr>
              <a:t>立即开始你的AI之旅</a:t>
            </a:r>
          </a:p>
        </p:txBody>
      </p:sp>
      <p:sp>
        <p:nvSpPr>
          <p:cNvPr id="13" name="!!pillar1-num"/>
          <p:cNvSpPr/>
          <p:nvPr/>
        </p:nvSpPr>
        <p:spPr>
          <a:xfrm>
            <a:off x="12960000" y="360000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1-title"/>
          <p:cNvSpPr/>
          <p:nvPr/>
        </p:nvSpPr>
        <p:spPr>
          <a:xfrm>
            <a:off x="12960000" y="39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pillar1-desc"/>
          <p:cNvSpPr/>
          <p:nvPr/>
        </p:nvSpPr>
        <p:spPr>
          <a:xfrm>
            <a:off x="12960000" y="43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pillar2-num"/>
          <p:cNvSpPr/>
          <p:nvPr/>
        </p:nvSpPr>
        <p:spPr>
          <a:xfrm>
            <a:off x="12960000" y="540000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2-title"/>
          <p:cNvSpPr/>
          <p:nvPr/>
        </p:nvSpPr>
        <p:spPr>
          <a:xfrm>
            <a:off x="12960000" y="57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illar2-desc"/>
          <p:cNvSpPr/>
          <p:nvPr/>
        </p:nvSpPr>
        <p:spPr>
          <a:xfrm>
            <a:off x="12960000" y="61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pillar3-num"/>
          <p:cNvSpPr/>
          <p:nvPr/>
        </p:nvSpPr>
        <p:spPr>
          <a:xfrm>
            <a:off x="12960000" y="0"/>
            <a:ext cx="7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3-title"/>
          <p:cNvSpPr/>
          <p:nvPr/>
        </p:nvSpPr>
        <p:spPr>
          <a:xfrm>
            <a:off x="12960000" y="3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!!pillar3-desc"/>
          <p:cNvSpPr/>
          <p:nvPr/>
        </p:nvSpPr>
        <p:spPr>
          <a:xfrm>
            <a:off x="12960000" y="720000"/>
            <a:ext cx="2880000" cy="14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feature1"/>
          <p:cNvSpPr/>
          <p:nvPr/>
        </p:nvSpPr>
        <p:spPr>
          <a:xfrm>
            <a:off x="12960000" y="108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!!feature2"/>
          <p:cNvSpPr/>
          <p:nvPr/>
        </p:nvSpPr>
        <p:spPr>
          <a:xfrm>
            <a:off x="12960000" y="144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!!feature3"/>
          <p:cNvSpPr/>
          <p:nvPr/>
        </p:nvSpPr>
        <p:spPr>
          <a:xfrm>
            <a:off x="12960000" y="180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feature4"/>
          <p:cNvSpPr/>
          <p:nvPr/>
        </p:nvSpPr>
        <p:spPr>
          <a:xfrm>
            <a:off x="12960000" y="2160000"/>
            <a:ext cx="43200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metric1-num"/>
          <p:cNvSpPr/>
          <p:nvPr/>
        </p:nvSpPr>
        <p:spPr>
          <a:xfrm>
            <a:off x="12960000" y="252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!!metric1-label"/>
          <p:cNvSpPr/>
          <p:nvPr/>
        </p:nvSpPr>
        <p:spPr>
          <a:xfrm>
            <a:off x="12960000" y="288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!!metric2-num"/>
          <p:cNvSpPr/>
          <p:nvPr/>
        </p:nvSpPr>
        <p:spPr>
          <a:xfrm>
            <a:off x="12960000" y="324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metric2-label"/>
          <p:cNvSpPr/>
          <p:nvPr/>
        </p:nvSpPr>
        <p:spPr>
          <a:xfrm>
            <a:off x="12960000" y="360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!!metric3-num"/>
          <p:cNvSpPr/>
          <p:nvPr/>
        </p:nvSpPr>
        <p:spPr>
          <a:xfrm>
            <a:off x="12960000" y="3960000"/>
            <a:ext cx="2160000" cy="108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!!metric3-label"/>
          <p:cNvSpPr/>
          <p:nvPr/>
        </p:nvSpPr>
        <p:spPr>
          <a:xfrm>
            <a:off x="12960000" y="4320000"/>
            <a:ext cx="2160000" cy="54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2" name="!!cta-url"/>
          <p:cNvSpPr/>
          <p:nvPr/>
        </p:nvSpPr>
        <p:spPr>
          <a:xfrm>
            <a:off x="2880000" y="3420000"/>
            <a:ext cx="648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000" b="1">
                <a:solidFill>
                  <a:srgbClr val="3B82F6"/>
                </a:solidFill>
                <a:latin typeface="Inter"/>
                <a:ea typeface="Inter"/>
              </a:rPr>
              <a:t>aionui.com</a:t>
            </a:r>
          </a:p>
        </p:txBody>
      </p:sp>
      <p:sp>
        <p:nvSpPr>
          <p:cNvPr id="33" name="!!cta-note"/>
          <p:cNvSpPr/>
          <p:nvPr/>
        </p:nvSpPr>
        <p:spPr>
          <a:xfrm>
            <a:off x="2880000" y="432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400">
                <a:solidFill>
                  <a:srgbClr val="6B7280"/>
                </a:solidFill>
                <a:latin typeface="Inter"/>
                <a:ea typeface="Inter"/>
              </a:rPr>
              <a:t>免费试用，无需信用卡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