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7607d08bac1045e1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012c82d63e0d45db"/>
    <p:sldId id="257" r:id="Rb7facc7e73104994"/>
    <p:sldId id="258" r:id="R6cfb756d59714afa"/>
    <p:sldId id="259" r:id="R4bf4ab295a2f4a2b"/>
    <p:sldId id="260" r:id="R986f5b3e904343fa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012c82d63e0d45db" /><Relationship Type="http://schemas.openxmlformats.org/officeDocument/2006/relationships/slide" Target="/ppt/slides/slide2.xml" Id="Rb7facc7e73104994" /><Relationship Type="http://schemas.openxmlformats.org/officeDocument/2006/relationships/slide" Target="/ppt/slides/slide3.xml" Id="R6cfb756d59714afa" /><Relationship Type="http://schemas.openxmlformats.org/officeDocument/2006/relationships/slide" Target="/ppt/slides/slide4.xml" Id="R4bf4ab295a2f4a2b" /><Relationship Type="http://schemas.openxmlformats.org/officeDocument/2006/relationships/slide" Target="/ppt/slides/slide5.xml" Id="R986f5b3e904343fa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8170057066f43b4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88b45405049479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f980f3a13494c2d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3e4e9204e004ac8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545ea62721074d3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823f65fc2c426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41ce31bb4a43d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b4f31154ea441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5fa37893f046e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f49b9366aa4704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9E6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6480000" y="1080000"/>
            <a:ext cx="6480000" cy="6480000"/>
          </a:xfrm>
          <a:prstGeom prst="ellipse">
            <a:avLst/>
          </a:prstGeom>
          <a:solidFill>
            <a:srgbClr val="FF8A4C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sub"/>
          <p:cNvSpPr/>
          <p:nvPr/>
        </p:nvSpPr>
        <p:spPr>
          <a:xfrm>
            <a:off x="9360000" y="4320000"/>
            <a:ext cx="3600000" cy="3600000"/>
          </a:xfrm>
          <a:prstGeom prst="ellipse">
            <a:avLst/>
          </a:prstGeom>
          <a:solidFill>
            <a:srgbClr val="FFC533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ound-box"/>
          <p:cNvSpPr/>
          <p:nvPr/>
        </p:nvSpPr>
        <p:spPr>
          <a:xfrm rot="-600000">
            <a:off x="1800000" y="4320000"/>
            <a:ext cx="4320000" cy="2160000"/>
          </a:xfrm>
          <a:prstGeom prst="roundRect">
            <a:avLst/>
          </a:prstGeom>
          <a:solidFill>
            <a:srgbClr val="FFC533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1080000" y="720000"/>
            <a:ext cx="2160000" cy="144000"/>
          </a:xfrm>
          <a:prstGeom prst="roundRect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small"/>
          <p:cNvSpPr/>
          <p:nvPr/>
        </p:nvSpPr>
        <p:spPr>
          <a:xfrm>
            <a:off x="10080000" y="1080000"/>
            <a:ext cx="540000" cy="540000"/>
          </a:xfrm>
          <a:prstGeom prst="ellipse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1-title"/>
          <p:cNvSpPr/>
          <p:nvPr/>
        </p:nvSpPr>
        <p:spPr>
          <a:xfrm>
            <a:off x="1080000" y="1440000"/>
            <a:ext cx="792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2A201A"/>
                </a:solidFill>
                <a:latin typeface="Source Han Sans"/>
                <a:ea typeface="Source Han Sans"/>
              </a:rPr>
              <a:t>猫咪的统治哲学</a:t>
            </a:r>
          </a:p>
        </p:txBody>
      </p:sp>
      <p:sp>
        <p:nvSpPr>
          <p:cNvPr id="8" name="!!s1-sub"/>
          <p:cNvSpPr/>
          <p:nvPr/>
        </p:nvSpPr>
        <p:spPr>
          <a:xfrm>
            <a:off x="1080000" y="3060000"/>
            <a:ext cx="864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4A3B32"/>
                </a:solidFill>
                <a:latin typeface="Source Han Sans"/>
                <a:ea typeface="Source Han Sans"/>
              </a:rPr>
              <a:t>为什么地球人自愿成为“铲屎官”？</a:t>
            </a:r>
          </a:p>
        </p:txBody>
      </p:sp>
      <p:sp>
        <p:nvSpPr>
          <p:cNvPr id="9" name="!!s1-tag"/>
          <p:cNvSpPr/>
          <p:nvPr/>
        </p:nvSpPr>
        <p:spPr>
          <a:xfrm>
            <a:off x="1080000" y="414000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2000" b="1">
                <a:solidFill>
                  <a:srgbClr val="FF8A4C"/>
                </a:solidFill>
                <a:latin typeface="Source Han Sans"/>
                <a:ea typeface="Source Han Sans"/>
              </a:rPr>
              <a:t>一场长达一万年的双向奔赴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9E6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1800000" y="0"/>
            <a:ext cx="9360000" cy="9360000"/>
          </a:xfrm>
          <a:prstGeom prst="ellipse">
            <a:avLst/>
          </a:prstGeom>
          <a:solidFill>
            <a:srgbClr val="FF8A4C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sub"/>
          <p:cNvSpPr/>
          <p:nvPr/>
        </p:nvSpPr>
        <p:spPr>
          <a:xfrm>
            <a:off x="3600000" y="3600000"/>
            <a:ext cx="6480000" cy="6480000"/>
          </a:xfrm>
          <a:prstGeom prst="ellipse">
            <a:avLst/>
          </a:prstGeom>
          <a:solidFill>
            <a:srgbClr val="FFC5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ound-box"/>
          <p:cNvSpPr/>
          <p:nvPr/>
        </p:nvSpPr>
        <p:spPr>
          <a:xfrm rot="-600000">
            <a:off x="12960000" y="1800000"/>
            <a:ext cx="4320000" cy="2160000"/>
          </a:xfrm>
          <a:prstGeom prst="roundRect">
            <a:avLst/>
          </a:prstGeom>
          <a:solidFill>
            <a:srgbClr val="FFC533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5040000" y="1440000"/>
            <a:ext cx="2880000" cy="144000"/>
          </a:xfrm>
          <a:prstGeom prst="roundRect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small"/>
          <p:cNvSpPr/>
          <p:nvPr/>
        </p:nvSpPr>
        <p:spPr>
          <a:xfrm>
            <a:off x="2160000" y="5040000"/>
            <a:ext cx="720000" cy="720000"/>
          </a:xfrm>
          <a:prstGeom prst="ellipse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1-title"/>
          <p:cNvSpPr/>
          <p:nvPr/>
        </p:nvSpPr>
        <p:spPr>
          <a:xfrm>
            <a:off x="12960000" y="1440000"/>
            <a:ext cx="792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2A201A"/>
                </a:solidFill>
                <a:latin typeface="Source Han Sans"/>
                <a:ea typeface="Source Han Sans"/>
              </a:rPr>
              <a:t>猫咪的统治哲学</a:t>
            </a:r>
          </a:p>
        </p:txBody>
      </p:sp>
      <p:sp>
        <p:nvSpPr>
          <p:cNvPr id="8" name="!!s1-sub"/>
          <p:cNvSpPr/>
          <p:nvPr/>
        </p:nvSpPr>
        <p:spPr>
          <a:xfrm>
            <a:off x="12960000" y="3060000"/>
            <a:ext cx="864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4A3B32"/>
                </a:solidFill>
                <a:latin typeface="Source Han Sans"/>
                <a:ea typeface="Source Han Sans"/>
              </a:rPr>
              <a:t>为什么地球人自愿成为“铲屎官”？</a:t>
            </a:r>
          </a:p>
        </p:txBody>
      </p:sp>
      <p:sp>
        <p:nvSpPr>
          <p:cNvPr id="9" name="!!s1-tag"/>
          <p:cNvSpPr/>
          <p:nvPr/>
        </p:nvSpPr>
        <p:spPr>
          <a:xfrm>
            <a:off x="12960000" y="414000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2000" b="1">
                <a:solidFill>
                  <a:srgbClr val="FF8A4C"/>
                </a:solidFill>
                <a:latin typeface="Source Han Sans"/>
                <a:ea typeface="Source Han Sans"/>
              </a:rPr>
              <a:t>一场长达一万年的双向奔赴</a:t>
            </a:r>
          </a:p>
        </p:txBody>
      </p:sp>
      <p:sp>
        <p:nvSpPr>
          <p:cNvPr id="10" name="!!s2-title"/>
          <p:cNvSpPr/>
          <p:nvPr/>
        </p:nvSpPr>
        <p:spPr>
          <a:xfrm>
            <a:off x="1440000" y="2160000"/>
            <a:ext cx="9360000" cy="180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400" b="1">
                <a:solidFill>
                  <a:srgbClr val="2A201A"/>
                </a:solidFill>
                <a:latin typeface="Source Han Sans"/>
                <a:ea typeface="Source Han Sans"/>
              </a:rPr>
              <a:t>这不是你养了宠物，</a:t>
            </a:r>
          </a:p>
          <a:p>
            <a:pPr algn="ctr"/>
            <a:r>
              <a:rPr lang="en-US" sz="5400" b="1">
                <a:solidFill>
                  <a:srgbClr val="2A201A"/>
                </a:solidFill>
                <a:latin typeface="Source Han Sans"/>
                <a:ea typeface="Source Han Sans"/>
              </a:rPr>
              <a:t>这是一场完美的跨物种PUA。</a:t>
            </a:r>
          </a:p>
        </p:txBody>
      </p:sp>
      <p:sp>
        <p:nvSpPr>
          <p:cNvPr id="11" name="!!s2-sub"/>
          <p:cNvSpPr/>
          <p:nvPr/>
        </p:nvSpPr>
        <p:spPr>
          <a:xfrm>
            <a:off x="4320000" y="4680000"/>
            <a:ext cx="6480000" cy="10800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2400">
                <a:solidFill>
                  <a:srgbClr val="4A3B32"/>
                </a:solidFill>
                <a:latin typeface="Source Han Sans"/>
                <a:ea typeface="Source Han Sans"/>
              </a:rPr>
              <a:t>狗被驯化用来工作，而猫走进人类生活，只因为这里有免费的食物和暖炉。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9E6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0" y="4320000"/>
            <a:ext cx="4320000" cy="4320000"/>
          </a:xfrm>
          <a:prstGeom prst="ellipse">
            <a:avLst/>
          </a:prstGeom>
          <a:solidFill>
            <a:srgbClr val="FF8A4C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sub"/>
          <p:cNvSpPr/>
          <p:nvPr/>
        </p:nvSpPr>
        <p:spPr>
          <a:xfrm>
            <a:off x="12960000" y="0"/>
            <a:ext cx="6480000" cy="6480000"/>
          </a:xfrm>
          <a:prstGeom prst="ellipse">
            <a:avLst/>
          </a:prstGeom>
          <a:solidFill>
            <a:srgbClr val="FFC5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ound-box"/>
          <p:cNvSpPr/>
          <p:nvPr/>
        </p:nvSpPr>
        <p:spPr>
          <a:xfrm rot="0">
            <a:off x="720000" y="720000"/>
            <a:ext cx="2880000" cy="2880000"/>
          </a:xfrm>
          <a:prstGeom prst="roundRect">
            <a:avLst/>
          </a:prstGeom>
          <a:solidFill>
            <a:srgbClr val="FFC5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720000" y="720000"/>
            <a:ext cx="2880000" cy="144000"/>
          </a:xfrm>
          <a:prstGeom prst="roundRect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small"/>
          <p:cNvSpPr/>
          <p:nvPr/>
        </p:nvSpPr>
        <p:spPr>
          <a:xfrm>
            <a:off x="10800000" y="720000"/>
            <a:ext cx="1080000" cy="1080000"/>
          </a:xfrm>
          <a:prstGeom prst="ellipse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1-title"/>
          <p:cNvSpPr/>
          <p:nvPr/>
        </p:nvSpPr>
        <p:spPr>
          <a:xfrm>
            <a:off x="12960000" y="1440000"/>
            <a:ext cx="792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2A201A"/>
                </a:solidFill>
                <a:latin typeface="Source Han Sans"/>
                <a:ea typeface="Source Han Sans"/>
              </a:rPr>
              <a:t>猫咪的统治哲学</a:t>
            </a:r>
          </a:p>
        </p:txBody>
      </p:sp>
      <p:sp>
        <p:nvSpPr>
          <p:cNvPr id="8" name="!!s1-sub"/>
          <p:cNvSpPr/>
          <p:nvPr/>
        </p:nvSpPr>
        <p:spPr>
          <a:xfrm>
            <a:off x="12960000" y="3060000"/>
            <a:ext cx="864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4A3B32"/>
                </a:solidFill>
                <a:latin typeface="Source Han Sans"/>
                <a:ea typeface="Source Han Sans"/>
              </a:rPr>
              <a:t>为什么地球人自愿成为“铲屎官”？</a:t>
            </a:r>
          </a:p>
        </p:txBody>
      </p:sp>
      <p:sp>
        <p:nvSpPr>
          <p:cNvPr id="9" name="!!s1-tag"/>
          <p:cNvSpPr/>
          <p:nvPr/>
        </p:nvSpPr>
        <p:spPr>
          <a:xfrm>
            <a:off x="12960000" y="414000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2000" b="1">
                <a:solidFill>
                  <a:srgbClr val="FF8A4C"/>
                </a:solidFill>
                <a:latin typeface="Source Han Sans"/>
                <a:ea typeface="Source Han Sans"/>
              </a:rPr>
              <a:t>一场长达一万年的双向奔赴</a:t>
            </a:r>
          </a:p>
        </p:txBody>
      </p:sp>
      <p:sp>
        <p:nvSpPr>
          <p:cNvPr id="10" name="!!s2-title"/>
          <p:cNvSpPr/>
          <p:nvPr/>
        </p:nvSpPr>
        <p:spPr>
          <a:xfrm>
            <a:off x="12960000" y="2160000"/>
            <a:ext cx="9360000" cy="180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400" b="1">
                <a:solidFill>
                  <a:srgbClr val="2A201A"/>
                </a:solidFill>
                <a:latin typeface="Source Han Sans"/>
                <a:ea typeface="Source Han Sans"/>
              </a:rPr>
              <a:t>这不是你养了宠物，</a:t>
            </a:r>
          </a:p>
          <a:p>
            <a:pPr algn="ctr"/>
            <a:r>
              <a:rPr lang="en-US" sz="5400" b="1">
                <a:solidFill>
                  <a:srgbClr val="2A201A"/>
                </a:solidFill>
                <a:latin typeface="Source Han Sans"/>
                <a:ea typeface="Source Han Sans"/>
              </a:rPr>
              <a:t>这是一场完美的跨物种PUA。</a:t>
            </a:r>
          </a:p>
        </p:txBody>
      </p:sp>
      <p:sp>
        <p:nvSpPr>
          <p:cNvPr id="11" name="!!s2-sub"/>
          <p:cNvSpPr/>
          <p:nvPr/>
        </p:nvSpPr>
        <p:spPr>
          <a:xfrm>
            <a:off x="12960000" y="4680000"/>
            <a:ext cx="6480000" cy="10800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2400">
                <a:solidFill>
                  <a:srgbClr val="4A3B32"/>
                </a:solidFill>
                <a:latin typeface="Source Han Sans"/>
                <a:ea typeface="Source Han Sans"/>
              </a:rPr>
              <a:t>狗被驯化用来工作，而猫走进人类生活，只因为这里有免费的食物和暖炉。</a:t>
            </a:r>
          </a:p>
        </p:txBody>
      </p:sp>
      <p:sp>
        <p:nvSpPr>
          <p:cNvPr id="12" name="!!s3-title"/>
          <p:cNvSpPr/>
          <p:nvPr/>
        </p:nvSpPr>
        <p:spPr>
          <a:xfrm>
            <a:off x="720000" y="1080000"/>
            <a:ext cx="8640000" cy="900000"/>
          </a:xfrm>
          <a:prstGeom prst="rect">
            <a:avLst/>
          </a:prstGeom>
        </p:spPr>
        <p:txBody>
          <a:bodyPr/>
          <a:lstStyle/>
          <a:p>
            <a:r>
              <a:rPr lang="en-US" sz="4400" b="1">
                <a:solidFill>
                  <a:srgbClr val="2A201A"/>
                </a:solidFill>
                <a:latin typeface="Source Han Sans"/>
                <a:ea typeface="Source Han Sans"/>
              </a:rPr>
              <a:t>统治地球的三大核心武器</a:t>
            </a:r>
          </a:p>
        </p:txBody>
      </p:sp>
      <p:sp>
        <p:nvSpPr>
          <p:cNvPr id="13" name="!!p1-bg"/>
          <p:cNvSpPr/>
          <p:nvPr/>
        </p:nvSpPr>
        <p:spPr>
          <a:xfrm>
            <a:off x="720000" y="2340000"/>
            <a:ext cx="3240000" cy="378000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2-bg"/>
          <p:cNvSpPr/>
          <p:nvPr/>
        </p:nvSpPr>
        <p:spPr>
          <a:xfrm>
            <a:off x="4500000" y="2340000"/>
            <a:ext cx="3240000" cy="378000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p3-bg"/>
          <p:cNvSpPr/>
          <p:nvPr/>
        </p:nvSpPr>
        <p:spPr>
          <a:xfrm>
            <a:off x="8280000" y="2340000"/>
            <a:ext cx="3240000" cy="378000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p1-title"/>
          <p:cNvSpPr/>
          <p:nvPr/>
        </p:nvSpPr>
        <p:spPr>
          <a:xfrm>
            <a:off x="1080000" y="27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600" b="1">
                <a:solidFill>
                  <a:srgbClr val="FF8A4C"/>
                </a:solidFill>
                <a:latin typeface="Source Han Sans"/>
                <a:ea typeface="Source Han Sans"/>
              </a:rPr>
              <a:t>① 幼态延续</a:t>
            </a:r>
          </a:p>
        </p:txBody>
      </p:sp>
      <p:sp>
        <p:nvSpPr>
          <p:cNvPr id="17" name="!!p1-desc"/>
          <p:cNvSpPr/>
          <p:nvPr/>
        </p:nvSpPr>
        <p:spPr>
          <a:xfrm>
            <a:off x="1080000" y="3420000"/>
            <a:ext cx="2520000" cy="180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大眼睛、小鼻子，触发人类的本能抚育冲动。Baby Schema 让人类无法抗拒。</a:t>
            </a:r>
          </a:p>
        </p:txBody>
      </p:sp>
      <p:sp>
        <p:nvSpPr>
          <p:cNvPr id="18" name="!!p2-title"/>
          <p:cNvSpPr/>
          <p:nvPr/>
        </p:nvSpPr>
        <p:spPr>
          <a:xfrm>
            <a:off x="4860000" y="27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600" b="1">
                <a:solidFill>
                  <a:srgbClr val="FF8A4C"/>
                </a:solidFill>
                <a:latin typeface="Source Han Sans"/>
                <a:ea typeface="Source Han Sans"/>
              </a:rPr>
              <a:t>② 专属夹子音</a:t>
            </a:r>
          </a:p>
        </p:txBody>
      </p:sp>
      <p:sp>
        <p:nvSpPr>
          <p:cNvPr id="19" name="!!p2-desc"/>
          <p:cNvSpPr/>
          <p:nvPr/>
        </p:nvSpPr>
        <p:spPr>
          <a:xfrm>
            <a:off x="4860000" y="3420000"/>
            <a:ext cx="2520000" cy="180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成年猫之间不喵喵叫。这种特定频率专门用来模拟婴儿啼哭，精准操控人类神经。</a:t>
            </a:r>
          </a:p>
        </p:txBody>
      </p:sp>
      <p:sp>
        <p:nvSpPr>
          <p:cNvPr id="20" name="!!p3-title"/>
          <p:cNvSpPr/>
          <p:nvPr/>
        </p:nvSpPr>
        <p:spPr>
          <a:xfrm>
            <a:off x="8640000" y="27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600" b="1">
                <a:solidFill>
                  <a:srgbClr val="FF8A4C"/>
                </a:solidFill>
                <a:latin typeface="Source Han Sans"/>
                <a:ea typeface="Source Han Sans"/>
              </a:rPr>
              <a:t>③ 间歇性强化</a:t>
            </a:r>
          </a:p>
        </p:txBody>
      </p:sp>
      <p:sp>
        <p:nvSpPr>
          <p:cNvPr id="21" name="!!p3-desc"/>
          <p:cNvSpPr/>
          <p:nvPr/>
        </p:nvSpPr>
        <p:spPr>
          <a:xfrm>
            <a:off x="8640000" y="3420000"/>
            <a:ext cx="2520000" cy="180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时而高冷，时而粘人。在心理学上，这是最容易让人上瘾的反馈机制。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"/>
                            </p:stCondLst>
                            <p:childTnLst>
                              <p:par>
                                <p:cTn id="29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"/>
                            </p:stCondLst>
                            <p:childTnLst>
                              <p:par>
                                <p:cTn id="3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"/>
                            </p:stCondLst>
                            <p:childTnLst>
                              <p:par>
                                <p:cTn id="3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"/>
                            </p:stCondLst>
                            <p:childTnLst>
                              <p:par>
                                <p:cTn id="4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1" build="allAtOnce"/>
      <p:bldP spid="15" grpId="2" build="allAtOnce"/>
      <p:bldP spid="16" grpId="3" build="allAtOnce"/>
      <p:bldP spid="17" grpId="4" build="allAtOnce"/>
      <p:bldP spid="18" grpId="5" build="allAtOnce"/>
      <p:bldP spid="19" grpId="6" build="allAtOnce"/>
      <p:bldP spid="20" grpId="7" build="allAtOnce"/>
      <p:bldP spid="21" grpId="8" build="allAtOnce"/>
    </p:bldLst>
  </p:timing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9E6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5400000" y="0"/>
            <a:ext cx="9360000" cy="9360000"/>
          </a:xfrm>
          <a:prstGeom prst="ellipse">
            <a:avLst/>
          </a:prstGeom>
          <a:solidFill>
            <a:srgbClr val="FF8A4C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sub"/>
          <p:cNvSpPr/>
          <p:nvPr/>
        </p:nvSpPr>
        <p:spPr>
          <a:xfrm>
            <a:off x="12960000" y="0"/>
            <a:ext cx="6480000" cy="6480000"/>
          </a:xfrm>
          <a:prstGeom prst="ellipse">
            <a:avLst/>
          </a:prstGeom>
          <a:solidFill>
            <a:srgbClr val="FFC5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ound-box"/>
          <p:cNvSpPr/>
          <p:nvPr/>
        </p:nvSpPr>
        <p:spPr>
          <a:xfrm rot="900000">
            <a:off x="8640000" y="2880000"/>
            <a:ext cx="4320000" cy="4320000"/>
          </a:xfrm>
          <a:prstGeom prst="roundRect">
            <a:avLst/>
          </a:prstGeom>
          <a:solidFill>
            <a:srgbClr val="FFC533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720000" y="1080000"/>
            <a:ext cx="1800000" cy="144000"/>
          </a:xfrm>
          <a:prstGeom prst="roundRect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small"/>
          <p:cNvSpPr/>
          <p:nvPr/>
        </p:nvSpPr>
        <p:spPr>
          <a:xfrm>
            <a:off x="12960000" y="0"/>
            <a:ext cx="1080000" cy="1080000"/>
          </a:xfrm>
          <a:prstGeom prst="ellipse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1-title"/>
          <p:cNvSpPr/>
          <p:nvPr/>
        </p:nvSpPr>
        <p:spPr>
          <a:xfrm>
            <a:off x="12960000" y="1440000"/>
            <a:ext cx="792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2A201A"/>
                </a:solidFill>
                <a:latin typeface="Source Han Sans"/>
                <a:ea typeface="Source Han Sans"/>
              </a:rPr>
              <a:t>猫咪的统治哲学</a:t>
            </a:r>
          </a:p>
        </p:txBody>
      </p:sp>
      <p:sp>
        <p:nvSpPr>
          <p:cNvPr id="8" name="!!s1-sub"/>
          <p:cNvSpPr/>
          <p:nvPr/>
        </p:nvSpPr>
        <p:spPr>
          <a:xfrm>
            <a:off x="12960000" y="3060000"/>
            <a:ext cx="864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4A3B32"/>
                </a:solidFill>
                <a:latin typeface="Source Han Sans"/>
                <a:ea typeface="Source Han Sans"/>
              </a:rPr>
              <a:t>为什么地球人自愿成为“铲屎官”？</a:t>
            </a:r>
          </a:p>
        </p:txBody>
      </p:sp>
      <p:sp>
        <p:nvSpPr>
          <p:cNvPr id="9" name="!!s1-tag"/>
          <p:cNvSpPr/>
          <p:nvPr/>
        </p:nvSpPr>
        <p:spPr>
          <a:xfrm>
            <a:off x="12960000" y="414000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2000" b="1">
                <a:solidFill>
                  <a:srgbClr val="FF8A4C"/>
                </a:solidFill>
                <a:latin typeface="Source Han Sans"/>
                <a:ea typeface="Source Han Sans"/>
              </a:rPr>
              <a:t>一场长达一万年的双向奔赴</a:t>
            </a:r>
          </a:p>
        </p:txBody>
      </p:sp>
      <p:sp>
        <p:nvSpPr>
          <p:cNvPr id="10" name="!!s2-title"/>
          <p:cNvSpPr/>
          <p:nvPr/>
        </p:nvSpPr>
        <p:spPr>
          <a:xfrm>
            <a:off x="12960000" y="2160000"/>
            <a:ext cx="9360000" cy="180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400" b="1">
                <a:solidFill>
                  <a:srgbClr val="2A201A"/>
                </a:solidFill>
                <a:latin typeface="Source Han Sans"/>
                <a:ea typeface="Source Han Sans"/>
              </a:rPr>
              <a:t>这不是你养了宠物，</a:t>
            </a:r>
          </a:p>
          <a:p>
            <a:pPr algn="ctr"/>
            <a:r>
              <a:rPr lang="en-US" sz="5400" b="1">
                <a:solidFill>
                  <a:srgbClr val="2A201A"/>
                </a:solidFill>
                <a:latin typeface="Source Han Sans"/>
                <a:ea typeface="Source Han Sans"/>
              </a:rPr>
              <a:t>这是一场完美的跨物种PUA。</a:t>
            </a:r>
          </a:p>
        </p:txBody>
      </p:sp>
      <p:sp>
        <p:nvSpPr>
          <p:cNvPr id="11" name="!!s2-sub"/>
          <p:cNvSpPr/>
          <p:nvPr/>
        </p:nvSpPr>
        <p:spPr>
          <a:xfrm>
            <a:off x="12960000" y="4680000"/>
            <a:ext cx="6480000" cy="10800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2400">
                <a:solidFill>
                  <a:srgbClr val="4A3B32"/>
                </a:solidFill>
                <a:latin typeface="Source Han Sans"/>
                <a:ea typeface="Source Han Sans"/>
              </a:rPr>
              <a:t>狗被驯化用来工作，而猫走进人类生活，只因为这里有免费的食物和暖炉。</a:t>
            </a:r>
          </a:p>
        </p:txBody>
      </p:sp>
      <p:sp>
        <p:nvSpPr>
          <p:cNvPr id="12" name="!!s3-title"/>
          <p:cNvSpPr/>
          <p:nvPr/>
        </p:nvSpPr>
        <p:spPr>
          <a:xfrm>
            <a:off x="12960000" y="1080000"/>
            <a:ext cx="8640000" cy="900000"/>
          </a:xfrm>
          <a:prstGeom prst="rect">
            <a:avLst/>
          </a:prstGeom>
        </p:spPr>
        <p:txBody>
          <a:bodyPr/>
          <a:lstStyle/>
          <a:p>
            <a:r>
              <a:rPr lang="en-US" sz="4400" b="1">
                <a:solidFill>
                  <a:srgbClr val="2A201A"/>
                </a:solidFill>
                <a:latin typeface="Source Han Sans"/>
                <a:ea typeface="Source Han Sans"/>
              </a:rPr>
              <a:t>统治地球的三大核心武器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2340000"/>
            <a:ext cx="3240000" cy="378000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2-bg"/>
          <p:cNvSpPr/>
          <p:nvPr/>
        </p:nvSpPr>
        <p:spPr>
          <a:xfrm>
            <a:off x="12960000" y="2340000"/>
            <a:ext cx="3240000" cy="378000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p3-bg"/>
          <p:cNvSpPr/>
          <p:nvPr/>
        </p:nvSpPr>
        <p:spPr>
          <a:xfrm>
            <a:off x="12960000" y="2340000"/>
            <a:ext cx="3240000" cy="378000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p1-title"/>
          <p:cNvSpPr/>
          <p:nvPr/>
        </p:nvSpPr>
        <p:spPr>
          <a:xfrm>
            <a:off x="12960000" y="27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600" b="1">
                <a:solidFill>
                  <a:srgbClr val="FF8A4C"/>
                </a:solidFill>
                <a:latin typeface="Source Han Sans"/>
                <a:ea typeface="Source Han Sans"/>
              </a:rPr>
              <a:t>① 幼态延续</a:t>
            </a:r>
          </a:p>
        </p:txBody>
      </p:sp>
      <p:sp>
        <p:nvSpPr>
          <p:cNvPr id="17" name="!!p1-desc"/>
          <p:cNvSpPr/>
          <p:nvPr/>
        </p:nvSpPr>
        <p:spPr>
          <a:xfrm>
            <a:off x="12960000" y="3420000"/>
            <a:ext cx="2520000" cy="180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大眼睛、小鼻子，触发人类的本能抚育冲动。Baby Schema 让人类无法抗拒。</a:t>
            </a:r>
          </a:p>
        </p:txBody>
      </p:sp>
      <p:sp>
        <p:nvSpPr>
          <p:cNvPr id="18" name="!!p2-title"/>
          <p:cNvSpPr/>
          <p:nvPr/>
        </p:nvSpPr>
        <p:spPr>
          <a:xfrm>
            <a:off x="12960000" y="27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600" b="1">
                <a:solidFill>
                  <a:srgbClr val="FF8A4C"/>
                </a:solidFill>
                <a:latin typeface="Source Han Sans"/>
                <a:ea typeface="Source Han Sans"/>
              </a:rPr>
              <a:t>② 专属夹子音</a:t>
            </a:r>
          </a:p>
        </p:txBody>
      </p:sp>
      <p:sp>
        <p:nvSpPr>
          <p:cNvPr id="19" name="!!p2-desc"/>
          <p:cNvSpPr/>
          <p:nvPr/>
        </p:nvSpPr>
        <p:spPr>
          <a:xfrm>
            <a:off x="12960000" y="3420000"/>
            <a:ext cx="2520000" cy="180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成年猫之间不喵喵叫。这种特定频率专门用来模拟婴儿啼哭，精准操控人类神经。</a:t>
            </a:r>
          </a:p>
        </p:txBody>
      </p:sp>
      <p:sp>
        <p:nvSpPr>
          <p:cNvPr id="20" name="!!p3-title"/>
          <p:cNvSpPr/>
          <p:nvPr/>
        </p:nvSpPr>
        <p:spPr>
          <a:xfrm>
            <a:off x="12960000" y="27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600" b="1">
                <a:solidFill>
                  <a:srgbClr val="FF8A4C"/>
                </a:solidFill>
                <a:latin typeface="Source Han Sans"/>
                <a:ea typeface="Source Han Sans"/>
              </a:rPr>
              <a:t>③ 间歇性强化</a:t>
            </a:r>
          </a:p>
        </p:txBody>
      </p:sp>
      <p:sp>
        <p:nvSpPr>
          <p:cNvPr id="21" name="!!p3-desc"/>
          <p:cNvSpPr/>
          <p:nvPr/>
        </p:nvSpPr>
        <p:spPr>
          <a:xfrm>
            <a:off x="12960000" y="3420000"/>
            <a:ext cx="2520000" cy="180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时而高冷，时而粘人。在心理学上，这是最容易让人上瘾的反馈机制。</a:t>
            </a:r>
          </a:p>
        </p:txBody>
      </p:sp>
      <p:sp>
        <p:nvSpPr>
          <p:cNvPr id="22" name="!!s4-title"/>
          <p:cNvSpPr/>
          <p:nvPr/>
        </p:nvSpPr>
        <p:spPr>
          <a:xfrm>
            <a:off x="720000" y="1440000"/>
            <a:ext cx="5400000" cy="900000"/>
          </a:xfrm>
          <a:prstGeom prst="rect">
            <a:avLst/>
          </a:prstGeom>
        </p:spPr>
        <p:txBody>
          <a:bodyPr/>
          <a:lstStyle/>
          <a:p>
            <a:r>
              <a:rPr lang="en-US" sz="4000" b="1">
                <a:solidFill>
                  <a:srgbClr val="2A201A"/>
                </a:solidFill>
                <a:latin typeface="Source Han Sans"/>
                <a:ea typeface="Source Han Sans"/>
              </a:rPr>
              <a:t>不仅控制心，还控制多巴胺</a:t>
            </a:r>
          </a:p>
        </p:txBody>
      </p:sp>
      <p:sp>
        <p:nvSpPr>
          <p:cNvPr id="23" name="!!s4-data1-val"/>
          <p:cNvSpPr/>
          <p:nvPr/>
        </p:nvSpPr>
        <p:spPr>
          <a:xfrm>
            <a:off x="5400000" y="1800000"/>
            <a:ext cx="4680000" cy="14400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0" b="1">
                <a:solidFill>
                  <a:srgbClr val="FFFFFF"/>
                </a:solidFill>
                <a:latin typeface="Montserrat"/>
                <a:ea typeface="Montserrat"/>
              </a:rPr>
              <a:t>25-150</a:t>
            </a:r>
          </a:p>
        </p:txBody>
      </p:sp>
      <p:sp>
        <p:nvSpPr>
          <p:cNvPr id="24" name="!!s4-data1-unit"/>
          <p:cNvSpPr/>
          <p:nvPr/>
        </p:nvSpPr>
        <p:spPr>
          <a:xfrm>
            <a:off x="10080000" y="2700000"/>
            <a:ext cx="1440000" cy="720000"/>
          </a:xfrm>
          <a:prstGeom prst="rect">
            <a:avLst/>
          </a:prstGeom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Montserrat"/>
                <a:ea typeface="Montserrat"/>
              </a:rPr>
              <a:t>Hz</a:t>
            </a:r>
          </a:p>
        </p:txBody>
      </p:sp>
      <p:sp>
        <p:nvSpPr>
          <p:cNvPr id="25" name="!!s4-data1-desc"/>
          <p:cNvSpPr/>
          <p:nvPr/>
        </p:nvSpPr>
        <p:spPr>
          <a:xfrm>
            <a:off x="6480000" y="3780000"/>
            <a:ext cx="5040000" cy="7200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2000">
                <a:solidFill>
                  <a:srgbClr val="FFFFFF"/>
                </a:solidFill>
                <a:latin typeface="Source Han Sans"/>
                <a:ea typeface="Source Han Sans"/>
              </a:rPr>
              <a:t>猫咪呼噜声频率，医学证明能促进骨骼愈合</a:t>
            </a:r>
          </a:p>
        </p:txBody>
      </p:sp>
      <p:sp>
        <p:nvSpPr>
          <p:cNvPr id="26" name="!!s4-data2-title"/>
          <p:cNvSpPr/>
          <p:nvPr/>
        </p:nvSpPr>
        <p:spPr>
          <a:xfrm>
            <a:off x="720000" y="2880000"/>
            <a:ext cx="43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FF8A4C"/>
                </a:solidFill>
                <a:latin typeface="Source Han Sans"/>
                <a:ea typeface="Source Han Sans"/>
              </a:rPr>
              <a:t>降低皮质醇</a:t>
            </a:r>
          </a:p>
        </p:txBody>
      </p:sp>
      <p:sp>
        <p:nvSpPr>
          <p:cNvPr id="27" name="!!s4-data2-desc"/>
          <p:cNvSpPr/>
          <p:nvPr/>
        </p:nvSpPr>
        <p:spPr>
          <a:xfrm>
            <a:off x="720000" y="3420000"/>
            <a:ext cx="4320000" cy="108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看猫咪视频能瞬间降低压力荷尔蒙，提升多巴胺。</a:t>
            </a:r>
          </a:p>
        </p:txBody>
      </p:sp>
      <p:sp>
        <p:nvSpPr>
          <p:cNvPr id="28" name="!!s4-data3-title"/>
          <p:cNvSpPr/>
          <p:nvPr/>
        </p:nvSpPr>
        <p:spPr>
          <a:xfrm>
            <a:off x="720000" y="4680000"/>
            <a:ext cx="43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FF8A4C"/>
                </a:solidFill>
                <a:latin typeface="Source Han Sans"/>
                <a:ea typeface="Source Han Sans"/>
              </a:rPr>
              <a:t>弓形虫假说</a:t>
            </a:r>
          </a:p>
        </p:txBody>
      </p:sp>
      <p:sp>
        <p:nvSpPr>
          <p:cNvPr id="29" name="!!s4-data3-desc"/>
          <p:cNvSpPr/>
          <p:nvPr/>
        </p:nvSpPr>
        <p:spPr>
          <a:xfrm>
            <a:off x="720000" y="5220000"/>
            <a:ext cx="4320000" cy="108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猫咪体内的寄生虫可能悄悄改变了人类的冒险神经。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"/>
                            </p:stCondLst>
                            <p:childTnLst>
                              <p:par>
                                <p:cTn id="29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"/>
                            </p:stCondLst>
                            <p:childTnLst>
                              <p:par>
                                <p:cTn id="3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"/>
                            </p:stCondLst>
                            <p:childTnLst>
                              <p:par>
                                <p:cTn id="3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"/>
                            </p:stCondLst>
                            <p:childTnLst>
                              <p:par>
                                <p:cTn id="4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1" build="allAtOnce"/>
      <p:bldP spid="15" grpId="2" build="allAtOnce"/>
      <p:bldP spid="16" grpId="3" build="allAtOnce"/>
      <p:bldP spid="17" grpId="4" build="allAtOnce"/>
      <p:bldP spid="18" grpId="5" build="allAtOnce"/>
      <p:bldP spid="19" grpId="6" build="allAtOnce"/>
      <p:bldP spid="20" grpId="7" build="allAtOnce"/>
      <p:bldP spid="21" grpId="8" build="allAtOnce"/>
    </p:bldLst>
  </p:timing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9E6"/>
        </a:solidFill>
      </p:bgPr>
    </p:bg>
    <p:spTree>
      <p:nvGrpSpPr>
        <p:cNvPr id="1" name=""/>
        <p:cNvGrpSpPr/>
        <p:nvPr/>
      </p:nvGrpSpPr>
      <p:grpSpPr/>
      <p:sp>
        <p:nvSpPr>
          <p:cNvPr id="2" name="!!circle-main"/>
          <p:cNvSpPr/>
          <p:nvPr/>
        </p:nvSpPr>
        <p:spPr>
          <a:xfrm>
            <a:off x="4320000" y="1440000"/>
            <a:ext cx="3600000" cy="3600000"/>
          </a:xfrm>
          <a:prstGeom prst="ellipse">
            <a:avLst/>
          </a:prstGeom>
          <a:solidFill>
            <a:srgbClr val="FF8A4C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sub"/>
          <p:cNvSpPr/>
          <p:nvPr/>
        </p:nvSpPr>
        <p:spPr>
          <a:xfrm>
            <a:off x="2880000" y="1080000"/>
            <a:ext cx="2160000" cy="2160000"/>
          </a:xfrm>
          <a:prstGeom prst="ellipse">
            <a:avLst/>
          </a:prstGeom>
          <a:solidFill>
            <a:srgbClr val="FFC533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ound-box"/>
          <p:cNvSpPr/>
          <p:nvPr/>
        </p:nvSpPr>
        <p:spPr>
          <a:xfrm rot="900000">
            <a:off x="12960000" y="0"/>
            <a:ext cx="4320000" cy="4320000"/>
          </a:xfrm>
          <a:prstGeom prst="roundRect">
            <a:avLst/>
          </a:prstGeom>
          <a:solidFill>
            <a:srgbClr val="FFC533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5040000" y="5400000"/>
            <a:ext cx="2160000" cy="144000"/>
          </a:xfrm>
          <a:prstGeom prst="roundRect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small"/>
          <p:cNvSpPr/>
          <p:nvPr/>
        </p:nvSpPr>
        <p:spPr>
          <a:xfrm>
            <a:off x="5760000" y="1800000"/>
            <a:ext cx="720000" cy="720000"/>
          </a:xfrm>
          <a:prstGeom prst="ellipse">
            <a:avLst/>
          </a:prstGeom>
          <a:solidFill>
            <a:srgbClr val="4A3B3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1-title"/>
          <p:cNvSpPr/>
          <p:nvPr/>
        </p:nvSpPr>
        <p:spPr>
          <a:xfrm>
            <a:off x="12960000" y="1440000"/>
            <a:ext cx="792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2A201A"/>
                </a:solidFill>
                <a:latin typeface="Source Han Sans"/>
                <a:ea typeface="Source Han Sans"/>
              </a:rPr>
              <a:t>猫咪的统治哲学</a:t>
            </a:r>
          </a:p>
        </p:txBody>
      </p:sp>
      <p:sp>
        <p:nvSpPr>
          <p:cNvPr id="8" name="!!s1-sub"/>
          <p:cNvSpPr/>
          <p:nvPr/>
        </p:nvSpPr>
        <p:spPr>
          <a:xfrm>
            <a:off x="12960000" y="3060000"/>
            <a:ext cx="864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4A3B32"/>
                </a:solidFill>
                <a:latin typeface="Source Han Sans"/>
                <a:ea typeface="Source Han Sans"/>
              </a:rPr>
              <a:t>为什么地球人自愿成为“铲屎官”？</a:t>
            </a:r>
          </a:p>
        </p:txBody>
      </p:sp>
      <p:sp>
        <p:nvSpPr>
          <p:cNvPr id="9" name="!!s1-tag"/>
          <p:cNvSpPr/>
          <p:nvPr/>
        </p:nvSpPr>
        <p:spPr>
          <a:xfrm>
            <a:off x="12960000" y="414000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2000" b="1">
                <a:solidFill>
                  <a:srgbClr val="FF8A4C"/>
                </a:solidFill>
                <a:latin typeface="Source Han Sans"/>
                <a:ea typeface="Source Han Sans"/>
              </a:rPr>
              <a:t>一场长达一万年的双向奔赴</a:t>
            </a:r>
          </a:p>
        </p:txBody>
      </p:sp>
      <p:sp>
        <p:nvSpPr>
          <p:cNvPr id="10" name="!!s2-title"/>
          <p:cNvSpPr/>
          <p:nvPr/>
        </p:nvSpPr>
        <p:spPr>
          <a:xfrm>
            <a:off x="12960000" y="2160000"/>
            <a:ext cx="9360000" cy="180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400" b="1">
                <a:solidFill>
                  <a:srgbClr val="2A201A"/>
                </a:solidFill>
                <a:latin typeface="Source Han Sans"/>
                <a:ea typeface="Source Han Sans"/>
              </a:rPr>
              <a:t>这不是你养了宠物，</a:t>
            </a:r>
          </a:p>
          <a:p>
            <a:pPr algn="ctr"/>
            <a:r>
              <a:rPr lang="en-US" sz="5400" b="1">
                <a:solidFill>
                  <a:srgbClr val="2A201A"/>
                </a:solidFill>
                <a:latin typeface="Source Han Sans"/>
                <a:ea typeface="Source Han Sans"/>
              </a:rPr>
              <a:t>这是一场完美的跨物种PUA。</a:t>
            </a:r>
          </a:p>
        </p:txBody>
      </p:sp>
      <p:sp>
        <p:nvSpPr>
          <p:cNvPr id="11" name="!!s2-sub"/>
          <p:cNvSpPr/>
          <p:nvPr/>
        </p:nvSpPr>
        <p:spPr>
          <a:xfrm>
            <a:off x="12960000" y="4680000"/>
            <a:ext cx="6480000" cy="10800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2400">
                <a:solidFill>
                  <a:srgbClr val="4A3B32"/>
                </a:solidFill>
                <a:latin typeface="Source Han Sans"/>
                <a:ea typeface="Source Han Sans"/>
              </a:rPr>
              <a:t>狗被驯化用来工作，而猫走进人类生活，只因为这里有免费的食物和暖炉。</a:t>
            </a:r>
          </a:p>
        </p:txBody>
      </p:sp>
      <p:sp>
        <p:nvSpPr>
          <p:cNvPr id="12" name="!!s3-title"/>
          <p:cNvSpPr/>
          <p:nvPr/>
        </p:nvSpPr>
        <p:spPr>
          <a:xfrm>
            <a:off x="12960000" y="1080000"/>
            <a:ext cx="8640000" cy="900000"/>
          </a:xfrm>
          <a:prstGeom prst="rect">
            <a:avLst/>
          </a:prstGeom>
        </p:spPr>
        <p:txBody>
          <a:bodyPr/>
          <a:lstStyle/>
          <a:p>
            <a:r>
              <a:rPr lang="en-US" sz="4400" b="1">
                <a:solidFill>
                  <a:srgbClr val="2A201A"/>
                </a:solidFill>
                <a:latin typeface="Source Han Sans"/>
                <a:ea typeface="Source Han Sans"/>
              </a:rPr>
              <a:t>统治地球的三大核心武器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2340000"/>
            <a:ext cx="3240000" cy="378000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2-bg"/>
          <p:cNvSpPr/>
          <p:nvPr/>
        </p:nvSpPr>
        <p:spPr>
          <a:xfrm>
            <a:off x="12960000" y="2340000"/>
            <a:ext cx="3240000" cy="378000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p3-bg"/>
          <p:cNvSpPr/>
          <p:nvPr/>
        </p:nvSpPr>
        <p:spPr>
          <a:xfrm>
            <a:off x="12960000" y="2340000"/>
            <a:ext cx="3240000" cy="3780000"/>
          </a:xfrm>
          <a:prstGeom prst="roundRect">
            <a:avLst/>
          </a:prstGeo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p1-title"/>
          <p:cNvSpPr/>
          <p:nvPr/>
        </p:nvSpPr>
        <p:spPr>
          <a:xfrm>
            <a:off x="12960000" y="27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600" b="1">
                <a:solidFill>
                  <a:srgbClr val="FF8A4C"/>
                </a:solidFill>
                <a:latin typeface="Source Han Sans"/>
                <a:ea typeface="Source Han Sans"/>
              </a:rPr>
              <a:t>① 幼态延续</a:t>
            </a:r>
          </a:p>
        </p:txBody>
      </p:sp>
      <p:sp>
        <p:nvSpPr>
          <p:cNvPr id="17" name="!!p1-desc"/>
          <p:cNvSpPr/>
          <p:nvPr/>
        </p:nvSpPr>
        <p:spPr>
          <a:xfrm>
            <a:off x="12960000" y="3420000"/>
            <a:ext cx="2520000" cy="180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大眼睛、小鼻子，触发人类的本能抚育冲动。Baby Schema 让人类无法抗拒。</a:t>
            </a:r>
          </a:p>
        </p:txBody>
      </p:sp>
      <p:sp>
        <p:nvSpPr>
          <p:cNvPr id="18" name="!!p2-title"/>
          <p:cNvSpPr/>
          <p:nvPr/>
        </p:nvSpPr>
        <p:spPr>
          <a:xfrm>
            <a:off x="12960000" y="27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600" b="1">
                <a:solidFill>
                  <a:srgbClr val="FF8A4C"/>
                </a:solidFill>
                <a:latin typeface="Source Han Sans"/>
                <a:ea typeface="Source Han Sans"/>
              </a:rPr>
              <a:t>② 专属夹子音</a:t>
            </a:r>
          </a:p>
        </p:txBody>
      </p:sp>
      <p:sp>
        <p:nvSpPr>
          <p:cNvPr id="19" name="!!p2-desc"/>
          <p:cNvSpPr/>
          <p:nvPr/>
        </p:nvSpPr>
        <p:spPr>
          <a:xfrm>
            <a:off x="12960000" y="3420000"/>
            <a:ext cx="2520000" cy="180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成年猫之间不喵喵叫。这种特定频率专门用来模拟婴儿啼哭，精准操控人类神经。</a:t>
            </a:r>
          </a:p>
        </p:txBody>
      </p:sp>
      <p:sp>
        <p:nvSpPr>
          <p:cNvPr id="20" name="!!p3-title"/>
          <p:cNvSpPr/>
          <p:nvPr/>
        </p:nvSpPr>
        <p:spPr>
          <a:xfrm>
            <a:off x="12960000" y="270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600" b="1">
                <a:solidFill>
                  <a:srgbClr val="FF8A4C"/>
                </a:solidFill>
                <a:latin typeface="Source Han Sans"/>
                <a:ea typeface="Source Han Sans"/>
              </a:rPr>
              <a:t>③ 间歇性强化</a:t>
            </a:r>
          </a:p>
        </p:txBody>
      </p:sp>
      <p:sp>
        <p:nvSpPr>
          <p:cNvPr id="21" name="!!p3-desc"/>
          <p:cNvSpPr/>
          <p:nvPr/>
        </p:nvSpPr>
        <p:spPr>
          <a:xfrm>
            <a:off x="12960000" y="3420000"/>
            <a:ext cx="2520000" cy="180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时而高冷，时而粘人。在心理学上，这是最容易让人上瘾的反馈机制。</a:t>
            </a:r>
          </a:p>
        </p:txBody>
      </p:sp>
      <p:sp>
        <p:nvSpPr>
          <p:cNvPr id="22" name="!!s4-title"/>
          <p:cNvSpPr/>
          <p:nvPr/>
        </p:nvSpPr>
        <p:spPr>
          <a:xfrm>
            <a:off x="12960000" y="1440000"/>
            <a:ext cx="5400000" cy="900000"/>
          </a:xfrm>
          <a:prstGeom prst="rect">
            <a:avLst/>
          </a:prstGeom>
        </p:spPr>
        <p:txBody>
          <a:bodyPr/>
          <a:lstStyle/>
          <a:p>
            <a:r>
              <a:rPr lang="en-US" sz="4000" b="1">
                <a:solidFill>
                  <a:srgbClr val="2A201A"/>
                </a:solidFill>
                <a:latin typeface="Source Han Sans"/>
                <a:ea typeface="Source Han Sans"/>
              </a:rPr>
              <a:t>不仅控制心，还控制多巴胺</a:t>
            </a:r>
          </a:p>
        </p:txBody>
      </p:sp>
      <p:sp>
        <p:nvSpPr>
          <p:cNvPr id="23" name="!!s4-data1-val"/>
          <p:cNvSpPr/>
          <p:nvPr/>
        </p:nvSpPr>
        <p:spPr>
          <a:xfrm>
            <a:off x="12960000" y="1800000"/>
            <a:ext cx="4680000" cy="14400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0" b="1">
                <a:solidFill>
                  <a:srgbClr val="FFFFFF"/>
                </a:solidFill>
                <a:latin typeface="Montserrat"/>
                <a:ea typeface="Montserrat"/>
              </a:rPr>
              <a:t>25-150</a:t>
            </a:r>
          </a:p>
        </p:txBody>
      </p:sp>
      <p:sp>
        <p:nvSpPr>
          <p:cNvPr id="24" name="!!s4-data1-unit"/>
          <p:cNvSpPr/>
          <p:nvPr/>
        </p:nvSpPr>
        <p:spPr>
          <a:xfrm>
            <a:off x="12960000" y="2700000"/>
            <a:ext cx="1440000" cy="720000"/>
          </a:xfrm>
          <a:prstGeom prst="rect">
            <a:avLst/>
          </a:prstGeom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Montserrat"/>
                <a:ea typeface="Montserrat"/>
              </a:rPr>
              <a:t>Hz</a:t>
            </a:r>
          </a:p>
        </p:txBody>
      </p:sp>
      <p:sp>
        <p:nvSpPr>
          <p:cNvPr id="25" name="!!s4-data1-desc"/>
          <p:cNvSpPr/>
          <p:nvPr/>
        </p:nvSpPr>
        <p:spPr>
          <a:xfrm>
            <a:off x="12960000" y="3780000"/>
            <a:ext cx="5040000" cy="7200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2000">
                <a:solidFill>
                  <a:srgbClr val="FFFFFF"/>
                </a:solidFill>
                <a:latin typeface="Source Han Sans"/>
                <a:ea typeface="Source Han Sans"/>
              </a:rPr>
              <a:t>猫咪呼噜声频率，医学证明能促进骨骼愈合</a:t>
            </a:r>
          </a:p>
        </p:txBody>
      </p:sp>
      <p:sp>
        <p:nvSpPr>
          <p:cNvPr id="26" name="!!s4-data2-title"/>
          <p:cNvSpPr/>
          <p:nvPr/>
        </p:nvSpPr>
        <p:spPr>
          <a:xfrm>
            <a:off x="12960000" y="2880000"/>
            <a:ext cx="43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FF8A4C"/>
                </a:solidFill>
                <a:latin typeface="Source Han Sans"/>
                <a:ea typeface="Source Han Sans"/>
              </a:rPr>
              <a:t>降低皮质醇</a:t>
            </a:r>
          </a:p>
        </p:txBody>
      </p:sp>
      <p:sp>
        <p:nvSpPr>
          <p:cNvPr id="27" name="!!s4-data2-desc"/>
          <p:cNvSpPr/>
          <p:nvPr/>
        </p:nvSpPr>
        <p:spPr>
          <a:xfrm>
            <a:off x="12960000" y="3420000"/>
            <a:ext cx="4320000" cy="108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看猫咪视频能瞬间降低压力荷尔蒙，提升多巴胺。</a:t>
            </a:r>
          </a:p>
        </p:txBody>
      </p:sp>
      <p:sp>
        <p:nvSpPr>
          <p:cNvPr id="28" name="!!s4-data3-title"/>
          <p:cNvSpPr/>
          <p:nvPr/>
        </p:nvSpPr>
        <p:spPr>
          <a:xfrm>
            <a:off x="12960000" y="4680000"/>
            <a:ext cx="43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FF8A4C"/>
                </a:solidFill>
                <a:latin typeface="Source Han Sans"/>
                <a:ea typeface="Source Han Sans"/>
              </a:rPr>
              <a:t>弓形虫假说</a:t>
            </a:r>
          </a:p>
        </p:txBody>
      </p:sp>
      <p:sp>
        <p:nvSpPr>
          <p:cNvPr id="29" name="!!s4-data3-desc"/>
          <p:cNvSpPr/>
          <p:nvPr/>
        </p:nvSpPr>
        <p:spPr>
          <a:xfrm>
            <a:off x="12960000" y="5220000"/>
            <a:ext cx="4320000" cy="108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4A3B32"/>
                </a:solidFill>
                <a:latin typeface="Source Han Sans"/>
                <a:ea typeface="Source Han Sans"/>
              </a:rPr>
              <a:t>猫咪体内的寄生虫可能悄悄改变了人类的冒险神经。</a:t>
            </a:r>
          </a:p>
        </p:txBody>
      </p:sp>
      <p:sp>
        <p:nvSpPr>
          <p:cNvPr id="30" name="!!s5-title"/>
          <p:cNvSpPr/>
          <p:nvPr/>
        </p:nvSpPr>
        <p:spPr>
          <a:xfrm>
            <a:off x="1440000" y="2160000"/>
            <a:ext cx="936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6400" b="1">
                <a:solidFill>
                  <a:srgbClr val="2A201A"/>
                </a:solidFill>
                <a:latin typeface="Source Han Sans"/>
                <a:ea typeface="Source Han Sans"/>
              </a:rPr>
              <a:t>接受现实吧</a:t>
            </a:r>
          </a:p>
        </p:txBody>
      </p:sp>
      <p:sp>
        <p:nvSpPr>
          <p:cNvPr id="31" name="!!s5-sub"/>
          <p:cNvSpPr/>
          <p:nvPr/>
        </p:nvSpPr>
        <p:spPr>
          <a:xfrm>
            <a:off x="1440000" y="3960000"/>
            <a:ext cx="936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3200">
                <a:solidFill>
                  <a:srgbClr val="4A3B32"/>
                </a:solidFill>
                <a:latin typeface="Source Han Sans"/>
                <a:ea typeface="Source Han Sans"/>
              </a:rPr>
              <a:t>今天你给主子开罐头了吗？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"/>
                            </p:stCondLst>
                            <p:childTnLst>
                              <p:par>
                                <p:cTn id="29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"/>
                            </p:stCondLst>
                            <p:childTnLst>
                              <p:par>
                                <p:cTn id="3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"/>
                            </p:stCondLst>
                            <p:childTnLst>
                              <p:par>
                                <p:cTn id="3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"/>
                            </p:stCondLst>
                            <p:childTnLst>
                              <p:par>
                                <p:cTn id="4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1" build="allAtOnce"/>
      <p:bldP spid="15" grpId="2" build="allAtOnce"/>
      <p:bldP spid="16" grpId="3" build="allAtOnce"/>
      <p:bldP spid="17" grpId="4" build="allAtOnce"/>
      <p:bldP spid="18" grpId="5" build="allAtOnce"/>
      <p:bldP spid="19" grpId="6" build="allAtOnce"/>
      <p:bldP spid="20" grpId="7" build="allAtOnce"/>
      <p:bldP spid="21" grpId="8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