
<file path=[Content_Types].xml><?xml version="1.0" encoding="utf-8"?>
<Types xmlns="http://schemas.openxmlformats.org/package/2006/content-types">
  <Default Extension="xml" ContentType="application/vnd.openxmlformats-officedocument.presentationml.presentation.main+xml"/>
  <Default Extension="rels" ContentType="application/vnd.openxmlformats-package.relationships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slides/slide1.xml" ContentType="application/vnd.openxmlformats-officedocument.presentationml.slide+xml"/>
  <Override PartName="/ppt/slides/charts/chart1.xml" ContentType="application/vnd.openxmlformats-officedocument.drawingml.chart+xml"/>
  <Override PartName="/ppt/slides/charts/chart2.xml" ContentType="application/vnd.openxmlformats-officedocument.drawingml.chart+xml"/>
  <Override PartName="/ppt/slides/charts/chart3.xml" ContentType="application/vnd.openxmlformats-officedocument.drawingml.chart+xml"/>
  <Override PartName="/ppt/slides/charts/chart4.xml" ContentType="application/vnd.openxmlformats-officedocument.drawingml.chart+xml"/>
  <Override PartName="/ppt/slides/slide2.xml" ContentType="application/vnd.openxmlformats-officedocument.presentationml.slide+xml"/>
  <Override PartName="/ppt/slides/charts/chart5.xml" ContentType="application/vnd.openxmlformats-officedocument.drawingml.chart+xml"/>
  <Override PartName="/ppt/slides/charts/chart6.xml" ContentType="application/vnd.openxmlformats-officedocument.drawingml.chart+xml"/>
  <Override PartName="/ppt/slides/charts/chart7.xml" ContentType="application/vnd.openxmlformats-officedocument.drawingml.chart+xml"/>
  <Override PartName="/ppt/slides/charts/chart8.xml" ContentType="application/vnd.openxmlformats-officedocument.drawingml.chart+xml"/>
  <Override PartName="/ppt/slides/slide3.xml" ContentType="application/vnd.openxmlformats-officedocument.presentationml.slide+xml"/>
  <Override PartName="/ppt/slides/charts/chart9.xml" ContentType="application/vnd.openxmlformats-officedocument.drawingml.chart+xml"/>
  <Override PartName="/ppt/slides/charts/chart10.xml" ContentType="application/vnd.openxmlformats-officedocument.drawingml.chart+xml"/>
  <Override PartName="/ppt/slides/charts/chart11.xml" ContentType="application/vnd.openxmlformats-officedocument.drawingml.chart+xml"/>
  <Override PartName="/ppt/slides/charts/chart12.xml" ContentType="application/vnd.openxmlformats-officedocument.drawingml.chart+xml"/>
  <Override PartName="/ppt/slides/slide4.xml" ContentType="application/vnd.openxmlformats-officedocument.presentationml.slide+xml"/>
  <Override PartName="/ppt/slides/charts/chart13.xml" ContentType="application/vnd.openxmlformats-officedocument.drawingml.chart+xml"/>
  <Override PartName="/ppt/slides/charts/chart14.xml" ContentType="application/vnd.openxmlformats-officedocument.drawingml.chart+xml"/>
  <Override PartName="/ppt/slides/charts/chart15.xml" ContentType="application/vnd.openxmlformats-officedocument.drawingml.chart+xml"/>
  <Override PartName="/ppt/slides/charts/chart16.xml" ContentType="application/vnd.openxmlformats-officedocument.drawingml.chart+xml"/>
  <Override PartName="/ppt/slides/slide5.xml" ContentType="application/vnd.openxmlformats-officedocument.presentationml.slide+xml"/>
  <Override PartName="/ppt/slides/charts/chart17.xml" ContentType="application/vnd.openxmlformats-officedocument.drawingml.chart+xml"/>
  <Override PartName="/ppt/slides/charts/chart18.xml" ContentType="application/vnd.openxmlformats-officedocument.drawingml.chart+xml"/>
  <Override PartName="/ppt/slides/charts/chart19.xml" ContentType="application/vnd.openxmlformats-officedocument.drawingml.chart+xml"/>
  <Override PartName="/ppt/slides/charts/chart20.xml" ContentType="application/vnd.openxmlformats-officedocument.drawingml.chart+xml"/>
  <Override PartName="/ppt/slides/slide6.xml" ContentType="application/vnd.openxmlformats-officedocument.presentationml.slide+xml"/>
  <Override PartName="/ppt/slides/charts/chart21.xml" ContentType="application/vnd.openxmlformats-officedocument.drawingml.chart+xml"/>
  <Override PartName="/ppt/slides/charts/chart22.xml" ContentType="application/vnd.openxmlformats-officedocument.drawingml.chart+xml"/>
  <Override PartName="/ppt/slides/charts/chart23.xml" ContentType="application/vnd.openxmlformats-officedocument.drawingml.chart+xml"/>
  <Override PartName="/ppt/slides/charts/chart24.xml" ContentType="application/vnd.openxmlformats-officedocument.drawingml.chart+xml"/>
  <Override PartName="/ppt/slides/slide7.xml" ContentType="application/vnd.openxmlformats-officedocument.presentationml.slide+xml"/>
  <Override PartName="/ppt/slides/charts/chart25.xml" ContentType="application/vnd.openxmlformats-officedocument.drawingml.chart+xml"/>
  <Override PartName="/ppt/slides/charts/chart26.xml" ContentType="application/vnd.openxmlformats-officedocument.drawingml.chart+xml"/>
  <Override PartName="/ppt/slides/charts/chart27.xml" ContentType="application/vnd.openxmlformats-officedocument.drawingml.chart+xml"/>
  <Override PartName="/ppt/slides/charts/chart28.xml" ContentType="application/vnd.openxmlformats-officedocument.drawingml.chart+xml"/>
  <Override PartName="/ppt/slides/slide8.xml" ContentType="application/vnd.openxmlformats-officedocument.presentationml.slide+xml"/>
  <Override PartName="/ppt/slides/charts/chart29.xml" ContentType="application/vnd.openxmlformats-officedocument.drawingml.chart+xml"/>
  <Override PartName="/ppt/slides/charts/chart30.xml" ContentType="application/vnd.openxmlformats-officedocument.drawingml.chart+xml"/>
  <Override PartName="/ppt/slides/charts/chart31.xml" ContentType="application/vnd.openxmlformats-officedocument.drawingml.chart+xml"/>
  <Override PartName="/ppt/slides/charts/chart32.xml" ContentType="application/vnd.openxmlformats-officedocument.drawingml.chart+xml"/>
</Types>
</file>

<file path=_rels/.rels>&#65279;<?xml version="1.0" encoding="utf-8"?><Relationships xmlns="http://schemas.openxmlformats.org/package/2006/relationships"><Relationship Type="http://schemas.openxmlformats.org/officeDocument/2006/relationships/officeDocument" Target="/ppt/presentation.xml" Id="R28da0f46544c42c7" /><Relationship Type="http://schemas.openxmlformats.org/package/2006/relationships/metadata/core-properties" Target="/docProps/core.xml" Id="R3aae40e609f34057" /><Relationship Type="http://schemas.openxmlformats.org/officeDocument/2006/relationships/extended-properties" Target="/docProps/app.xml" Id="R7c402a42d9a941da" /><Relationship Type="http://schemas.openxmlformats.org/officeDocument/2006/relationships/custom-properties" Target="/docProps/custom.xml" Id="Rda672661cf7e4caa" /></Relationships>
</file>

<file path=ppt/presentation.xml><?xml version="1.0" encoding="utf-8"?>
<p:presentation xmlns:r="http://schemas.openxmlformats.org/officeDocument/2006/relationships" xmlns:p="http://schemas.openxmlformats.org/presentationml/2006/main">
  <p:sldMasterIdLst>
    <p:sldMasterId xmlns:r="http://schemas.openxmlformats.org/officeDocument/2006/relationships" id="2147483648" r:id="rId1"/>
  </p:sldMasterIdLst>
  <p:sldIdLst>
    <p:sldId id="256" r:id="R1e635f47288e4903"/>
    <p:sldId id="257" r:id="R5e8ab5d3fb044273"/>
    <p:sldId id="258" r:id="R97f496f55a9d4a1d"/>
    <p:sldId id="259" r:id="R8fd15f3aa90f418f"/>
    <p:sldId id="260" r:id="R22370c9d9d7f4849"/>
    <p:sldId id="261" r:id="R05740ac31e7941ab"/>
    <p:sldId id="262" r:id="R913863644cbe4a26"/>
    <p:sldId id="263" r:id="Rca561261420f48ea"/>
  </p:sldIdLst>
  <p:sldSz cx="12192000" cy="6858000"/>
  <p:notesSz cx="6858000" cy="9144000"/>
</p:presentation>
</file>

<file path=ppt/_rels/presentation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Relationship Type="http://schemas.openxmlformats.org/officeDocument/2006/relationships/theme" Target="/ppt/theme/theme1.xml" Id="rId2" /><Relationship Type="http://schemas.openxmlformats.org/officeDocument/2006/relationships/slide" Target="/ppt/slides/slide1.xml" Id="R1e635f47288e4903" /><Relationship Type="http://schemas.openxmlformats.org/officeDocument/2006/relationships/slide" Target="/ppt/slides/slide2.xml" Id="R5e8ab5d3fb044273" /><Relationship Type="http://schemas.openxmlformats.org/officeDocument/2006/relationships/slide" Target="/ppt/slides/slide3.xml" Id="R97f496f55a9d4a1d" /><Relationship Type="http://schemas.openxmlformats.org/officeDocument/2006/relationships/slide" Target="/ppt/slides/slide4.xml" Id="R8fd15f3aa90f418f" /><Relationship Type="http://schemas.openxmlformats.org/officeDocument/2006/relationships/slide" Target="/ppt/slides/slide5.xml" Id="R22370c9d9d7f4849" /><Relationship Type="http://schemas.openxmlformats.org/officeDocument/2006/relationships/slide" Target="/ppt/slides/slide6.xml" Id="R05740ac31e7941ab" /><Relationship Type="http://schemas.openxmlformats.org/officeDocument/2006/relationships/slide" Target="/ppt/slides/slide7.xml" Id="R913863644cbe4a26" /><Relationship Type="http://schemas.openxmlformats.org/officeDocument/2006/relationships/slide" Target="/ppt/slides/slide8.xml" Id="Rca561261420f48ea" /></Relationship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a35cf2c6549044ab" /></Relationships>
</file>

<file path=ppt/slideLayouts/_rels/slideLayout2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be8464a353c04f54" /></Relationships>
</file>

<file path=ppt/slideLayouts/_rels/slideLayout3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c6e648ee8c164d8f" /></Relationships>
</file>

<file path=ppt/slideLayouts/_rels/slideLayout4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f929cc0ce04940c2" /></Relationships>
</file>

<file path=ppt/slideLayouts/_rels/slideLayout5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54c80ac763434f66" /></Relationships>
</file>

<file path=ppt/slideLayouts/slideLayout1.xml><?xml version="1.0" encoding="utf-8"?>
<p:sldLayout xmlns:p="http://schemas.openxmlformats.org/presentationml/2006/main" type="blank">
  <p:cSld name="Blank">
    <p:spTree>
      <p:nvGrpSpPr>
        <p:cNvPr id="1" name=""/>
        <p:cNvGrpSpPr/>
        <p:nvPr/>
      </p:nvGrpSpPr>
      <p:grpSpPr/>
    </p:spTree>
  </p:cSld>
</p:sldLayout>
</file>

<file path=ppt/slideLayouts/slideLayout2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ctrTitle"/>
          </p:nvPr>
        </p:nvSpPr>
        <p:spPr>
          <a:xfrm xmlns:a="http://schemas.openxmlformats.org/drawingml/2006/main">
            <a:off x="685800" y="2130425"/>
            <a:ext cx="7772400" cy="1470025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Subtitle"/>
          <p:cNvSpPr>
            <a:spLocks xmlns:a="http://schemas.openxmlformats.org/drawingml/2006/main" noGrp="1"/>
          </p:cNvSpPr>
          <p:nvPr>
            <p:ph type="subTitle" idx="1"/>
          </p:nvPr>
        </p:nvSpPr>
        <p:spPr>
          <a:xfrm xmlns:a="http://schemas.openxmlformats.org/drawingml/2006/main">
            <a:off x="1371600" y="3886200"/>
            <a:ext cx="6400800" cy="1752600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3.xml><?xml version="1.0" encoding="utf-8"?>
<p:sldLayout xmlns:p="http://schemas.openxmlformats.org/presentationml/2006/main" type="objTx">
  <p:cSld name="Title and Content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Content"/>
          <p:cNvSpPr>
            <a:spLocks xmlns:a="http://schemas.openxmlformats.org/drawingml/2006/main" noGrp="1"/>
          </p:cNvSpPr>
          <p:nvPr>
            <p:ph type="body" idx="1"/>
          </p:nvPr>
        </p:nvSpPr>
        <p:spPr>
          <a:xfrm xmlns:a="http://schemas.openxmlformats.org/drawingml/2006/main">
            <a:off x="838200" y="1825625"/>
            <a:ext cx="10515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4.xml><?xml version="1.0" encoding="utf-8"?>
<p:sldLayout xmlns:p="http://schemas.openxmlformats.org/presentationml/2006/main" type="twoColTx">
  <p:cSld name="Two Content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Content Left"/>
          <p:cNvSpPr>
            <a:spLocks xmlns:a="http://schemas.openxmlformats.org/drawingml/2006/main" noGrp="1"/>
          </p:cNvSpPr>
          <p:nvPr>
            <p:ph type="body" idx="1"/>
          </p:nvPr>
        </p:nvSpPr>
        <p:spPr>
          <a:xfrm xmlns:a="http://schemas.openxmlformats.org/drawingml/2006/main">
            <a:off x="838200" y="1825625"/>
            <a:ext cx="5181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4" name="Content Right"/>
          <p:cNvSpPr>
            <a:spLocks xmlns:a="http://schemas.openxmlformats.org/drawingml/2006/main" noGrp="1"/>
          </p:cNvSpPr>
          <p:nvPr>
            <p:ph type="body" idx="2"/>
          </p:nvPr>
        </p:nvSpPr>
        <p:spPr>
          <a:xfrm xmlns:a="http://schemas.openxmlformats.org/drawingml/2006/main">
            <a:off x="6172200" y="1825625"/>
            <a:ext cx="5181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5.xml><?xml version="1.0" encoding="utf-8"?>
<p:sldLayout xmlns:p="http://schemas.openxmlformats.org/presentationml/2006/main" type="titleOnly">
  <p:cSld name="Title Only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Id1" /><Relationship Type="http://schemas.openxmlformats.org/officeDocument/2006/relationships/theme" Target="/ppt/theme/theme1.xml" Id="Ra8638671974a4324" /><Relationship Type="http://schemas.openxmlformats.org/officeDocument/2006/relationships/slideLayout" Target="/ppt/slideLayouts/slideLayout2.xml" Id="rId2" /><Relationship Type="http://schemas.openxmlformats.org/officeDocument/2006/relationships/slideLayout" Target="/ppt/slideLayouts/slideLayout3.xml" Id="rId3" /><Relationship Type="http://schemas.openxmlformats.org/officeDocument/2006/relationships/slideLayout" Target="/ppt/slideLayouts/slideLayout4.xml" Id="rId4" /><Relationship Type="http://schemas.openxmlformats.org/officeDocument/2006/relationships/slideLayout" Target="/ppt/slideLayouts/slideLayout5.xml" Id="rId5" /></Relationships>
</file>

<file path=ppt/slideMasters/slideMaster1.xml><?xml version="1.0" encoding="utf-8"?>
<p:sldMaster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Id1"/>
    <p:sldLayoutId xmlns:r="http://schemas.openxmlformats.org/officeDocument/2006/relationships" id="2147483650" r:id="rId2"/>
    <p:sldLayoutId xmlns:r="http://schemas.openxmlformats.org/officeDocument/2006/relationships" id="2147483651" r:id="rId3"/>
    <p:sldLayoutId xmlns:r="http://schemas.openxmlformats.org/officeDocument/2006/relationships" id="2147483652" r:id="rId4"/>
    <p:sldLayoutId xmlns:r="http://schemas.openxmlformats.org/officeDocument/2006/relationships" id="2147483653" r:id="rId5"/>
  </p:sldLayoutIdLst>
</p:sldMaster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ed0827b075924715" /><Relationship Type="http://schemas.openxmlformats.org/officeDocument/2006/relationships/chart" Target="/ppt/slides/charts/chart1.xml" Id="R9fd0f381928c4049" /><Relationship Type="http://schemas.openxmlformats.org/officeDocument/2006/relationships/chart" Target="/ppt/slides/charts/chart2.xml" Id="Ref30144486904614" /><Relationship Type="http://schemas.openxmlformats.org/officeDocument/2006/relationships/chart" Target="/ppt/slides/charts/chart3.xml" Id="R5de66f7df3f34ecd" /><Relationship Type="http://schemas.openxmlformats.org/officeDocument/2006/relationships/chart" Target="/ppt/slides/charts/chart4.xml" Id="R633f454643be45ec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5d28584278f042dd" /><Relationship Type="http://schemas.openxmlformats.org/officeDocument/2006/relationships/chart" Target="/ppt/slides/charts/chart5.xml" Id="Rdcec8d4248004810" /><Relationship Type="http://schemas.openxmlformats.org/officeDocument/2006/relationships/chart" Target="/ppt/slides/charts/chart6.xml" Id="Rded2ff23287748fa" /><Relationship Type="http://schemas.openxmlformats.org/officeDocument/2006/relationships/chart" Target="/ppt/slides/charts/chart7.xml" Id="R3ee3303459704e54" /><Relationship Type="http://schemas.openxmlformats.org/officeDocument/2006/relationships/chart" Target="/ppt/slides/charts/chart8.xml" Id="R9dfc2911cfad46ae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c2c5fb8a71ce475d" /><Relationship Type="http://schemas.openxmlformats.org/officeDocument/2006/relationships/chart" Target="/ppt/slides/charts/chart9.xml" Id="R744ccd4f91d94a1c" /><Relationship Type="http://schemas.openxmlformats.org/officeDocument/2006/relationships/chart" Target="/ppt/slides/charts/chart10.xml" Id="Rd459d6fabd8343a3" /><Relationship Type="http://schemas.openxmlformats.org/officeDocument/2006/relationships/chart" Target="/ppt/slides/charts/chart11.xml" Id="R3f7072fff0f34dc6" /><Relationship Type="http://schemas.openxmlformats.org/officeDocument/2006/relationships/chart" Target="/ppt/slides/charts/chart12.xml" Id="Red8b40c105da4f7e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713a9888aa7e41f5" /><Relationship Type="http://schemas.openxmlformats.org/officeDocument/2006/relationships/chart" Target="/ppt/slides/charts/chart13.xml" Id="Rf0539b0c452f4028" /><Relationship Type="http://schemas.openxmlformats.org/officeDocument/2006/relationships/chart" Target="/ppt/slides/charts/chart14.xml" Id="Reeee79b617694625" /><Relationship Type="http://schemas.openxmlformats.org/officeDocument/2006/relationships/chart" Target="/ppt/slides/charts/chart15.xml" Id="R8c4f56184d31443b" /><Relationship Type="http://schemas.openxmlformats.org/officeDocument/2006/relationships/chart" Target="/ppt/slides/charts/chart16.xml" Id="R450e16ae62454d1a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64dda13910f54877" /><Relationship Type="http://schemas.openxmlformats.org/officeDocument/2006/relationships/chart" Target="/ppt/slides/charts/chart17.xml" Id="R16519340c78f4891" /><Relationship Type="http://schemas.openxmlformats.org/officeDocument/2006/relationships/chart" Target="/ppt/slides/charts/chart18.xml" Id="R031ad4afb7b84ca9" /><Relationship Type="http://schemas.openxmlformats.org/officeDocument/2006/relationships/chart" Target="/ppt/slides/charts/chart19.xml" Id="Rabdb7ce055f94f2e" /><Relationship Type="http://schemas.openxmlformats.org/officeDocument/2006/relationships/chart" Target="/ppt/slides/charts/chart20.xml" Id="R448f0247ced84ed7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d20ef90b127949ad" /><Relationship Type="http://schemas.openxmlformats.org/officeDocument/2006/relationships/chart" Target="/ppt/slides/charts/chart21.xml" Id="Rae4ea302c0da4292" /><Relationship Type="http://schemas.openxmlformats.org/officeDocument/2006/relationships/chart" Target="/ppt/slides/charts/chart22.xml" Id="R82dc10abd249405d" /><Relationship Type="http://schemas.openxmlformats.org/officeDocument/2006/relationships/chart" Target="/ppt/slides/charts/chart23.xml" Id="R978d6ba435e84d0d" /><Relationship Type="http://schemas.openxmlformats.org/officeDocument/2006/relationships/chart" Target="/ppt/slides/charts/chart24.xml" Id="Ref96f193bbbe4b7d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c054d988c62044e4" /><Relationship Type="http://schemas.openxmlformats.org/officeDocument/2006/relationships/chart" Target="/ppt/slides/charts/chart25.xml" Id="Rd05abac9e06f4139" /><Relationship Type="http://schemas.openxmlformats.org/officeDocument/2006/relationships/chart" Target="/ppt/slides/charts/chart26.xml" Id="R61e45b7f5948415a" /><Relationship Type="http://schemas.openxmlformats.org/officeDocument/2006/relationships/chart" Target="/ppt/slides/charts/chart27.xml" Id="Raa6ccab1e63b4fe5" /><Relationship Type="http://schemas.openxmlformats.org/officeDocument/2006/relationships/chart" Target="/ppt/slides/charts/chart28.xml" Id="R939f56c7b52d465e" /></Relationships>
</file>

<file path=ppt/slides/_rels/slide8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01b7191af0fa49cc" /><Relationship Type="http://schemas.openxmlformats.org/officeDocument/2006/relationships/chart" Target="/ppt/slides/charts/chart29.xml" Id="R82ad9959be6e47c4" /><Relationship Type="http://schemas.openxmlformats.org/officeDocument/2006/relationships/chart" Target="/ppt/slides/charts/chart30.xml" Id="R0f0655a6d62347b3" /><Relationship Type="http://schemas.openxmlformats.org/officeDocument/2006/relationships/chart" Target="/ppt/slides/charts/chart31.xml" Id="R3a6ae5b016344e72" /><Relationship Type="http://schemas.openxmlformats.org/officeDocument/2006/relationships/chart" Target="/ppt/slides/charts/chart32.xml" Id="Rdaabd6b6c3894efc" /></Relationships>
</file>

<file path=ppt/slides/charts/chart1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area</a:t>
            </a:r>
          </a:p>
        </c:rich>
      </c:tx>
      <c:overlay val="0"/>
    </c:title>
    <c:plotArea>
      <c:layout/>
      <c:areaChart>
        <c:grouping val="standard"/>
        <c:varyColors val="0"/>
        <c:ser>
          <c:idx val="0"/>
          <c:order val="0"/>
          <c:tx>
            <c:v>Web</c:v>
          </c:tx>
          <c:spPr>
            <a:solidFill xmlns:a="http://schemas.openxmlformats.org/drawingml/2006/main">
              <a:srgbClr val="4472C4"/>
            </a:solidFill>
          </c:spP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50</c:v>
              </c:pt>
              <c:pt idx="1">
                <c:v>60</c:v>
              </c:pt>
              <c:pt idx="2">
                <c:v>70</c:v>
              </c:pt>
              <c:pt idx="3">
                <c:v>65</c:v>
              </c:pt>
              <c:pt idx="4">
                <c:v>80</c:v>
              </c:pt>
            </c:numLit>
          </c:val>
        </c:ser>
        <c:ser>
          <c:idx val="1"/>
          <c:order val="1"/>
          <c:tx>
            <c:v>Mobile</c:v>
          </c:tx>
          <c:spPr>
            <a:solidFill xmlns:a="http://schemas.openxmlformats.org/drawingml/2006/main">
              <a:srgbClr val="ED7D31"/>
            </a:solidFill>
          </c:spP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30</c:v>
              </c:pt>
              <c:pt idx="1">
                <c:v>35</c:v>
              </c:pt>
              <c:pt idx="2">
                <c:v>42</c:v>
              </c:pt>
              <c:pt idx="3">
                <c:v>48</c:v>
              </c:pt>
              <c:pt idx="4">
                <c:v>55</c:v>
              </c:pt>
            </c:numLit>
          </c:val>
        </c:ser>
        <c:axId val="1"/>
        <c:axId val="2"/>
      </c:area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b"/>
      <c:overlay val="0"/>
    </c:legend>
    <c:plotVisOnly val="1"/>
    <c:dispBlanksAs val="gap"/>
  </c:chart>
</c:chartSpace>
</file>

<file path=ppt/slides/charts/chart10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stacked + center labels</a:t>
            </a:r>
          </a:p>
        </c:rich>
      </c:tx>
      <c:overlay val="0"/>
    </c:title>
    <c:plotArea>
      <c:layout/>
      <c:areaChart>
        <c:grouping val="stacked"/>
        <c:varyColors val="0"/>
        <c:ser>
          <c:idx val="0"/>
          <c:order val="0"/>
          <c:tx>
            <c:v>Web</c:v>
          </c:tx>
          <c:spPr>
            <a:solidFill xmlns:a="http://schemas.openxmlformats.org/drawingml/2006/main">
              <a:srgbClr val="4472C4"/>
            </a:solidFill>
          </c:spP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50</c:v>
              </c:pt>
              <c:pt idx="1">
                <c:v>60</c:v>
              </c:pt>
              <c:pt idx="2">
                <c:v>70</c:v>
              </c:pt>
              <c:pt idx="3">
                <c:v>65</c:v>
              </c:pt>
              <c:pt idx="4">
                <c:v>80</c:v>
              </c:pt>
            </c:numLit>
          </c:val>
        </c:ser>
        <c:ser>
          <c:idx val="1"/>
          <c:order val="1"/>
          <c:tx>
            <c:v>Mobile</c:v>
          </c:tx>
          <c:spPr>
            <a:solidFill xmlns:a="http://schemas.openxmlformats.org/drawingml/2006/main">
              <a:srgbClr val="ED7D31"/>
            </a:solidFill>
          </c:spP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30</c:v>
              </c:pt>
              <c:pt idx="1">
                <c:v>35</c:v>
              </c:pt>
              <c:pt idx="2">
                <c:v>42</c:v>
              </c:pt>
              <c:pt idx="3">
                <c:v>48</c:v>
              </c:pt>
              <c:pt idx="4">
                <c:v>55</c:v>
              </c:pt>
            </c:numLit>
          </c:val>
        </c:ser>
        <c:dLbls>
          <c:showLegendKey val="0"/>
          <c:showVal val="1"/>
          <c:showCatName val="0"/>
          <c:showSerName val="0"/>
          <c:showPercent val="0"/>
        </c:dLbls>
        <c:axId val="1"/>
        <c:axId val="2"/>
      </c:area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b"/>
      <c:overlay val="0"/>
    </c:legend>
    <c:plotVisOnly val="1"/>
    <c:dispBlanksAs val="gap"/>
  </c:chart>
</c:chartSpace>
</file>

<file path=ppt/slides/charts/chart11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value,category</a:t>
            </a:r>
          </a:p>
        </c:rich>
      </c:tx>
      <c:overlay val="0"/>
    </c:title>
    <c:plotArea>
      <c:layout/>
      <c:areaChart>
        <c:grouping val="standard"/>
        <c:varyColors val="0"/>
        <c:ser>
          <c:idx val="0"/>
          <c:order val="0"/>
          <c:tx>
            <c:v>A</c:v>
          </c:tx>
          <c:spPr>
            <a:solidFill xmlns:a="http://schemas.openxmlformats.org/drawingml/2006/main">
              <a:srgbClr val="4472C4"/>
            </a:solidFill>
          </c:spP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50</c:v>
              </c:pt>
              <c:pt idx="1">
                <c:v>60</c:v>
              </c:pt>
              <c:pt idx="2">
                <c:v>70</c:v>
              </c:pt>
              <c:pt idx="3">
                <c:v>65</c:v>
              </c:pt>
              <c:pt idx="4">
                <c:v>80</c:v>
              </c:pt>
            </c:numLit>
          </c:val>
        </c:ser>
        <c:dLbls>
          <c:txPr>
            <a:bodyPr xmlns:a="http://schemas.openxmlformats.org/drawingml/2006/main"/>
            <a:lstStyle xmlns:a="http://schemas.openxmlformats.org/drawingml/2006/main"/>
            <a:p xmlns:a="http://schemas.openxmlformats.org/drawingml/2006/main">
              <a:pPr>
                <a:defRPr sz="900">
                  <a:solidFill>
                    <a:srgbClr val="333333"/>
                  </a:solidFill>
                  <a:latin typeface="Calibri"/>
                  <a:ea typeface="Calibri"/>
                </a:defRPr>
              </a:pPr>
            </a:p>
          </c:txPr>
          <c:showLegendKey val="0"/>
          <c:showVal val="1"/>
          <c:showCatName val="1"/>
          <c:showSerName val="0"/>
          <c:showPercent val="0"/>
        </c:dLbls>
        <c:axId val="1"/>
        <c:axId val="2"/>
      </c:area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plotVisOnly val="1"/>
    <c:dispBlanksAs val="gap"/>
  </c:chart>
</c:chartSpace>
</file>

<file path=ppt/slides/charts/chart12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dataLabels=none</a:t>
            </a:r>
          </a:p>
        </c:rich>
      </c:tx>
      <c:overlay val="0"/>
    </c:title>
    <c:plotArea>
      <c:layout/>
      <c:areaChart>
        <c:grouping val="standard"/>
        <c:varyColors val="0"/>
        <c:ser>
          <c:idx val="0"/>
          <c:order val="0"/>
          <c:tx>
            <c:v>A</c:v>
          </c:tx>
          <c:spPr>
            <a:solidFill xmlns:a="http://schemas.openxmlformats.org/drawingml/2006/main">
              <a:srgbClr val="4472C4"/>
            </a:solidFill>
          </c:spP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50</c:v>
              </c:pt>
              <c:pt idx="1">
                <c:v>60</c:v>
              </c:pt>
              <c:pt idx="2">
                <c:v>70</c:v>
              </c:pt>
              <c:pt idx="3">
                <c:v>65</c:v>
              </c:pt>
              <c:pt idx="4">
                <c:v>80</c:v>
              </c:pt>
            </c:numLit>
          </c:val>
        </c:ser>
        <c:axId val="1"/>
        <c:axId val="2"/>
      </c:area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plotVisOnly val="1"/>
    <c:dispBlanksAs val="gap"/>
  </c:chart>
</c:chartSpace>
</file>

<file path=ppt/slides/charts/chart13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min/max + titles</a:t>
            </a:r>
          </a:p>
        </c:rich>
      </c:tx>
      <c:overlay val="0"/>
    </c:title>
    <c:plotArea>
      <c:layout/>
      <c:areaChart>
        <c:grouping val="standard"/>
        <c:varyColors val="0"/>
        <c:ser>
          <c:idx val="0"/>
          <c:order val="0"/>
          <c:tx>
            <c:v>A</c:v>
          </c:tx>
          <c:spPr>
            <a:solidFill xmlns:a="http://schemas.openxmlformats.org/drawingml/2006/main">
              <a:srgbClr val="4472C4"/>
            </a:solidFill>
          </c:spP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50</c:v>
              </c:pt>
              <c:pt idx="1">
                <c:v>60</c:v>
              </c:pt>
              <c:pt idx="2">
                <c:v>70</c:v>
              </c:pt>
              <c:pt idx="3">
                <c:v>65</c:v>
              </c:pt>
              <c:pt idx="4">
                <c:v>80</c:v>
              </c:pt>
            </c:numLit>
          </c:val>
        </c:ser>
        <c:axId val="1"/>
        <c:axId val="2"/>
      </c:areaChart>
      <c:catAx>
        <c:axId val="1"/>
        <c:scaling>
          <c:orientation val="minMax"/>
        </c:scaling>
        <c:delete val="0"/>
        <c:axPos val="b"/>
        <c:title>
          <c:tx>
            <c:rich>
              <a:bodyPr xmlns:a="http://schemas.openxmlformats.org/drawingml/2006/main"/>
              <a:lstStyle xmlns:a="http://schemas.openxmlformats.org/drawingml/2006/main"/>
              <a:p xmlns:a="http://schemas.openxmlformats.org/drawingml/2006/main">
                <a:pPr>
                  <a:defRPr sz="1400" b="1"/>
                </a:pPr>
                <a:r>
                  <a:rPr lang="en-US" sz="1400" b="1"/>
                  <a:t>Day</a:t>
                </a:r>
              </a:p>
            </c:rich>
          </c:tx>
          <c:overlay val="0"/>
        </c:title>
        <c:majorTickMark val="out"/>
        <c:minorTickMark val="none"/>
        <c:tickLblPos val="nextTo"/>
        <c:spPr>
          <a:ln xmlns:a="http://schemas.openxmlformats.org/drawingml/2006/main" w="12700">
            <a:solidFill>
              <a:srgbClr val="666666"/>
            </a:solidFill>
          </a:ln>
        </c:spPr>
        <c:txPr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000">
                <a:solidFill>
                  <a:srgbClr val="333333"/>
                </a:solidFill>
                <a:latin typeface="Calibri"/>
                <a:ea typeface="Calibri"/>
              </a:defRPr>
            </a:pPr>
          </a:p>
        </c:txPr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  <c:max val="100"/>
          <c:min val="0"/>
        </c:scaling>
        <c:delete val="0"/>
        <c:axPos val="l"/>
        <c:majorGridlines/>
        <c:title>
          <c:tx>
            <c:rich>
              <a:bodyPr xmlns:a="http://schemas.openxmlformats.org/drawingml/2006/main"/>
              <a:lstStyle xmlns:a="http://schemas.openxmlformats.org/drawingml/2006/main"/>
              <a:p xmlns:a="http://schemas.openxmlformats.org/drawingml/2006/main">
                <a:pPr>
                  <a:defRPr sz="1400" b="1"/>
                </a:pPr>
                <a:r>
                  <a:rPr lang="en-US" sz="1400" b="1"/>
                  <a:t>Value</a:t>
                </a:r>
              </a:p>
            </c:rich>
          </c:tx>
          <c:overlay val="0"/>
        </c:title>
        <c:numFmt formatCode="#,##0" sourceLinked="0"/>
        <c:majorTickMark val="out"/>
        <c:minorTickMark val="none"/>
        <c:tickLblPos val="nextTo"/>
        <c:spPr>
          <a:ln xmlns:a="http://schemas.openxmlformats.org/drawingml/2006/main" w="12700">
            <a:solidFill>
              <a:srgbClr val="666666"/>
            </a:solidFill>
          </a:ln>
        </c:spPr>
        <c:txPr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000">
                <a:solidFill>
                  <a:srgbClr val="333333"/>
                </a:solidFill>
                <a:latin typeface="Calibri"/>
                <a:ea typeface="Calibri"/>
              </a:defRPr>
            </a:pPr>
          </a:p>
        </c:txPr>
        <c:crossAx val="1"/>
        <c:crosses val="autoZero"/>
        <c:crossBetween val="between"/>
        <c:majorUnit val="25"/>
      </c:valAx>
    </c:plotArea>
    <c:plotVisOnly val="1"/>
    <c:dispBlanksAs val="gap"/>
  </c:chart>
</c:chartSpace>
</file>

<file path=ppt/slides/charts/chart14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gridlines + ticks</a:t>
            </a:r>
          </a:p>
        </c:rich>
      </c:tx>
      <c:overlay val="0"/>
    </c:title>
    <c:plotArea>
      <c:layout/>
      <c:areaChart>
        <c:grouping val="standard"/>
        <c:varyColors val="0"/>
        <c:ser>
          <c:idx val="0"/>
          <c:order val="0"/>
          <c:tx>
            <c:v>A</c:v>
          </c:tx>
          <c:spPr>
            <a:solidFill xmlns:a="http://schemas.openxmlformats.org/drawingml/2006/main">
              <a:srgbClr val="4472C4"/>
            </a:solidFill>
          </c:spP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50</c:v>
              </c:pt>
              <c:pt idx="1">
                <c:v>60</c:v>
              </c:pt>
              <c:pt idx="2">
                <c:v>70</c:v>
              </c:pt>
              <c:pt idx="3">
                <c:v>65</c:v>
              </c:pt>
              <c:pt idx="4">
                <c:v>80</c:v>
              </c:pt>
            </c:numLit>
          </c:val>
        </c:ser>
        <c:axId val="1"/>
        <c:axId val="2"/>
      </c:areaChart>
      <c:catAx>
        <c:axId val="1"/>
        <c:scaling>
          <c:orientation val="minMax"/>
        </c:scaling>
        <c:delete val="0"/>
        <c:axPos val="b"/>
        <c:majorTickMark val="out"/>
        <c:minorTickMark val="in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>
          <c:spPr>
            <a:ln xmlns:a="http://schemas.openxmlformats.org/drawingml/2006/main" w="3810">
              <a:solidFill>
                <a:srgbClr val="E0E0E0"/>
              </a:solidFill>
            </a:ln>
          </c:spPr>
        </c:majorGridlines>
        <c:minorGridlines>
          <c:spPr>
            <a:ln xmlns:a="http://schemas.openxmlformats.org/drawingml/2006/main" w="3175">
              <a:solidFill>
                <a:srgbClr val="F0F0F0"/>
              </a:solidFill>
            </a:ln>
          </c:spPr>
        </c:minorGridlines>
        <c:numFmt formatCode="General" sourceLinked="1"/>
        <c:majorTickMark val="out"/>
        <c:minorTickMark val="in"/>
        <c:tickLblPos val="nextTo"/>
        <c:crossAx val="1"/>
        <c:crosses val="autoZero"/>
        <c:crossBetween val="between"/>
      </c:valAx>
    </c:plotArea>
    <c:plotVisOnly val="1"/>
    <c:dispBlanksAs val="gap"/>
  </c:chart>
</c:chartSpace>
</file>

<file path=ppt/slides/charts/chart15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labelrotation=-30</a:t>
            </a:r>
          </a:p>
        </c:rich>
      </c:tx>
      <c:overlay val="0"/>
    </c:title>
    <c:plotArea>
      <c:layout/>
      <c:areaChart>
        <c:grouping val="standard"/>
        <c:varyColors val="0"/>
        <c:ser>
          <c:idx val="0"/>
          <c:order val="0"/>
          <c:tx>
            <c:v>A</c:v>
          </c:tx>
          <c:spPr>
            <a:solidFill xmlns:a="http://schemas.openxmlformats.org/drawingml/2006/main">
              <a:srgbClr val="4472C4"/>
            </a:solidFill>
          </c:spPr>
          <c:cat>
            <c:strLit>
              <c:ptCount val="6"/>
              <c:pt idx="0">
                <c:v>January</c:v>
              </c:pt>
              <c:pt idx="1">
                <c:v>February</c:v>
              </c:pt>
              <c:pt idx="2">
                <c:v>March</c:v>
              </c:pt>
              <c:pt idx="3">
                <c:v>April</c:v>
              </c:pt>
              <c:pt idx="4">
                <c:v>May</c:v>
              </c:pt>
              <c:pt idx="5">
                <c:v>June</c:v>
              </c:pt>
            </c:strLit>
          </c:cat>
          <c:val>
            <c:numLit>
              <c:formatCode>General</c:formatCode>
              <c:ptCount val="6"/>
              <c:pt idx="0">
                <c:v>60</c:v>
              </c:pt>
              <c:pt idx="1">
                <c:v>90</c:v>
              </c:pt>
              <c:pt idx="2">
                <c:v>140</c:v>
              </c:pt>
              <c:pt idx="3">
                <c:v>180</c:v>
              </c:pt>
              <c:pt idx="4">
                <c:v>160</c:v>
              </c:pt>
              <c:pt idx="5">
                <c:v>210</c:v>
              </c:pt>
            </c:numLit>
          </c:val>
        </c:ser>
        <c:axId val="1"/>
        <c:axId val="2"/>
      </c:area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 xmlns:a="http://schemas.openxmlformats.org/drawingml/2006/main" rot="-1800000"/>
          <a:lstStyle xmlns:a="http://schemas.openxmlformats.org/drawingml/2006/main"/>
          <a:p xmlns:a="http://schemas.openxmlformats.org/drawingml/2006/main">
            <a:pPr/>
            <a:endParaRPr lang="en-US"/>
          </a:p>
        </c:txPr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 xmlns:a="http://schemas.openxmlformats.org/drawingml/2006/main" rot="-1800000"/>
          <a:lstStyle xmlns:a="http://schemas.openxmlformats.org/drawingml/2006/main"/>
          <a:p xmlns:a="http://schemas.openxmlformats.org/drawingml/2006/main">
            <a:pPr/>
            <a:endParaRPr lang="en-US"/>
          </a:p>
        </c:txPr>
        <c:crossAx val="1"/>
        <c:crosses val="autoZero"/>
        <c:crossBetween val="between"/>
      </c:valAx>
    </c:plotArea>
    <c:plotVisOnly val="1"/>
    <c:dispBlanksAs val="gap"/>
  </c:chart>
</c:chartSpace>
</file>

<file path=ppt/slides/charts/chart16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dispunits=thousands</a:t>
            </a:r>
          </a:p>
        </c:rich>
      </c:tx>
      <c:overlay val="0"/>
    </c:title>
    <c:plotArea>
      <c:layout/>
      <c:areaChart>
        <c:grouping val="standard"/>
        <c:varyColors val="0"/>
        <c:ser>
          <c:idx val="0"/>
          <c:order val="0"/>
          <c:tx>
            <c:v>Rev</c:v>
          </c:tx>
          <c:spPr>
            <a:solidFill xmlns:a="http://schemas.openxmlformats.org/drawingml/2006/main">
              <a:srgbClr val="4472C4"/>
            </a:solidFill>
          </c:spP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120000</c:v>
              </c:pt>
              <c:pt idx="1">
                <c:v>135000</c:v>
              </c:pt>
              <c:pt idx="2">
                <c:v>148000</c:v>
              </c:pt>
              <c:pt idx="3">
                <c:v>162000</c:v>
              </c:pt>
              <c:pt idx="4">
                <c:v>180000</c:v>
              </c:pt>
            </c:numLit>
          </c:val>
        </c:ser>
        <c:axId val="1"/>
        <c:axId val="2"/>
      </c:area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  <c:dispUnits>
          <c:builtInUnit val="thousands"/>
          <c:dispUnitsLbl/>
        </c:dispUnits>
      </c:valAx>
    </c:plotArea>
    <c:plotVisOnly val="1"/>
    <c:dispBlanksAs val="gap"/>
  </c:chart>
</c:chartSpace>
</file>

<file path=ppt/slides/charts/chart17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colors + seriesoutline</a:t>
            </a:r>
          </a:p>
        </c:rich>
      </c:tx>
      <c:overlay val="0"/>
    </c:title>
    <c:plotArea>
      <c:layout/>
      <c:areaChart>
        <c:grouping val="standard"/>
        <c:varyColors val="0"/>
        <c:ser>
          <c:idx val="0"/>
          <c:order val="0"/>
          <c:tx>
            <c:v>Web</c:v>
          </c:tx>
          <c:spPr>
            <a:solidFill xmlns:a="http://schemas.openxmlformats.org/drawingml/2006/main">
              <a:srgbClr val="4472C4"/>
            </a:solidFill>
            <a:ln xmlns:a="http://schemas.openxmlformats.org/drawingml/2006/main" w="6350">
              <a:solidFill>
                <a:srgbClr val="000000"/>
              </a:solidFill>
            </a:ln>
          </c:spP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50</c:v>
              </c:pt>
              <c:pt idx="1">
                <c:v>60</c:v>
              </c:pt>
              <c:pt idx="2">
                <c:v>70</c:v>
              </c:pt>
              <c:pt idx="3">
                <c:v>65</c:v>
              </c:pt>
              <c:pt idx="4">
                <c:v>80</c:v>
              </c:pt>
            </c:numLit>
          </c:val>
        </c:ser>
        <c:ser>
          <c:idx val="1"/>
          <c:order val="1"/>
          <c:tx>
            <c:v>Mobile</c:v>
          </c:tx>
          <c:spPr>
            <a:solidFill xmlns:a="http://schemas.openxmlformats.org/drawingml/2006/main">
              <a:srgbClr val="ED7D31"/>
            </a:solidFill>
            <a:ln xmlns:a="http://schemas.openxmlformats.org/drawingml/2006/main" w="6350">
              <a:solidFill>
                <a:srgbClr val="000000"/>
              </a:solidFill>
            </a:ln>
          </c:spP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30</c:v>
              </c:pt>
              <c:pt idx="1">
                <c:v>35</c:v>
              </c:pt>
              <c:pt idx="2">
                <c:v>42</c:v>
              </c:pt>
              <c:pt idx="3">
                <c:v>48</c:v>
              </c:pt>
              <c:pt idx="4">
                <c:v>55</c:v>
              </c:pt>
            </c:numLit>
          </c:val>
        </c:ser>
        <c:axId val="1"/>
        <c:axId val="2"/>
      </c:area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b"/>
      <c:overlay val="0"/>
    </c:legend>
    <c:plotVisOnly val="1"/>
    <c:dispBlanksAs val="gap"/>
  </c:chart>
</c:chartSpace>
</file>

<file path=ppt/slides/charts/chart18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gradient + seriesshadow</a:t>
            </a:r>
          </a:p>
        </c:rich>
      </c:tx>
      <c:overlay val="0"/>
    </c:title>
    <c:plotArea>
      <c:layout/>
      <c:areaChart>
        <c:grouping val="standard"/>
        <c:varyColors val="0"/>
        <c:ser>
          <c:idx val="0"/>
          <c:order val="0"/>
          <c:tx>
            <c:v>A</c:v>
          </c:tx>
          <c:spPr>
            <a:gradFill xmlns:a="http://schemas.openxmlformats.org/drawingml/2006/main">
              <a:gsLst>
                <a:gs pos="0">
                  <a:srgbClr val="FF6600"/>
                </a:gs>
                <a:gs pos="100000">
                  <a:srgbClr val="FFCC00"/>
                </a:gs>
              </a:gsLst>
              <a:lin ang="5400000" scaled="1"/>
            </a:gradFill>
            <a:effectLst xmlns:a="http://schemas.openxmlformats.org/drawingml/2006/main">
              <a:outerShdw blurRad="63500" dist="38100" dir="2700000" algn="tl" rotWithShape="0">
                <a:srgbClr val="000000">
                  <a:alpha val="50000"/>
                </a:srgbClr>
              </a:outerShdw>
            </a:effectLst>
          </c:spP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50</c:v>
              </c:pt>
              <c:pt idx="1">
                <c:v>60</c:v>
              </c:pt>
              <c:pt idx="2">
                <c:v>70</c:v>
              </c:pt>
              <c:pt idx="3">
                <c:v>65</c:v>
              </c:pt>
              <c:pt idx="4">
                <c:v>80</c:v>
              </c:pt>
            </c:numLit>
          </c:val>
        </c:ser>
        <c:axId val="1"/>
        <c:axId val="2"/>
      </c:area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plotVisOnly val="1"/>
    <c:dispBlanksAs val="gap"/>
  </c:chart>
</c:chartSpace>
</file>

<file path=ppt/slides/charts/chart19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per-series gradients + transparency=30</a:t>
            </a:r>
          </a:p>
        </c:rich>
      </c:tx>
      <c:overlay val="0"/>
    </c:title>
    <c:plotArea>
      <c:layout/>
      <c:areaChart>
        <c:grouping val="standard"/>
        <c:varyColors val="0"/>
        <c:ser>
          <c:idx val="0"/>
          <c:order val="0"/>
          <c:tx>
            <c:v>Web</c:v>
          </c:tx>
          <c:spPr>
            <a:gradFill xmlns:a="http://schemas.openxmlformats.org/drawingml/2006/main">
              <a:gsLst>
                <a:gs pos="0">
                  <a:srgbClr val="FF0000"/>
                </a:gs>
                <a:gs pos="100000">
                  <a:srgbClr val="0000FF"/>
                </a:gs>
              </a:gsLst>
              <a:lin ang="0" scaled="1"/>
            </a:gradFill>
          </c:spP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50</c:v>
              </c:pt>
              <c:pt idx="1">
                <c:v>60</c:v>
              </c:pt>
              <c:pt idx="2">
                <c:v>70</c:v>
              </c:pt>
              <c:pt idx="3">
                <c:v>65</c:v>
              </c:pt>
              <c:pt idx="4">
                <c:v>80</c:v>
              </c:pt>
            </c:numLit>
          </c:val>
        </c:ser>
        <c:ser>
          <c:idx val="1"/>
          <c:order val="1"/>
          <c:tx>
            <c:v>Mobile</c:v>
          </c:tx>
          <c:spPr>
            <a:gradFill xmlns:a="http://schemas.openxmlformats.org/drawingml/2006/main">
              <a:gsLst>
                <a:gs pos="0">
                  <a:srgbClr val="00FF00"/>
                </a:gs>
                <a:gs pos="100000">
                  <a:srgbClr val="FFFF00"/>
                </a:gs>
              </a:gsLst>
              <a:lin ang="0" scaled="1"/>
            </a:gradFill>
          </c:spP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30</c:v>
              </c:pt>
              <c:pt idx="1">
                <c:v>35</c:v>
              </c:pt>
              <c:pt idx="2">
                <c:v>42</c:v>
              </c:pt>
              <c:pt idx="3">
                <c:v>48</c:v>
              </c:pt>
              <c:pt idx="4">
                <c:v>55</c:v>
              </c:pt>
            </c:numLit>
          </c:val>
        </c:ser>
        <c:axId val="1"/>
        <c:axId val="2"/>
      </c:area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b"/>
      <c:overlay val="0"/>
    </c:legend>
    <c:plotVisOnly val="1"/>
    <c:dispBlanksAs val="gap"/>
  </c:chart>
</c:chartSpace>
</file>

<file path=ppt/slides/charts/chart2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stackedArea</a:t>
            </a:r>
          </a:p>
        </c:rich>
      </c:tx>
      <c:overlay val="0"/>
    </c:title>
    <c:plotArea>
      <c:layout/>
      <c:areaChart>
        <c:grouping val="stacked"/>
        <c:varyColors val="0"/>
        <c:ser>
          <c:idx val="0"/>
          <c:order val="0"/>
          <c:tx>
            <c:v>Web</c:v>
          </c:tx>
          <c:spPr>
            <a:solidFill xmlns:a="http://schemas.openxmlformats.org/drawingml/2006/main">
              <a:srgbClr val="4472C4"/>
            </a:solidFill>
          </c:spP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50</c:v>
              </c:pt>
              <c:pt idx="1">
                <c:v>60</c:v>
              </c:pt>
              <c:pt idx="2">
                <c:v>70</c:v>
              </c:pt>
              <c:pt idx="3">
                <c:v>65</c:v>
              </c:pt>
              <c:pt idx="4">
                <c:v>80</c:v>
              </c:pt>
            </c:numLit>
          </c:val>
        </c:ser>
        <c:ser>
          <c:idx val="1"/>
          <c:order val="1"/>
          <c:tx>
            <c:v>Mobile</c:v>
          </c:tx>
          <c:spPr>
            <a:solidFill xmlns:a="http://schemas.openxmlformats.org/drawingml/2006/main">
              <a:srgbClr val="ED7D31"/>
            </a:solidFill>
          </c:spP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30</c:v>
              </c:pt>
              <c:pt idx="1">
                <c:v>35</c:v>
              </c:pt>
              <c:pt idx="2">
                <c:v>42</c:v>
              </c:pt>
              <c:pt idx="3">
                <c:v>48</c:v>
              </c:pt>
              <c:pt idx="4">
                <c:v>55</c:v>
              </c:pt>
            </c:numLit>
          </c:val>
        </c:ser>
        <c:axId val="1"/>
        <c:axId val="2"/>
      </c:area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b"/>
      <c:overlay val="0"/>
    </c:legend>
    <c:plotVisOnly val="1"/>
    <c:dispBlanksAs val="gap"/>
  </c:chart>
</c:chartSpace>
</file>

<file path=ppt/slides/charts/chart20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single + transparency=50</a:t>
            </a:r>
          </a:p>
        </c:rich>
      </c:tx>
      <c:overlay val="0"/>
    </c:title>
    <c:plotArea>
      <c:layout/>
      <c:areaChart>
        <c:grouping val="standard"/>
        <c:varyColors val="0"/>
        <c:ser>
          <c:idx val="0"/>
          <c:order val="0"/>
          <c:tx>
            <c:v>A</c:v>
          </c:tx>
          <c:spPr>
            <a:solidFill xmlns:a="http://schemas.openxmlformats.org/drawingml/2006/main">
              <a:srgbClr val="4472C4">
                <a:alpha val="50000"/>
              </a:srgbClr>
            </a:solidFill>
          </c:spP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50</c:v>
              </c:pt>
              <c:pt idx="1">
                <c:v>60</c:v>
              </c:pt>
              <c:pt idx="2">
                <c:v>70</c:v>
              </c:pt>
              <c:pt idx="3">
                <c:v>65</c:v>
              </c:pt>
              <c:pt idx="4">
                <c:v>80</c:v>
              </c:pt>
            </c:numLit>
          </c:val>
        </c:ser>
        <c:axId val="1"/>
        <c:axId val="2"/>
      </c:area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plotVisOnly val="1"/>
    <c:dispBlanksAs val="gap"/>
  </c:chart>
</c:chartSpace>
</file>

<file path=ppt/slides/charts/chart21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referenceline=60</a:t>
            </a:r>
          </a:p>
        </c:rich>
      </c:tx>
      <c:overlay val="0"/>
    </c:title>
    <c:plotArea>
      <c:layout/>
      <c:areaChart>
        <c:grouping val="standard"/>
        <c:varyColors val="0"/>
        <c:ser>
          <c:idx val="0"/>
          <c:order val="0"/>
          <c:tx>
            <c:v>A</c:v>
          </c:tx>
          <c:spPr>
            <a:solidFill xmlns:a="http://schemas.openxmlformats.org/drawingml/2006/main">
              <a:srgbClr val="4472C4"/>
            </a:solidFill>
          </c:spP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50</c:v>
              </c:pt>
              <c:pt idx="1">
                <c:v>60</c:v>
              </c:pt>
              <c:pt idx="2">
                <c:v>70</c:v>
              </c:pt>
              <c:pt idx="3">
                <c:v>65</c:v>
              </c:pt>
              <c:pt idx="4">
                <c:v>80</c:v>
              </c:pt>
            </c:numLit>
          </c:val>
        </c:ser>
        <c:axId val="1"/>
        <c:axId val="2"/>
      </c:areaChart>
      <c:lineChart>
        <c:grouping val="standard"/>
        <c:varyColors val="0"/>
        <c:ser>
          <c:idx val="1"/>
          <c:order val="1"/>
          <c:tx>
            <c:v>Target</c:v>
          </c:tx>
          <c:spPr>
            <a:ln xmlns:a="http://schemas.openxmlformats.org/drawingml/2006/main" w="19050">
              <a:solidFill>
                <a:srgbClr val="FF0000"/>
              </a:solidFill>
              <a:prstDash val="sysDash"/>
            </a:ln>
          </c:spPr>
          <c:marker>
            <c:symbol val="none"/>
          </c:marker>
          <c:val>
            <c:numLit>
              <c:formatCode>General</c:formatCode>
              <c:ptCount val="5"/>
              <c:pt idx="0">
                <c:v>60</c:v>
              </c:pt>
              <c:pt idx="1">
                <c:v>60</c:v>
              </c:pt>
              <c:pt idx="2">
                <c:v>60</c:v>
              </c:pt>
              <c:pt idx="3">
                <c:v>60</c:v>
              </c:pt>
              <c:pt idx="4">
                <c:v>60</c:v>
              </c:pt>
            </c:numLit>
          </c:val>
        </c:ser>
        <c:marker val="0"/>
        <c:axId val="1"/>
        <c:axId val="2"/>
      </c:line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plotVisOnly val="1"/>
    <c:dispBlanksAs val="gap"/>
  </c:chart>
</c:chartSpace>
</file>

<file path=ppt/slides/charts/chart22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errbars=percentage:10</a:t>
            </a:r>
          </a:p>
        </c:rich>
      </c:tx>
      <c:overlay val="0"/>
    </c:title>
    <c:plotArea>
      <c:layout/>
      <c:areaChart>
        <c:grouping val="standard"/>
        <c:varyColors val="0"/>
        <c:ser>
          <c:idx val="0"/>
          <c:order val="0"/>
          <c:tx>
            <c:v>A</c:v>
          </c:tx>
          <c:spPr>
            <a:solidFill xmlns:a="http://schemas.openxmlformats.org/drawingml/2006/main">
              <a:srgbClr val="4472C4"/>
            </a:solidFill>
          </c:spPr>
          <c:errBars>
            <c:errDir val="y"/>
            <c:errBarType val="both"/>
            <c:errValType val="percentage"/>
            <c:plus>
              <c:numLit>
                <c:formatCode>General</c:formatCode>
                <c:ptCount val="1"/>
                <c:pt idx="0">
                  <c:v>10</c:v>
                </c:pt>
              </c:numLit>
            </c:plus>
            <c:minus>
              <c:numLit>
                <c:formatCode>General</c:formatCode>
                <c:ptCount val="1"/>
                <c:pt idx="0">
                  <c:v>10</c:v>
                </c:pt>
              </c:numLit>
            </c:minus>
          </c:errBars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50</c:v>
              </c:pt>
              <c:pt idx="1">
                <c:v>60</c:v>
              </c:pt>
              <c:pt idx="2">
                <c:v>70</c:v>
              </c:pt>
              <c:pt idx="3">
                <c:v>65</c:v>
              </c:pt>
              <c:pt idx="4">
                <c:v>80</c:v>
              </c:pt>
            </c:numLit>
          </c:val>
        </c:ser>
        <c:axId val="1"/>
        <c:axId val="2"/>
      </c:area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plotVisOnly val="1"/>
    <c:dispBlanksAs val="gap"/>
  </c:chart>
</c:chartSpace>
</file>

<file path=ppt/slides/charts/chart23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trendline=linear</a:t>
            </a:r>
          </a:p>
        </c:rich>
      </c:tx>
      <c:overlay val="0"/>
    </c:title>
    <c:plotArea>
      <c:layout/>
      <c:areaChart>
        <c:grouping val="standard"/>
        <c:varyColors val="0"/>
        <c:ser>
          <c:idx val="0"/>
          <c:order val="0"/>
          <c:tx>
            <c:v>A</c:v>
          </c:tx>
          <c:spPr>
            <a:solidFill xmlns:a="http://schemas.openxmlformats.org/drawingml/2006/main">
              <a:srgbClr val="4472C4"/>
            </a:solidFill>
          </c:spPr>
          <c:trendline>
            <c:trendlineType val="linear"/>
          </c:trendline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50</c:v>
              </c:pt>
              <c:pt idx="1">
                <c:v>60</c:v>
              </c:pt>
              <c:pt idx="2">
                <c:v>70</c:v>
              </c:pt>
              <c:pt idx="3">
                <c:v>65</c:v>
              </c:pt>
              <c:pt idx="4">
                <c:v>80</c:v>
              </c:pt>
            </c:numLit>
          </c:val>
        </c:ser>
        <c:axId val="1"/>
        <c:axId val="2"/>
      </c:area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plotVisOnly val="1"/>
    <c:dispBlanksAs val="gap"/>
  </c:chart>
</c:chartSpace>
</file>

<file path=ppt/slides/charts/chart24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trendline=movingAvg:3</a:t>
            </a:r>
          </a:p>
        </c:rich>
      </c:tx>
      <c:overlay val="0"/>
    </c:title>
    <c:plotArea>
      <c:layout/>
      <c:areaChart>
        <c:grouping val="standard"/>
        <c:varyColors val="0"/>
        <c:ser>
          <c:idx val="0"/>
          <c:order val="0"/>
          <c:tx>
            <c:v>A</c:v>
          </c:tx>
          <c:spPr>
            <a:solidFill xmlns:a="http://schemas.openxmlformats.org/drawingml/2006/main">
              <a:srgbClr val="4472C4"/>
            </a:solidFill>
          </c:spPr>
          <c:trendline>
            <c:trendlineType val="movingAvg"/>
            <c:period val="3"/>
          </c:trendline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50</c:v>
              </c:pt>
              <c:pt idx="1">
                <c:v>60</c:v>
              </c:pt>
              <c:pt idx="2">
                <c:v>70</c:v>
              </c:pt>
              <c:pt idx="3">
                <c:v>65</c:v>
              </c:pt>
              <c:pt idx="4">
                <c:v>80</c:v>
              </c:pt>
            </c:numLit>
          </c:val>
        </c:ser>
        <c:axId val="1"/>
        <c:axId val="2"/>
      </c:area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plotVisOnly val="1"/>
    <c:dispBlanksAs val="gap"/>
  </c:chart>
</c:chartSpace>
</file>

<file path=ppt/slides/charts/chart25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chartareafill + plotFill + borders</a:t>
            </a:r>
          </a:p>
        </c:rich>
      </c:tx>
      <c:overlay val="0"/>
    </c:title>
    <c:plotArea>
      <c:layout/>
      <c:areaChart>
        <c:grouping val="standard"/>
        <c:varyColors val="0"/>
        <c:ser>
          <c:idx val="0"/>
          <c:order val="0"/>
          <c:tx>
            <c:v>Web</c:v>
          </c:tx>
          <c:spPr>
            <a:solidFill xmlns:a="http://schemas.openxmlformats.org/drawingml/2006/main">
              <a:srgbClr val="4472C4"/>
            </a:solidFill>
          </c:spP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50</c:v>
              </c:pt>
              <c:pt idx="1">
                <c:v>60</c:v>
              </c:pt>
              <c:pt idx="2">
                <c:v>70</c:v>
              </c:pt>
              <c:pt idx="3">
                <c:v>65</c:v>
              </c:pt>
              <c:pt idx="4">
                <c:v>80</c:v>
              </c:pt>
            </c:numLit>
          </c:val>
        </c:ser>
        <c:ser>
          <c:idx val="1"/>
          <c:order val="1"/>
          <c:tx>
            <c:v>Mobile</c:v>
          </c:tx>
          <c:spPr>
            <a:solidFill xmlns:a="http://schemas.openxmlformats.org/drawingml/2006/main">
              <a:srgbClr val="ED7D31"/>
            </a:solidFill>
          </c:spP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30</c:v>
              </c:pt>
              <c:pt idx="1">
                <c:v>35</c:v>
              </c:pt>
              <c:pt idx="2">
                <c:v>42</c:v>
              </c:pt>
              <c:pt idx="3">
                <c:v>48</c:v>
              </c:pt>
              <c:pt idx="4">
                <c:v>55</c:v>
              </c:pt>
            </c:numLit>
          </c:val>
        </c:ser>
        <c:axId val="1"/>
        <c:axId val="2"/>
      </c:area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  <c:spPr>
        <a:solidFill xmlns:a="http://schemas.openxmlformats.org/drawingml/2006/main">
          <a:srgbClr val="FAFAFA"/>
        </a:solidFill>
        <a:ln xmlns:a="http://schemas.openxmlformats.org/drawingml/2006/main" w="6350">
          <a:solidFill>
            <a:srgbClr val="CCCCCC"/>
          </a:solidFill>
        </a:ln>
      </c:spPr>
    </c:plotArea>
    <c:legend>
      <c:legendPos val="b"/>
      <c:overlay val="0"/>
    </c:legend>
    <c:plotVisOnly val="1"/>
    <c:dispBlanksAs val="gap"/>
  </c:chart>
  <c:spPr>
    <a:solidFill xmlns:a="http://schemas.openxmlformats.org/drawingml/2006/main">
      <a:srgbClr val="FFF8E7"/>
    </a:solidFill>
    <a:ln xmlns:a="http://schemas.openxmlformats.org/drawingml/2006/main" w="12700">
      <a:solidFill>
        <a:srgbClr val="000000"/>
      </a:solidFill>
    </a:ln>
  </c:spPr>
</c:chartSpace>
</file>

<file path=ppt/slides/charts/chart26.xml><?xml version="1.0" encoding="utf-8"?>
<c:chartSpace xmlns:c="http://schemas.openxmlformats.org/drawingml/2006/chart">
  <c:roundedCorners val="1"/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roundedcorners=true</a:t>
            </a:r>
          </a:p>
        </c:rich>
      </c:tx>
      <c:overlay val="0"/>
    </c:title>
    <c:plotArea>
      <c:layout/>
      <c:areaChart>
        <c:grouping val="standard"/>
        <c:varyColors val="0"/>
        <c:ser>
          <c:idx val="0"/>
          <c:order val="0"/>
          <c:tx>
            <c:v>Web</c:v>
          </c:tx>
          <c:spPr>
            <a:solidFill xmlns:a="http://schemas.openxmlformats.org/drawingml/2006/main">
              <a:srgbClr val="4472C4"/>
            </a:solidFill>
          </c:spP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50</c:v>
              </c:pt>
              <c:pt idx="1">
                <c:v>60</c:v>
              </c:pt>
              <c:pt idx="2">
                <c:v>70</c:v>
              </c:pt>
              <c:pt idx="3">
                <c:v>65</c:v>
              </c:pt>
              <c:pt idx="4">
                <c:v>80</c:v>
              </c:pt>
            </c:numLit>
          </c:val>
        </c:ser>
        <c:ser>
          <c:idx val="1"/>
          <c:order val="1"/>
          <c:tx>
            <c:v>Mobile</c:v>
          </c:tx>
          <c:spPr>
            <a:solidFill xmlns:a="http://schemas.openxmlformats.org/drawingml/2006/main">
              <a:srgbClr val="ED7D31"/>
            </a:solidFill>
          </c:spP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30</c:v>
              </c:pt>
              <c:pt idx="1">
                <c:v>35</c:v>
              </c:pt>
              <c:pt idx="2">
                <c:v>42</c:v>
              </c:pt>
              <c:pt idx="3">
                <c:v>48</c:v>
              </c:pt>
              <c:pt idx="4">
                <c:v>55</c:v>
              </c:pt>
            </c:numLit>
          </c:val>
        </c:ser>
        <c:axId val="1"/>
        <c:axId val="2"/>
      </c:area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b"/>
      <c:overlay val="0"/>
    </c:legend>
    <c:plotVisOnly val="1"/>
    <c:dispBlanksAs val="gap"/>
  </c:chart>
  <c:spPr>
    <a:ln xmlns:a="http://schemas.openxmlformats.org/drawingml/2006/main" w="25400">
      <a:solidFill>
        <a:srgbClr val="4472C4"/>
      </a:solidFill>
    </a:ln>
  </c:spPr>
</c:chartSpace>
</file>

<file path=ppt/slides/charts/chart27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plotFill=none</a:t>
            </a:r>
          </a:p>
        </c:rich>
      </c:tx>
      <c:overlay val="0"/>
    </c:title>
    <c:plotArea>
      <c:layout/>
      <c:areaChart>
        <c:grouping val="standard"/>
        <c:varyColors val="0"/>
        <c:ser>
          <c:idx val="0"/>
          <c:order val="0"/>
          <c:tx>
            <c:v>A</c:v>
          </c:tx>
          <c:spPr>
            <a:solidFill xmlns:a="http://schemas.openxmlformats.org/drawingml/2006/main">
              <a:srgbClr val="4472C4"/>
            </a:solidFill>
          </c:spP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50</c:v>
              </c:pt>
              <c:pt idx="1">
                <c:v>60</c:v>
              </c:pt>
              <c:pt idx="2">
                <c:v>70</c:v>
              </c:pt>
              <c:pt idx="3">
                <c:v>65</c:v>
              </c:pt>
              <c:pt idx="4">
                <c:v>80</c:v>
              </c:pt>
            </c:numLit>
          </c:val>
        </c:ser>
        <c:axId val="1"/>
        <c:axId val="2"/>
      </c:area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  <c:spPr>
        <a:noFill xmlns:a="http://schemas.openxmlformats.org/drawingml/2006/main"/>
      </c:spPr>
    </c:plotArea>
    <c:plotVisOnly val="1"/>
    <c:dispBlanksAs val="gap"/>
  </c:chart>
</c:chartSpace>
</file>

<file path=ppt/slides/charts/chart28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dataTable=true</a:t>
            </a:r>
          </a:p>
        </c:rich>
      </c:tx>
      <c:overlay val="0"/>
    </c:title>
    <c:plotArea>
      <c:layout/>
      <c:areaChart>
        <c:grouping val="standard"/>
        <c:varyColors val="0"/>
        <c:ser>
          <c:idx val="0"/>
          <c:order val="0"/>
          <c:tx>
            <c:v>Web</c:v>
          </c:tx>
          <c:spPr>
            <a:solidFill xmlns:a="http://schemas.openxmlformats.org/drawingml/2006/main">
              <a:srgbClr val="4472C4"/>
            </a:solidFill>
          </c:spP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50</c:v>
              </c:pt>
              <c:pt idx="1">
                <c:v>60</c:v>
              </c:pt>
              <c:pt idx="2">
                <c:v>70</c:v>
              </c:pt>
              <c:pt idx="3">
                <c:v>65</c:v>
              </c:pt>
              <c:pt idx="4">
                <c:v>80</c:v>
              </c:pt>
            </c:numLit>
          </c:val>
        </c:ser>
        <c:ser>
          <c:idx val="1"/>
          <c:order val="1"/>
          <c:tx>
            <c:v>Mobile</c:v>
          </c:tx>
          <c:spPr>
            <a:solidFill xmlns:a="http://schemas.openxmlformats.org/drawingml/2006/main">
              <a:srgbClr val="ED7D31"/>
            </a:solidFill>
          </c:spP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30</c:v>
              </c:pt>
              <c:pt idx="1">
                <c:v>35</c:v>
              </c:pt>
              <c:pt idx="2">
                <c:v>42</c:v>
              </c:pt>
              <c:pt idx="3">
                <c:v>48</c:v>
              </c:pt>
              <c:pt idx="4">
                <c:v>55</c:v>
              </c:pt>
            </c:numLit>
          </c:val>
        </c:ser>
        <c:axId val="1"/>
        <c:axId val="2"/>
      </c:area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  <c:dTable>
        <c:showHorzBorder val="1"/>
        <c:showVertBorder val="1"/>
        <c:showOutline val="1"/>
        <c:showKeys val="1"/>
      </c:dTable>
    </c:plotArea>
    <c:legend>
      <c:legendPos val="b"/>
      <c:overlay val="0"/>
    </c:legend>
    <c:plotVisOnly val="1"/>
    <c:dispBlanksAs val="gap"/>
  </c:chart>
</c:chartSpace>
</file>

<file path=ppt/slides/charts/chart29.xml><?xml version="1.0" encoding="utf-8"?>
<c:chartSpace xmlns:c="http://schemas.openxmlformats.org/drawingml/2006/chart">
  <c:roundedCorners val="0"/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preset=minimal</a:t>
            </a:r>
          </a:p>
        </c:rich>
      </c:tx>
      <c:overlay val="0"/>
    </c:title>
    <c:plotArea>
      <c:layout/>
      <c:areaChart>
        <c:grouping val="standard"/>
        <c:varyColors val="0"/>
        <c:ser>
          <c:idx val="0"/>
          <c:order val="0"/>
          <c:tx>
            <c:v>Web</c:v>
          </c:tx>
          <c:spPr>
            <a:solidFill xmlns:a="http://schemas.openxmlformats.org/drawingml/2006/main">
              <a:srgbClr val="4472C4"/>
            </a:solidFill>
          </c:spP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50</c:v>
              </c:pt>
              <c:pt idx="1">
                <c:v>60</c:v>
              </c:pt>
              <c:pt idx="2">
                <c:v>70</c:v>
              </c:pt>
              <c:pt idx="3">
                <c:v>65</c:v>
              </c:pt>
              <c:pt idx="4">
                <c:v>80</c:v>
              </c:pt>
            </c:numLit>
          </c:val>
        </c:ser>
        <c:ser>
          <c:idx val="1"/>
          <c:order val="1"/>
          <c:tx>
            <c:v>Mobile</c:v>
          </c:tx>
          <c:spPr>
            <a:solidFill xmlns:a="http://schemas.openxmlformats.org/drawingml/2006/main">
              <a:srgbClr val="ED7D31"/>
            </a:solidFill>
          </c:spP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30</c:v>
              </c:pt>
              <c:pt idx="1">
                <c:v>35</c:v>
              </c:pt>
              <c:pt idx="2">
                <c:v>42</c:v>
              </c:pt>
              <c:pt idx="3">
                <c:v>48</c:v>
              </c:pt>
              <c:pt idx="4">
                <c:v>55</c:v>
              </c:pt>
            </c:numLit>
          </c:val>
        </c:ser>
        <c:axId val="1"/>
        <c:axId val="2"/>
      </c:areaChart>
      <c:catAx>
        <c:axId val="1"/>
        <c:scaling>
          <c:orientation val="minMax"/>
        </c:scaling>
        <c:delete val="0"/>
        <c:axPos val="b"/>
        <c:majorTickMark val="none"/>
        <c:minorTickMark val="none"/>
        <c:tickLblPos val="nextTo"/>
        <c:txPr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900">
                <a:solidFill>
                  <a:srgbClr val="808080"/>
                </a:solidFill>
              </a:defRPr>
            </a:pPr>
          </a:p>
        </c:txPr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>
          <c:spPr>
            <a:ln xmlns:a="http://schemas.openxmlformats.org/drawingml/2006/main" w="3810">
              <a:solidFill>
                <a:srgbClr val="E0E0E0"/>
              </a:solidFill>
            </a:ln>
          </c:spPr>
        </c:majorGridlines>
        <c:numFmt formatCode="General" sourceLinked="1"/>
        <c:majorTickMark val="none"/>
        <c:minorTickMark val="none"/>
        <c:tickLblPos val="nextTo"/>
        <c:txPr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900">
                <a:solidFill>
                  <a:srgbClr val="808080"/>
                </a:solidFill>
              </a:defRPr>
            </a:pPr>
          </a:p>
        </c:txPr>
        <c:crossAx val="1"/>
        <c:crosses val="autoZero"/>
        <c:crossBetween val="between"/>
      </c:valAx>
      <c:spPr>
        <a:noFill xmlns:a="http://schemas.openxmlformats.org/drawingml/2006/main"/>
      </c:spPr>
    </c:plotArea>
    <c:legend>
      <c:legendPos val="b"/>
      <c:overlay val="0"/>
      <c:txPr>
        <a:bodyPr xmlns:a="http://schemas.openxmlformats.org/drawingml/2006/main"/>
        <a:lstStyle xmlns:a="http://schemas.openxmlformats.org/drawingml/2006/main"/>
        <a:p xmlns:a="http://schemas.openxmlformats.org/drawingml/2006/main">
          <a:pPr>
            <a:defRPr sz="900">
              <a:solidFill>
                <a:srgbClr val="808080"/>
              </a:solidFill>
            </a:defRPr>
          </a:pPr>
        </a:p>
      </c:txPr>
    </c:legend>
    <c:plotVisOnly val="1"/>
    <c:dispBlanksAs val="gap"/>
  </c:chart>
  <c:spPr>
    <a:noFill xmlns:a="http://schemas.openxmlformats.org/drawingml/2006/main"/>
  </c:spPr>
</c:chartSpace>
</file>

<file path=ppt/slides/charts/chart3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percentStackedArea</a:t>
            </a:r>
          </a:p>
        </c:rich>
      </c:tx>
      <c:overlay val="0"/>
    </c:title>
    <c:plotArea>
      <c:layout/>
      <c:areaChart>
        <c:grouping val="percentStacked"/>
        <c:varyColors val="0"/>
        <c:ser>
          <c:idx val="0"/>
          <c:order val="0"/>
          <c:tx>
            <c:v>Web</c:v>
          </c:tx>
          <c:spPr>
            <a:solidFill xmlns:a="http://schemas.openxmlformats.org/drawingml/2006/main">
              <a:srgbClr val="4472C4"/>
            </a:solidFill>
          </c:spP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50</c:v>
              </c:pt>
              <c:pt idx="1">
                <c:v>60</c:v>
              </c:pt>
              <c:pt idx="2">
                <c:v>70</c:v>
              </c:pt>
              <c:pt idx="3">
                <c:v>65</c:v>
              </c:pt>
              <c:pt idx="4">
                <c:v>80</c:v>
              </c:pt>
            </c:numLit>
          </c:val>
        </c:ser>
        <c:ser>
          <c:idx val="1"/>
          <c:order val="1"/>
          <c:tx>
            <c:v>Mobile</c:v>
          </c:tx>
          <c:spPr>
            <a:solidFill xmlns:a="http://schemas.openxmlformats.org/drawingml/2006/main">
              <a:srgbClr val="ED7D31"/>
            </a:solidFill>
          </c:spP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30</c:v>
              </c:pt>
              <c:pt idx="1">
                <c:v>35</c:v>
              </c:pt>
              <c:pt idx="2">
                <c:v>42</c:v>
              </c:pt>
              <c:pt idx="3">
                <c:v>48</c:v>
              </c:pt>
              <c:pt idx="4">
                <c:v>55</c:v>
              </c:pt>
            </c:numLit>
          </c:val>
        </c:ser>
        <c:axId val="1"/>
        <c:axId val="2"/>
      </c:area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b"/>
      <c:overlay val="0"/>
    </c:legend>
    <c:plotVisOnly val="1"/>
    <c:dispBlanksAs val="gap"/>
  </c:chart>
</c:chartSpace>
</file>

<file path=ppt/slides/charts/chart30.xml><?xml version="1.0" encoding="utf-8"?>
<c:chartSpace xmlns:c="http://schemas.openxmlformats.org/drawingml/2006/chart">
  <c:roundedCorners val="1"/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600" b="1"/>
            </a:pPr>
            <a:r>
              <a:rPr lang="en-US" sz="1600" b="1">
                <a:solidFill>
                  <a:srgbClr val="FFFFFF"/>
                </a:solidFill>
              </a:rPr>
              <a:t>preset=dark</a:t>
            </a:r>
          </a:p>
        </c:rich>
      </c:tx>
      <c:overlay val="0"/>
    </c:title>
    <c:plotArea>
      <c:layout/>
      <c:areaChart>
        <c:grouping val="standard"/>
        <c:varyColors val="0"/>
        <c:ser>
          <c:idx val="0"/>
          <c:order val="0"/>
          <c:tx>
            <c:v>Web</c:v>
          </c:tx>
          <c:spPr>
            <a:solidFill xmlns:a="http://schemas.openxmlformats.org/drawingml/2006/main">
              <a:srgbClr val="5B9BD5"/>
            </a:solidFill>
          </c:spP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50</c:v>
              </c:pt>
              <c:pt idx="1">
                <c:v>60</c:v>
              </c:pt>
              <c:pt idx="2">
                <c:v>70</c:v>
              </c:pt>
              <c:pt idx="3">
                <c:v>65</c:v>
              </c:pt>
              <c:pt idx="4">
                <c:v>80</c:v>
              </c:pt>
            </c:numLit>
          </c:val>
        </c:ser>
        <c:ser>
          <c:idx val="1"/>
          <c:order val="1"/>
          <c:tx>
            <c:v>Mobile</c:v>
          </c:tx>
          <c:spPr>
            <a:solidFill xmlns:a="http://schemas.openxmlformats.org/drawingml/2006/main">
              <a:srgbClr val="FF6B6B"/>
            </a:solidFill>
          </c:spP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30</c:v>
              </c:pt>
              <c:pt idx="1">
                <c:v>35</c:v>
              </c:pt>
              <c:pt idx="2">
                <c:v>42</c:v>
              </c:pt>
              <c:pt idx="3">
                <c:v>48</c:v>
              </c:pt>
              <c:pt idx="4">
                <c:v>55</c:v>
              </c:pt>
            </c:numLit>
          </c:val>
        </c:ser>
        <c:axId val="1"/>
        <c:axId val="2"/>
      </c:areaChart>
      <c:catAx>
        <c:axId val="1"/>
        <c:scaling>
          <c:orientation val="minMax"/>
        </c:scaling>
        <c:delete val="0"/>
        <c:axPos val="b"/>
        <c:majorTickMark val="none"/>
        <c:minorTickMark val="none"/>
        <c:tickLblPos val="nextTo"/>
        <c:spPr>
          <a:ln xmlns:a="http://schemas.openxmlformats.org/drawingml/2006/main" w="6350">
            <a:solidFill>
              <a:srgbClr val="555555"/>
            </a:solidFill>
          </a:ln>
        </c:spPr>
        <c:txPr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900">
                <a:solidFill>
                  <a:srgbClr val="AAAAAA"/>
                </a:solidFill>
              </a:defRPr>
            </a:pPr>
          </a:p>
        </c:txPr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>
          <c:spPr>
            <a:ln xmlns:a="http://schemas.openxmlformats.org/drawingml/2006/main" w="3810">
              <a:solidFill>
                <a:srgbClr val="404040"/>
              </a:solidFill>
            </a:ln>
          </c:spPr>
        </c:majorGridlines>
        <c:numFmt formatCode="General" sourceLinked="1"/>
        <c:majorTickMark val="none"/>
        <c:minorTickMark val="none"/>
        <c:tickLblPos val="nextTo"/>
        <c:spPr>
          <a:ln xmlns:a="http://schemas.openxmlformats.org/drawingml/2006/main" w="6350">
            <a:solidFill>
              <a:srgbClr val="555555"/>
            </a:solidFill>
          </a:ln>
        </c:spPr>
        <c:txPr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900">
                <a:solidFill>
                  <a:srgbClr val="AAAAAA"/>
                </a:solidFill>
              </a:defRPr>
            </a:pPr>
          </a:p>
        </c:txPr>
        <c:crossAx val="1"/>
        <c:crosses val="autoZero"/>
        <c:crossBetween val="between"/>
      </c:valAx>
      <c:spPr>
        <a:solidFill xmlns:a="http://schemas.openxmlformats.org/drawingml/2006/main">
          <a:srgbClr val="2D2D2D"/>
        </a:solidFill>
      </c:spPr>
    </c:plotArea>
    <c:legend>
      <c:legendPos val="b"/>
      <c:overlay val="0"/>
      <c:txPr>
        <a:bodyPr xmlns:a="http://schemas.openxmlformats.org/drawingml/2006/main"/>
        <a:lstStyle xmlns:a="http://schemas.openxmlformats.org/drawingml/2006/main"/>
        <a:p xmlns:a="http://schemas.openxmlformats.org/drawingml/2006/main">
          <a:pPr>
            <a:defRPr sz="900">
              <a:solidFill>
                <a:srgbClr val="CCCCCC"/>
              </a:solidFill>
            </a:defRPr>
          </a:pPr>
        </a:p>
      </c:txPr>
    </c:legend>
    <c:plotVisOnly val="1"/>
    <c:dispBlanksAs val="gap"/>
  </c:chart>
  <c:spPr>
    <a:solidFill xmlns:a="http://schemas.openxmlformats.org/drawingml/2006/main">
      <a:srgbClr val="1E1E1E"/>
    </a:solidFill>
    <a:ln xmlns:a="http://schemas.openxmlformats.org/drawingml/2006/main" w="6350">
      <a:solidFill>
        <a:srgbClr val="444444"/>
      </a:solidFill>
    </a:ln>
  </c:spPr>
</c:chartSpace>
</file>

<file path=ppt/slides/charts/chart31.xml><?xml version="1.0" encoding="utf-8"?>
<c:chartSpace xmlns:c="http://schemas.openxmlformats.org/drawingml/2006/chart">
  <c:roundedCorners val="0"/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>
                <a:solidFill>
                  <a:srgbClr val="44546A"/>
                </a:solidFill>
              </a:rPr>
              <a:t>preset=corporate</a:t>
            </a:r>
          </a:p>
        </c:rich>
      </c:tx>
      <c:overlay val="0"/>
    </c:title>
    <c:plotArea>
      <c:layout/>
      <c:areaChart>
        <c:grouping val="standard"/>
        <c:varyColors val="0"/>
        <c:ser>
          <c:idx val="0"/>
          <c:order val="0"/>
          <c:tx>
            <c:v>Web</c:v>
          </c:tx>
          <c:spPr>
            <a:solidFill xmlns:a="http://schemas.openxmlformats.org/drawingml/2006/main">
              <a:srgbClr val="2E75B6"/>
            </a:solidFill>
          </c:spP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50</c:v>
              </c:pt>
              <c:pt idx="1">
                <c:v>60</c:v>
              </c:pt>
              <c:pt idx="2">
                <c:v>70</c:v>
              </c:pt>
              <c:pt idx="3">
                <c:v>65</c:v>
              </c:pt>
              <c:pt idx="4">
                <c:v>80</c:v>
              </c:pt>
            </c:numLit>
          </c:val>
        </c:ser>
        <c:ser>
          <c:idx val="1"/>
          <c:order val="1"/>
          <c:tx>
            <c:v>Mobile</c:v>
          </c:tx>
          <c:spPr>
            <a:solidFill xmlns:a="http://schemas.openxmlformats.org/drawingml/2006/main">
              <a:srgbClr val="44546A"/>
            </a:solidFill>
          </c:spP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30</c:v>
              </c:pt>
              <c:pt idx="1">
                <c:v>35</c:v>
              </c:pt>
              <c:pt idx="2">
                <c:v>42</c:v>
              </c:pt>
              <c:pt idx="3">
                <c:v>48</c:v>
              </c:pt>
              <c:pt idx="4">
                <c:v>55</c:v>
              </c:pt>
            </c:numLit>
          </c:val>
        </c:ser>
        <c:axId val="1"/>
        <c:axId val="2"/>
      </c:area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spPr>
          <a:ln xmlns:a="http://schemas.openxmlformats.org/drawingml/2006/main" w="6350">
            <a:solidFill>
              <a:srgbClr val="8B949E"/>
            </a:solidFill>
          </a:ln>
        </c:spPr>
        <c:txPr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000">
                <a:solidFill>
                  <a:srgbClr val="44546A"/>
                </a:solidFill>
              </a:defRPr>
            </a:pPr>
          </a:p>
        </c:txPr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>
          <c:spPr>
            <a:ln xmlns:a="http://schemas.openxmlformats.org/drawingml/2006/main" w="5080">
              <a:solidFill>
                <a:srgbClr val="D6DCE4"/>
              </a:solidFill>
            </a:ln>
          </c:spPr>
        </c:majorGridlines>
        <c:numFmt formatCode="General" sourceLinked="1"/>
        <c:majorTickMark val="out"/>
        <c:minorTickMark val="none"/>
        <c:tickLblPos val="nextTo"/>
        <c:spPr>
          <a:ln xmlns:a="http://schemas.openxmlformats.org/drawingml/2006/main" w="6350">
            <a:solidFill>
              <a:srgbClr val="8B949E"/>
            </a:solidFill>
          </a:ln>
        </c:spPr>
        <c:txPr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000">
                <a:solidFill>
                  <a:srgbClr val="44546A"/>
                </a:solidFill>
              </a:defRPr>
            </a:pPr>
          </a:p>
        </c:txPr>
        <c:crossAx val="1"/>
        <c:crosses val="autoZero"/>
        <c:crossBetween val="between"/>
      </c:valAx>
      <c:spPr>
        <a:noFill xmlns:a="http://schemas.openxmlformats.org/drawingml/2006/main"/>
        <a:ln xmlns:a="http://schemas.openxmlformats.org/drawingml/2006/main" w="3810">
          <a:solidFill>
            <a:srgbClr val="D6DCE4"/>
          </a:solidFill>
        </a:ln>
      </c:spPr>
    </c:plotArea>
    <c:legend>
      <c:legendPos val="r"/>
      <c:overlay val="0"/>
      <c:txPr>
        <a:bodyPr xmlns:a="http://schemas.openxmlformats.org/drawingml/2006/main"/>
        <a:lstStyle xmlns:a="http://schemas.openxmlformats.org/drawingml/2006/main"/>
        <a:p xmlns:a="http://schemas.openxmlformats.org/drawingml/2006/main">
          <a:pPr>
            <a:defRPr sz="1000">
              <a:solidFill>
                <a:srgbClr val="44546A"/>
              </a:solidFill>
            </a:defRPr>
          </a:pPr>
        </a:p>
      </c:txPr>
    </c:legend>
    <c:plotVisOnly val="1"/>
    <c:dispBlanksAs val="gap"/>
  </c:chart>
  <c:spPr>
    <a:noFill xmlns:a="http://schemas.openxmlformats.org/drawingml/2006/main"/>
  </c:spPr>
</c:chartSpace>
</file>

<file path=ppt/slides/charts/chart32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seriesN.* + chart-series Set</a:t>
            </a:r>
          </a:p>
        </c:rich>
      </c:tx>
      <c:overlay val="0"/>
    </c:title>
    <c:plotArea>
      <c:layout/>
      <c:areaChart>
        <c:grouping val="standard"/>
        <c:varyColors val="0"/>
        <c:ser>
          <c:idx val="0"/>
          <c:order val="0"/>
          <c:tx>
            <c:v>Renamed Web</c:v>
          </c:tx>
          <c:spPr>
            <a:solidFill xmlns:a="http://schemas.openxmlformats.org/drawingml/2006/main">
              <a:srgbClr val="C00000"/>
            </a:solidFill>
          </c:spP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50</c:v>
              </c:pt>
              <c:pt idx="1">
                <c:v>60</c:v>
              </c:pt>
              <c:pt idx="2">
                <c:v>70</c:v>
              </c:pt>
              <c:pt idx="3">
                <c:v>65</c:v>
              </c:pt>
              <c:pt idx="4">
                <c:v>80</c:v>
              </c:pt>
            </c:numLit>
          </c:val>
        </c:ser>
        <c:ser>
          <c:idx val="1"/>
          <c:order val="1"/>
          <c:tx>
            <c:v>Mobile</c:v>
          </c:tx>
          <c:spPr>
            <a:solidFill xmlns:a="http://schemas.openxmlformats.org/drawingml/2006/main">
              <a:srgbClr val="ED7D31"/>
            </a:solidFill>
          </c:spP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30</c:v>
              </c:pt>
              <c:pt idx="1">
                <c:v>35</c:v>
              </c:pt>
              <c:pt idx="2">
                <c:v>42</c:v>
              </c:pt>
              <c:pt idx="3">
                <c:v>48</c:v>
              </c:pt>
              <c:pt idx="4">
                <c:v>55</c:v>
              </c:pt>
            </c:numLit>
          </c:val>
        </c:ser>
        <c:axId val="1"/>
        <c:axId val="2"/>
      </c:area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b"/>
      <c:overlay val="0"/>
    </c:legend>
    <c:plotVisOnly val="1"/>
    <c:dispBlanksAs val="gap"/>
  </c:chart>
</c:chartSpace>
</file>

<file path=ppt/slides/charts/chart4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area3d</a:t>
            </a:r>
          </a:p>
        </c:rich>
      </c:tx>
      <c:overlay val="0"/>
    </c:title>
    <c:view3D>
      <c:rotX val="15"/>
      <c:rotY val="20"/>
      <c:perspective val="30"/>
    </c:view3D>
    <c:plotArea>
      <c:layout/>
      <c:area3DChart>
        <c:grouping val="standard"/>
        <c:varyColors val="0"/>
        <c:ser>
          <c:idx val="0"/>
          <c:order val="0"/>
          <c:tx>
            <c:v>Web</c:v>
          </c:tx>
          <c:spPr>
            <a:solidFill xmlns:a="http://schemas.openxmlformats.org/drawingml/2006/main">
              <a:srgbClr val="4472C4"/>
            </a:solidFill>
          </c:spP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50</c:v>
              </c:pt>
              <c:pt idx="1">
                <c:v>60</c:v>
              </c:pt>
              <c:pt idx="2">
                <c:v>70</c:v>
              </c:pt>
              <c:pt idx="3">
                <c:v>65</c:v>
              </c:pt>
              <c:pt idx="4">
                <c:v>80</c:v>
              </c:pt>
            </c:numLit>
          </c:val>
        </c:ser>
        <c:ser>
          <c:idx val="1"/>
          <c:order val="1"/>
          <c:tx>
            <c:v>Mobile</c:v>
          </c:tx>
          <c:spPr>
            <a:solidFill xmlns:a="http://schemas.openxmlformats.org/drawingml/2006/main">
              <a:srgbClr val="ED7D31"/>
            </a:solidFill>
          </c:spP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30</c:v>
              </c:pt>
              <c:pt idx="1">
                <c:v>35</c:v>
              </c:pt>
              <c:pt idx="2">
                <c:v>42</c:v>
              </c:pt>
              <c:pt idx="3">
                <c:v>48</c:v>
              </c:pt>
              <c:pt idx="4">
                <c:v>55</c:v>
              </c:pt>
            </c:numLit>
          </c:val>
        </c:ser>
        <c:axId val="1"/>
        <c:axId val="2"/>
        <c:axId val="3"/>
      </c:area3D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  <c:serAx>
        <c:axId val="3"/>
        <c:scaling>
          <c:orientation val="minMax"/>
        </c:scaling>
        <c:delete val="0"/>
        <c:axPos val="b"/>
        <c:crossAx val="2"/>
      </c:serAx>
    </c:plotArea>
    <c:legend>
      <c:legendPos val="b"/>
      <c:overlay val="0"/>
    </c:legend>
    <c:plotVisOnly val="1"/>
    <c:dispBlanksAs val="gap"/>
  </c:chart>
</c:chartSpace>
</file>

<file path=ppt/slides/charts/chart5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2000" b="1"/>
            </a:pPr>
            <a:r>
              <a:rPr lang="en-US" sz="2000" b="1">
                <a:solidFill>
                  <a:srgbClr val="4472C4"/>
                </a:solidFill>
                <a:latin typeface="Georgia"/>
                <a:ea typeface="Georgia"/>
              </a:rPr>
              <a:t>Styled title</a:t>
            </a:r>
          </a:p>
        </c:rich>
      </c:tx>
      <c:overlay val="0"/>
    </c:title>
    <c:plotArea>
      <c:layout/>
      <c:areaChart>
        <c:grouping val="standard"/>
        <c:varyColors val="0"/>
        <c:ser>
          <c:idx val="0"/>
          <c:order val="0"/>
          <c:tx>
            <c:v>Web</c:v>
          </c:tx>
          <c:spPr>
            <a:solidFill xmlns:a="http://schemas.openxmlformats.org/drawingml/2006/main">
              <a:srgbClr val="4472C4"/>
            </a:solidFill>
          </c:spP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50</c:v>
              </c:pt>
              <c:pt idx="1">
                <c:v>60</c:v>
              </c:pt>
              <c:pt idx="2">
                <c:v>70</c:v>
              </c:pt>
              <c:pt idx="3">
                <c:v>65</c:v>
              </c:pt>
              <c:pt idx="4">
                <c:v>80</c:v>
              </c:pt>
            </c:numLit>
          </c:val>
        </c:ser>
        <c:ser>
          <c:idx val="1"/>
          <c:order val="1"/>
          <c:tx>
            <c:v>Mobile</c:v>
          </c:tx>
          <c:spPr>
            <a:solidFill xmlns:a="http://schemas.openxmlformats.org/drawingml/2006/main">
              <a:srgbClr val="ED7D31"/>
            </a:solidFill>
          </c:spP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30</c:v>
              </c:pt>
              <c:pt idx="1">
                <c:v>35</c:v>
              </c:pt>
              <c:pt idx="2">
                <c:v>42</c:v>
              </c:pt>
              <c:pt idx="3">
                <c:v>48</c:v>
              </c:pt>
              <c:pt idx="4">
                <c:v>55</c:v>
              </c:pt>
            </c:numLit>
          </c:val>
        </c:ser>
        <c:axId val="1"/>
        <c:axId val="2"/>
      </c:area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b"/>
      <c:overlay val="0"/>
    </c:legend>
    <c:plotVisOnly val="1"/>
    <c:dispBlanksAs val="gap"/>
  </c:chart>
</c:chartSpace>
</file>

<file path=ppt/slides/charts/chart6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legend=top + legendFont</a:t>
            </a:r>
          </a:p>
        </c:rich>
      </c:tx>
      <c:overlay val="0"/>
    </c:title>
    <c:plotArea>
      <c:layout/>
      <c:areaChart>
        <c:grouping val="standard"/>
        <c:varyColors val="0"/>
        <c:ser>
          <c:idx val="0"/>
          <c:order val="0"/>
          <c:tx>
            <c:v>Web</c:v>
          </c:tx>
          <c:spPr>
            <a:solidFill xmlns:a="http://schemas.openxmlformats.org/drawingml/2006/main">
              <a:srgbClr val="4472C4"/>
            </a:solidFill>
          </c:spP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50</c:v>
              </c:pt>
              <c:pt idx="1">
                <c:v>60</c:v>
              </c:pt>
              <c:pt idx="2">
                <c:v>70</c:v>
              </c:pt>
              <c:pt idx="3">
                <c:v>65</c:v>
              </c:pt>
              <c:pt idx="4">
                <c:v>80</c:v>
              </c:pt>
            </c:numLit>
          </c:val>
        </c:ser>
        <c:ser>
          <c:idx val="1"/>
          <c:order val="1"/>
          <c:tx>
            <c:v>Mobile</c:v>
          </c:tx>
          <c:spPr>
            <a:solidFill xmlns:a="http://schemas.openxmlformats.org/drawingml/2006/main">
              <a:srgbClr val="ED7D31"/>
            </a:solidFill>
          </c:spP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30</c:v>
              </c:pt>
              <c:pt idx="1">
                <c:v>35</c:v>
              </c:pt>
              <c:pt idx="2">
                <c:v>42</c:v>
              </c:pt>
              <c:pt idx="3">
                <c:v>48</c:v>
              </c:pt>
              <c:pt idx="4">
                <c:v>55</c:v>
              </c:pt>
            </c:numLit>
          </c:val>
        </c:ser>
        <c:axId val="1"/>
        <c:axId val="2"/>
      </c:area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t"/>
      <c:overlay val="0"/>
      <c:txPr>
        <a:bodyPr xmlns:a="http://schemas.openxmlformats.org/drawingml/2006/main"/>
        <a:lstStyle xmlns:a="http://schemas.openxmlformats.org/drawingml/2006/main"/>
        <a:p xmlns:a="http://schemas.openxmlformats.org/drawingml/2006/main">
          <a:pPr>
            <a:defRPr sz="1000">
              <a:solidFill>
                <a:srgbClr val="333333"/>
              </a:solidFill>
              <a:latin typeface="Calibri"/>
              <a:ea typeface="Calibri"/>
            </a:defRPr>
          </a:pPr>
        </a:p>
      </c:txPr>
    </c:legend>
    <c:plotVisOnly val="1"/>
    <c:dispBlanksAs val="gap"/>
  </c:chart>
</c:chartSpace>
</file>

<file path=ppt/slides/charts/chart7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legend.overlay=true</a:t>
            </a:r>
          </a:p>
        </c:rich>
      </c:tx>
      <c:overlay val="0"/>
    </c:title>
    <c:plotArea>
      <c:layout/>
      <c:areaChart>
        <c:grouping val="standard"/>
        <c:varyColors val="0"/>
        <c:ser>
          <c:idx val="0"/>
          <c:order val="0"/>
          <c:tx>
            <c:v>Web</c:v>
          </c:tx>
          <c:spPr>
            <a:solidFill xmlns:a="http://schemas.openxmlformats.org/drawingml/2006/main">
              <a:srgbClr val="4472C4"/>
            </a:solidFill>
          </c:spP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50</c:v>
              </c:pt>
              <c:pt idx="1">
                <c:v>60</c:v>
              </c:pt>
              <c:pt idx="2">
                <c:v>70</c:v>
              </c:pt>
              <c:pt idx="3">
                <c:v>65</c:v>
              </c:pt>
              <c:pt idx="4">
                <c:v>80</c:v>
              </c:pt>
            </c:numLit>
          </c:val>
        </c:ser>
        <c:ser>
          <c:idx val="1"/>
          <c:order val="1"/>
          <c:tx>
            <c:v>Mobile</c:v>
          </c:tx>
          <c:spPr>
            <a:solidFill xmlns:a="http://schemas.openxmlformats.org/drawingml/2006/main">
              <a:srgbClr val="ED7D31"/>
            </a:solidFill>
          </c:spP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30</c:v>
              </c:pt>
              <c:pt idx="1">
                <c:v>35</c:v>
              </c:pt>
              <c:pt idx="2">
                <c:v>42</c:v>
              </c:pt>
              <c:pt idx="3">
                <c:v>48</c:v>
              </c:pt>
              <c:pt idx="4">
                <c:v>55</c:v>
              </c:pt>
            </c:numLit>
          </c:val>
        </c:ser>
        <c:axId val="1"/>
        <c:axId val="2"/>
      </c:area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tr"/>
      <c:overlay val="1"/>
    </c:legend>
    <c:plotVisOnly val="1"/>
    <c:dispBlanksAs val="gap"/>
  </c:chart>
</c:chartSpace>
</file>

<file path=ppt/slides/charts/chart8.xml><?xml version="1.0" encoding="utf-8"?>
<c:chartSpace xmlns:c="http://schemas.openxmlformats.org/drawingml/2006/chart">
  <c:chart>
    <c:autoTitleDeleted val="1"/>
    <c:plotArea>
      <c:layout/>
      <c:areaChart>
        <c:grouping val="standard"/>
        <c:varyColors val="0"/>
        <c:ser>
          <c:idx val="0"/>
          <c:order val="0"/>
          <c:tx>
            <c:v>Web</c:v>
          </c:tx>
          <c:spPr>
            <a:solidFill xmlns:a="http://schemas.openxmlformats.org/drawingml/2006/main">
              <a:srgbClr val="4472C4"/>
            </a:solidFill>
          </c:spP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50</c:v>
              </c:pt>
              <c:pt idx="1">
                <c:v>60</c:v>
              </c:pt>
              <c:pt idx="2">
                <c:v>70</c:v>
              </c:pt>
              <c:pt idx="3">
                <c:v>65</c:v>
              </c:pt>
              <c:pt idx="4">
                <c:v>80</c:v>
              </c:pt>
            </c:numLit>
          </c:val>
        </c:ser>
        <c:ser>
          <c:idx val="1"/>
          <c:order val="1"/>
          <c:tx>
            <c:v>Mobile</c:v>
          </c:tx>
          <c:spPr>
            <a:solidFill xmlns:a="http://schemas.openxmlformats.org/drawingml/2006/main">
              <a:srgbClr val="ED7D31"/>
            </a:solidFill>
          </c:spP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30</c:v>
              </c:pt>
              <c:pt idx="1">
                <c:v>35</c:v>
              </c:pt>
              <c:pt idx="2">
                <c:v>42</c:v>
              </c:pt>
              <c:pt idx="3">
                <c:v>48</c:v>
              </c:pt>
              <c:pt idx="4">
                <c:v>55</c:v>
              </c:pt>
            </c:numLit>
          </c:val>
        </c:ser>
        <c:axId val="1"/>
        <c:axId val="2"/>
      </c:area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plotVisOnly val="1"/>
    <c:dispBlanksAs val="gap"/>
  </c:chart>
</c:chartSpace>
</file>

<file path=ppt/slides/charts/chart9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dataLabels=value</a:t>
            </a:r>
          </a:p>
        </c:rich>
      </c:tx>
      <c:overlay val="0"/>
    </c:title>
    <c:plotArea>
      <c:layout/>
      <c:areaChart>
        <c:grouping val="standard"/>
        <c:varyColors val="0"/>
        <c:ser>
          <c:idx val="0"/>
          <c:order val="0"/>
          <c:tx>
            <c:v>A</c:v>
          </c:tx>
          <c:spPr>
            <a:solidFill xmlns:a="http://schemas.openxmlformats.org/drawingml/2006/main">
              <a:srgbClr val="4472C4"/>
            </a:solidFill>
          </c:spP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50</c:v>
              </c:pt>
              <c:pt idx="1">
                <c:v>60</c:v>
              </c:pt>
              <c:pt idx="2">
                <c:v>70</c:v>
              </c:pt>
              <c:pt idx="3">
                <c:v>65</c:v>
              </c:pt>
              <c:pt idx="4">
                <c:v>80</c:v>
              </c:pt>
            </c:numLit>
          </c:val>
        </c:ser>
        <c:dLbls>
          <c:txPr>
            <a:bodyPr xmlns:a="http://schemas.openxmlformats.org/drawingml/2006/main"/>
            <a:lstStyle xmlns:a="http://schemas.openxmlformats.org/drawingml/2006/main"/>
            <a:p xmlns:a="http://schemas.openxmlformats.org/drawingml/2006/main">
              <a:pPr>
                <a:defRPr sz="1000">
                  <a:solidFill>
                    <a:srgbClr val="333333"/>
                  </a:solidFill>
                  <a:latin typeface="Calibri"/>
                  <a:ea typeface="Calibri"/>
                </a:defRPr>
              </a:pPr>
            </a:p>
          </c:txPr>
          <c:showLegendKey val="0"/>
          <c:showVal val="1"/>
          <c:showCatName val="0"/>
          <c:showSerName val="0"/>
          <c:showPercent val="0"/>
        </c:dLbls>
        <c:axId val="1"/>
        <c:axId val="2"/>
      </c:area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plotVisOnly val="1"/>
    <c:dispBlanksAs val="gap"/>
  </c:chart>
</c:chartSpace>
</file>

<file path=ppt/slides/slide1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00" name="TextBox 1"/>
          <p:cNvSpPr txBox="1"/>
          <p:nvPr/>
        </p:nvSpPr>
        <p:spPr>
          <a:xfrm xmlns:a="http://schemas.openxmlformats.org/drawingml/2006/main">
            <a:off x="457200" y="274320"/>
            <a:ext cx="1124712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>
            <a:normAutofit/>
          </a:bodyPr>
          <a:lstStyle xmlns:a="http://schemas.openxmlformats.org/drawingml/2006/main"/>
          <a:p xmlns:a="http://schemas.openxmlformats.org/drawingml/2006/main">
            <a:r>
              <a:rPr lang="en-US" sz="2400" b="1"/>
              <a:t>Area variants — area / stackedArea / percentStackedArea / area3d</a:t>
            </a:r>
          </a:p>
        </p:txBody>
      </p:sp>
      <p:graphicFrame>
        <p:nvGraphicFramePr>
          <p:cNvPr id="100001" name="area"/>
          <p:cNvGraphicFramePr/>
          <p:nvPr/>
        </p:nvGraphicFramePr>
        <p:xfrm>
          <a:off xmlns:a="http://schemas.openxmlformats.org/drawingml/2006/main" x="27432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9fd0f381928c4049"/>
          </a:graphicData>
        </a:graphic>
      </p:graphicFrame>
      <p:graphicFrame>
        <p:nvGraphicFramePr>
          <p:cNvPr id="100002" name="stackedArea"/>
          <p:cNvGraphicFramePr/>
          <p:nvPr/>
        </p:nvGraphicFramePr>
        <p:xfrm>
          <a:off xmlns:a="http://schemas.openxmlformats.org/drawingml/2006/main" x="635508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ef30144486904614"/>
          </a:graphicData>
        </a:graphic>
      </p:graphicFrame>
      <p:graphicFrame>
        <p:nvGraphicFramePr>
          <p:cNvPr id="100003" name="percentStackedArea"/>
          <p:cNvGraphicFramePr/>
          <p:nvPr/>
        </p:nvGraphicFramePr>
        <p:xfrm>
          <a:off xmlns:a="http://schemas.openxmlformats.org/drawingml/2006/main" x="27432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5de66f7df3f34ecd"/>
          </a:graphicData>
        </a:graphic>
      </p:graphicFrame>
      <p:graphicFrame>
        <p:nvGraphicFramePr>
          <p:cNvPr id="100004" name="area3d"/>
          <p:cNvGraphicFramePr/>
          <p:nvPr/>
        </p:nvGraphicFramePr>
        <p:xfrm>
          <a:off xmlns:a="http://schemas.openxmlformats.org/drawingml/2006/main" x="635508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633f454643be45ec"/>
          </a:graphicData>
        </a:graphic>
      </p:graphicFrame>
    </p:spTree>
  </p:cSld>
</p:sld>
</file>

<file path=ppt/slides/slide2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05" name="TextBox 1"/>
          <p:cNvSpPr txBox="1"/>
          <p:nvPr/>
        </p:nvSpPr>
        <p:spPr>
          <a:xfrm xmlns:a="http://schemas.openxmlformats.org/drawingml/2006/main">
            <a:off x="457200" y="274320"/>
            <a:ext cx="1124712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>
            <a:normAutofit/>
          </a:bodyPr>
          <a:lstStyle xmlns:a="http://schemas.openxmlformats.org/drawingml/2006/main"/>
          <a:p xmlns:a="http://schemas.openxmlformats.org/drawingml/2006/main">
            <a:r>
              <a:rPr lang="en-US" sz="2400" b="1"/>
              <a:t>Title &amp; legend</a:t>
            </a:r>
          </a:p>
        </p:txBody>
      </p:sp>
      <p:graphicFrame>
        <p:nvGraphicFramePr>
          <p:cNvPr id="100006" name="Styled title"/>
          <p:cNvGraphicFramePr/>
          <p:nvPr/>
        </p:nvGraphicFramePr>
        <p:xfrm>
          <a:off xmlns:a="http://schemas.openxmlformats.org/drawingml/2006/main" x="27432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dcec8d4248004810"/>
          </a:graphicData>
        </a:graphic>
      </p:graphicFrame>
      <p:graphicFrame>
        <p:nvGraphicFramePr>
          <p:cNvPr id="100007" name="legend=top + legendFont"/>
          <p:cNvGraphicFramePr/>
          <p:nvPr/>
        </p:nvGraphicFramePr>
        <p:xfrm>
          <a:off xmlns:a="http://schemas.openxmlformats.org/drawingml/2006/main" x="635508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ded2ff23287748fa"/>
          </a:graphicData>
        </a:graphic>
      </p:graphicFrame>
      <p:graphicFrame>
        <p:nvGraphicFramePr>
          <p:cNvPr id="100008" name="legend.overlay=true"/>
          <p:cNvGraphicFramePr/>
          <p:nvPr/>
        </p:nvGraphicFramePr>
        <p:xfrm>
          <a:off xmlns:a="http://schemas.openxmlformats.org/drawingml/2006/main" x="27432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3ee3303459704e54"/>
          </a:graphicData>
        </a:graphic>
      </p:graphicFrame>
      <p:graphicFrame>
        <p:nvGraphicFramePr>
          <p:cNvPr id="100009" name="Chart 4"/>
          <p:cNvGraphicFramePr/>
          <p:nvPr/>
        </p:nvGraphicFramePr>
        <p:xfrm>
          <a:off xmlns:a="http://schemas.openxmlformats.org/drawingml/2006/main" x="635508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9dfc2911cfad46ae"/>
          </a:graphicData>
        </a:graphic>
      </p:graphicFrame>
    </p:spTree>
  </p:cSld>
</p:sld>
</file>

<file path=ppt/slides/slide3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10" name="TextBox 1"/>
          <p:cNvSpPr txBox="1"/>
          <p:nvPr/>
        </p:nvSpPr>
        <p:spPr>
          <a:xfrm xmlns:a="http://schemas.openxmlformats.org/drawingml/2006/main">
            <a:off x="457200" y="274320"/>
            <a:ext cx="1124712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>
            <a:normAutofit/>
          </a:bodyPr>
          <a:lstStyle xmlns:a="http://schemas.openxmlformats.org/drawingml/2006/main"/>
          <a:p xmlns:a="http://schemas.openxmlformats.org/drawingml/2006/main">
            <a:r>
              <a:rPr lang="en-US" sz="2400" b="1"/>
              <a:t>Data labels — flags, labelPos, labelfont</a:t>
            </a:r>
          </a:p>
        </p:txBody>
      </p:sp>
      <p:graphicFrame>
        <p:nvGraphicFramePr>
          <p:cNvPr id="100011" name="dataLabels=value"/>
          <p:cNvGraphicFramePr/>
          <p:nvPr/>
        </p:nvGraphicFramePr>
        <p:xfrm>
          <a:off xmlns:a="http://schemas.openxmlformats.org/drawingml/2006/main" x="27432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744ccd4f91d94a1c"/>
          </a:graphicData>
        </a:graphic>
      </p:graphicFrame>
      <p:graphicFrame>
        <p:nvGraphicFramePr>
          <p:cNvPr id="100012" name="stacked + center labels"/>
          <p:cNvGraphicFramePr/>
          <p:nvPr/>
        </p:nvGraphicFramePr>
        <p:xfrm>
          <a:off xmlns:a="http://schemas.openxmlformats.org/drawingml/2006/main" x="635508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d459d6fabd8343a3"/>
          </a:graphicData>
        </a:graphic>
      </p:graphicFrame>
      <p:graphicFrame>
        <p:nvGraphicFramePr>
          <p:cNvPr id="100013" name="value,category"/>
          <p:cNvGraphicFramePr/>
          <p:nvPr/>
        </p:nvGraphicFramePr>
        <p:xfrm>
          <a:off xmlns:a="http://schemas.openxmlformats.org/drawingml/2006/main" x="27432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3f7072fff0f34dc6"/>
          </a:graphicData>
        </a:graphic>
      </p:graphicFrame>
      <p:graphicFrame>
        <p:nvGraphicFramePr>
          <p:cNvPr id="100014" name="dataLabels=none"/>
          <p:cNvGraphicFramePr/>
          <p:nvPr/>
        </p:nvGraphicFramePr>
        <p:xfrm>
          <a:off xmlns:a="http://schemas.openxmlformats.org/drawingml/2006/main" x="635508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ed8b40c105da4f7e"/>
          </a:graphicData>
        </a:graphic>
      </p:graphicFrame>
    </p:spTree>
  </p:cSld>
</p:sld>
</file>

<file path=ppt/slides/slide4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15" name="TextBox 1"/>
          <p:cNvSpPr txBox="1"/>
          <p:nvPr/>
        </p:nvSpPr>
        <p:spPr>
          <a:xfrm xmlns:a="http://schemas.openxmlformats.org/drawingml/2006/main">
            <a:off x="457200" y="274320"/>
            <a:ext cx="1124712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>
            <a:normAutofit/>
          </a:bodyPr>
          <a:lstStyle xmlns:a="http://schemas.openxmlformats.org/drawingml/2006/main"/>
          <a:p xmlns:a="http://schemas.openxmlformats.org/drawingml/2006/main">
            <a:r>
              <a:rPr lang="en-US" sz="2400" b="1"/>
              <a:t>Axes — min/max, gridlines, ticks, labelrotation</a:t>
            </a:r>
          </a:p>
        </p:txBody>
      </p:sp>
      <p:graphicFrame>
        <p:nvGraphicFramePr>
          <p:cNvPr id="100016" name="min/max + titles"/>
          <p:cNvGraphicFramePr/>
          <p:nvPr/>
        </p:nvGraphicFramePr>
        <p:xfrm>
          <a:off xmlns:a="http://schemas.openxmlformats.org/drawingml/2006/main" x="27432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f0539b0c452f4028"/>
          </a:graphicData>
        </a:graphic>
      </p:graphicFrame>
      <p:graphicFrame>
        <p:nvGraphicFramePr>
          <p:cNvPr id="100017" name="gridlines + ticks"/>
          <p:cNvGraphicFramePr/>
          <p:nvPr/>
        </p:nvGraphicFramePr>
        <p:xfrm>
          <a:off xmlns:a="http://schemas.openxmlformats.org/drawingml/2006/main" x="635508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eeee79b617694625"/>
          </a:graphicData>
        </a:graphic>
      </p:graphicFrame>
      <p:graphicFrame>
        <p:nvGraphicFramePr>
          <p:cNvPr id="100018" name="labelrotation=-30"/>
          <p:cNvGraphicFramePr/>
          <p:nvPr/>
        </p:nvGraphicFramePr>
        <p:xfrm>
          <a:off xmlns:a="http://schemas.openxmlformats.org/drawingml/2006/main" x="27432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8c4f56184d31443b"/>
          </a:graphicData>
        </a:graphic>
      </p:graphicFrame>
      <p:graphicFrame>
        <p:nvGraphicFramePr>
          <p:cNvPr id="100019" name="dispunits=thousands"/>
          <p:cNvGraphicFramePr/>
          <p:nvPr/>
        </p:nvGraphicFramePr>
        <p:xfrm>
          <a:off xmlns:a="http://schemas.openxmlformats.org/drawingml/2006/main" x="635508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450e16ae62454d1a"/>
          </a:graphicData>
        </a:graphic>
      </p:graphicFrame>
    </p:spTree>
  </p:cSld>
</p:sld>
</file>

<file path=ppt/slides/slide5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20" name="TextBox 1"/>
          <p:cNvSpPr txBox="1"/>
          <p:nvPr/>
        </p:nvSpPr>
        <p:spPr>
          <a:xfrm xmlns:a="http://schemas.openxmlformats.org/drawingml/2006/main">
            <a:off x="457200" y="274320"/>
            <a:ext cx="1124712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>
            <a:normAutofit/>
          </a:bodyPr>
          <a:lstStyle xmlns:a="http://schemas.openxmlformats.org/drawingml/2006/main"/>
          <a:p xmlns:a="http://schemas.openxmlformats.org/drawingml/2006/main">
            <a:r>
              <a:rPr lang="en-US" sz="2400" b="1"/>
              <a:t>Series styling — colors, gradient(s), transparency, outline, shadow</a:t>
            </a:r>
          </a:p>
        </p:txBody>
      </p:sp>
      <p:graphicFrame>
        <p:nvGraphicFramePr>
          <p:cNvPr id="100021" name="colors + seriesoutline"/>
          <p:cNvGraphicFramePr/>
          <p:nvPr/>
        </p:nvGraphicFramePr>
        <p:xfrm>
          <a:off xmlns:a="http://schemas.openxmlformats.org/drawingml/2006/main" x="27432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16519340c78f4891"/>
          </a:graphicData>
        </a:graphic>
      </p:graphicFrame>
      <p:graphicFrame>
        <p:nvGraphicFramePr>
          <p:cNvPr id="100022" name="gradient + seriesshadow"/>
          <p:cNvGraphicFramePr/>
          <p:nvPr/>
        </p:nvGraphicFramePr>
        <p:xfrm>
          <a:off xmlns:a="http://schemas.openxmlformats.org/drawingml/2006/main" x="635508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031ad4afb7b84ca9"/>
          </a:graphicData>
        </a:graphic>
      </p:graphicFrame>
      <p:graphicFrame>
        <p:nvGraphicFramePr>
          <p:cNvPr id="100023" name="per-series gradients + transparency=30"/>
          <p:cNvGraphicFramePr/>
          <p:nvPr/>
        </p:nvGraphicFramePr>
        <p:xfrm>
          <a:off xmlns:a="http://schemas.openxmlformats.org/drawingml/2006/main" x="27432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abdb7ce055f94f2e"/>
          </a:graphicData>
        </a:graphic>
      </p:graphicFrame>
      <p:graphicFrame>
        <p:nvGraphicFramePr>
          <p:cNvPr id="100024" name="single + transparency=50"/>
          <p:cNvGraphicFramePr/>
          <p:nvPr/>
        </p:nvGraphicFramePr>
        <p:xfrm>
          <a:off xmlns:a="http://schemas.openxmlformats.org/drawingml/2006/main" x="635508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448f0247ced84ed7"/>
          </a:graphicData>
        </a:graphic>
      </p:graphicFrame>
    </p:spTree>
  </p:cSld>
</p:sld>
</file>

<file path=ppt/slides/slide6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25" name="TextBox 1"/>
          <p:cNvSpPr txBox="1"/>
          <p:nvPr/>
        </p:nvSpPr>
        <p:spPr>
          <a:xfrm xmlns:a="http://schemas.openxmlformats.org/drawingml/2006/main">
            <a:off x="457200" y="274320"/>
            <a:ext cx="1124712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>
            <a:normAutofit/>
          </a:bodyPr>
          <a:lstStyle xmlns:a="http://schemas.openxmlformats.org/drawingml/2006/main"/>
          <a:p xmlns:a="http://schemas.openxmlformats.org/drawingml/2006/main">
            <a:r>
              <a:rPr lang="en-US" sz="2400" b="1"/>
              <a:t>Overlays — referenceline, errbars, trendline</a:t>
            </a:r>
          </a:p>
        </p:txBody>
      </p:sp>
      <p:graphicFrame>
        <p:nvGraphicFramePr>
          <p:cNvPr id="100026" name="referenceline=60"/>
          <p:cNvGraphicFramePr/>
          <p:nvPr/>
        </p:nvGraphicFramePr>
        <p:xfrm>
          <a:off xmlns:a="http://schemas.openxmlformats.org/drawingml/2006/main" x="27432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ae4ea302c0da4292"/>
          </a:graphicData>
        </a:graphic>
      </p:graphicFrame>
      <p:graphicFrame>
        <p:nvGraphicFramePr>
          <p:cNvPr id="100027" name="errbars=percentage:10"/>
          <p:cNvGraphicFramePr/>
          <p:nvPr/>
        </p:nvGraphicFramePr>
        <p:xfrm>
          <a:off xmlns:a="http://schemas.openxmlformats.org/drawingml/2006/main" x="635508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82dc10abd249405d"/>
          </a:graphicData>
        </a:graphic>
      </p:graphicFrame>
      <p:graphicFrame>
        <p:nvGraphicFramePr>
          <p:cNvPr id="100028" name="trendline=linear"/>
          <p:cNvGraphicFramePr/>
          <p:nvPr/>
        </p:nvGraphicFramePr>
        <p:xfrm>
          <a:off xmlns:a="http://schemas.openxmlformats.org/drawingml/2006/main" x="27432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978d6ba435e84d0d"/>
          </a:graphicData>
        </a:graphic>
      </p:graphicFrame>
      <p:graphicFrame>
        <p:nvGraphicFramePr>
          <p:cNvPr id="100029" name="trendline=movingAvg:3"/>
          <p:cNvGraphicFramePr/>
          <p:nvPr/>
        </p:nvGraphicFramePr>
        <p:xfrm>
          <a:off xmlns:a="http://schemas.openxmlformats.org/drawingml/2006/main" x="635508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ef96f193bbbe4b7d"/>
          </a:graphicData>
        </a:graphic>
      </p:graphicFrame>
    </p:spTree>
  </p:cSld>
</p:sld>
</file>

<file path=ppt/slides/slide7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30" name="TextBox 1"/>
          <p:cNvSpPr txBox="1"/>
          <p:nvPr/>
        </p:nvSpPr>
        <p:spPr>
          <a:xfrm xmlns:a="http://schemas.openxmlformats.org/drawingml/2006/main">
            <a:off x="457200" y="274320"/>
            <a:ext cx="1124712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>
            <a:normAutofit/>
          </a:bodyPr>
          <a:lstStyle xmlns:a="http://schemas.openxmlformats.org/drawingml/2006/main"/>
          <a:p xmlns:a="http://schemas.openxmlformats.org/drawingml/2006/main">
            <a:r>
              <a:rPr lang="en-US" sz="2400" b="1"/>
              <a:t>Backgrounds — chartareafill, plotFill, chartborder, plotborder, roundedcorners</a:t>
            </a:r>
          </a:p>
        </p:txBody>
      </p:sp>
      <p:graphicFrame>
        <p:nvGraphicFramePr>
          <p:cNvPr id="100031" name="chartareafill + plotFill + borders"/>
          <p:cNvGraphicFramePr/>
          <p:nvPr/>
        </p:nvGraphicFramePr>
        <p:xfrm>
          <a:off xmlns:a="http://schemas.openxmlformats.org/drawingml/2006/main" x="27432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d05abac9e06f4139"/>
          </a:graphicData>
        </a:graphic>
      </p:graphicFrame>
      <p:graphicFrame>
        <p:nvGraphicFramePr>
          <p:cNvPr id="100032" name="roundedcorners=true"/>
          <p:cNvGraphicFramePr/>
          <p:nvPr/>
        </p:nvGraphicFramePr>
        <p:xfrm>
          <a:off xmlns:a="http://schemas.openxmlformats.org/drawingml/2006/main" x="635508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61e45b7f5948415a"/>
          </a:graphicData>
        </a:graphic>
      </p:graphicFrame>
      <p:graphicFrame>
        <p:nvGraphicFramePr>
          <p:cNvPr id="100033" name="plotFill=none"/>
          <p:cNvGraphicFramePr/>
          <p:nvPr/>
        </p:nvGraphicFramePr>
        <p:xfrm>
          <a:off xmlns:a="http://schemas.openxmlformats.org/drawingml/2006/main" x="27432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aa6ccab1e63b4fe5"/>
          </a:graphicData>
        </a:graphic>
      </p:graphicFrame>
      <p:graphicFrame>
        <p:nvGraphicFramePr>
          <p:cNvPr id="100034" name="dataTable=true"/>
          <p:cNvGraphicFramePr/>
          <p:nvPr/>
        </p:nvGraphicFramePr>
        <p:xfrm>
          <a:off xmlns:a="http://schemas.openxmlformats.org/drawingml/2006/main" x="635508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939f56c7b52d465e"/>
          </a:graphicData>
        </a:graphic>
      </p:graphicFrame>
    </p:spTree>
  </p:cSld>
</p:sld>
</file>

<file path=ppt/slides/slide8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35" name="TextBox 1"/>
          <p:cNvSpPr txBox="1"/>
          <p:nvPr/>
        </p:nvSpPr>
        <p:spPr>
          <a:xfrm xmlns:a="http://schemas.openxmlformats.org/drawingml/2006/main">
            <a:off x="457200" y="274320"/>
            <a:ext cx="1124712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>
            <a:normAutofit/>
          </a:bodyPr>
          <a:lstStyle xmlns:a="http://schemas.openxmlformats.org/drawingml/2006/main"/>
          <a:p xmlns:a="http://schemas.openxmlformats.org/drawingml/2006/main">
            <a:r>
              <a:rPr lang="en-US" sz="2400" b="1"/>
              <a:t>Presets &amp; per-series control</a:t>
            </a:r>
          </a:p>
        </p:txBody>
      </p:sp>
      <p:graphicFrame>
        <p:nvGraphicFramePr>
          <p:cNvPr id="100036" name="preset=minimal"/>
          <p:cNvGraphicFramePr/>
          <p:nvPr/>
        </p:nvGraphicFramePr>
        <p:xfrm>
          <a:off xmlns:a="http://schemas.openxmlformats.org/drawingml/2006/main" x="27432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82ad9959be6e47c4"/>
          </a:graphicData>
        </a:graphic>
      </p:graphicFrame>
      <p:graphicFrame>
        <p:nvGraphicFramePr>
          <p:cNvPr id="100037" name="preset=dark"/>
          <p:cNvGraphicFramePr/>
          <p:nvPr/>
        </p:nvGraphicFramePr>
        <p:xfrm>
          <a:off xmlns:a="http://schemas.openxmlformats.org/drawingml/2006/main" x="635508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0f0655a6d62347b3"/>
          </a:graphicData>
        </a:graphic>
      </p:graphicFrame>
      <p:graphicFrame>
        <p:nvGraphicFramePr>
          <p:cNvPr id="100038" name="preset=corporate"/>
          <p:cNvGraphicFramePr/>
          <p:nvPr/>
        </p:nvGraphicFramePr>
        <p:xfrm>
          <a:off xmlns:a="http://schemas.openxmlformats.org/drawingml/2006/main" x="27432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3a6ae5b016344e72"/>
          </a:graphicData>
        </a:graphic>
      </p:graphicFrame>
      <p:graphicFrame>
        <p:nvGraphicFramePr>
          <p:cNvPr id="100039" name="seriesN.* + chart-series Set"/>
          <p:cNvGraphicFramePr/>
          <p:nvPr/>
        </p:nvGraphicFramePr>
        <p:xfrm>
          <a:off xmlns:a="http://schemas.openxmlformats.org/drawingml/2006/main" x="635508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daabd6b6c3894efc"/>
          </a:graphicData>
        </a:graphic>
      </p:graphicFrame>
    </p:spTree>
  </p:cSld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>
          <a:solidFill>
            <a:schemeClr val="phClr"/>
          </a:solidFill>
        </a:ln>
        <a:ln w="12700" cap="flat">
          <a:solidFill>
            <a:schemeClr val="phClr"/>
          </a:solidFill>
        </a:ln>
        <a:ln w="19050" cap="flat"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

<file path=docProps/app.xml><?xml version="1.0" encoding="utf-8"?>
<ap:Properties xmlns:ap="http://schemas.openxmlformats.org/officeDocument/2006/extended-properties">
  <ap:Application>OfficeCLI/1.0.119</ap:Application>
</ap: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:creator>OfficeCLI</dc:creator>
  <dcterms:created xsi:type="dcterms:W3CDTF">2026-06-24T22:13:37Z</dcterms:created>
  <cp:lastModifiedBy>OfficeCLI</cp:lastModifiedBy>
  <dcterms:modified xsi:type="dcterms:W3CDTF">2026-06-24T22:13:37Z</dcterms:modified>
</cp:coreProperties>
</file>

<file path=docProps/custom.xml><?xml version="1.0" encoding="utf-8"?>
<op:Properties xmlns:op="http://schemas.openxmlformats.org/officeDocument/2006/custom-properties">
  <op:property fmtid="{D5CDD505-2E9C-101B-9397-08002B2CF9AE}" pid="2" name="OfficeCLI.Version">
    <vt:lpwstr xmlns:vt="http://schemas.openxmlformats.org/officeDocument/2006/docPropsVTypes">1.0.119</vt:lpwstr>
  </op:property>
  <op:property fmtid="{D5CDD505-2E9C-101B-9397-08002B2CF9AE}" pid="3" name="OfficeCLI.LastModified">
    <vt:lpwstr xmlns:vt="http://schemas.openxmlformats.org/officeDocument/2006/docPropsVTypes">2026-06-24T22:13:38Z</vt:lpwstr>
  </op:property>
</op:Properties>
</file>