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0553a9c30db840a2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d735bb0a995f4a40"/>
    <p:sldId id="257" r:id="Rec34c9f856134b45"/>
    <p:sldId id="258" r:id="Rde5abb0929f74bf6"/>
    <p:sldId id="259" r:id="R95e1268f31654062"/>
    <p:sldId id="260" r:id="Rf0d70d42e528467c"/>
    <p:sldId id="261" r:id="R0ea2b46a8f8e4921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d735bb0a995f4a40" /><Relationship Type="http://schemas.openxmlformats.org/officeDocument/2006/relationships/slide" Target="/ppt/slides/slide2.xml" Id="Rec34c9f856134b45" /><Relationship Type="http://schemas.openxmlformats.org/officeDocument/2006/relationships/slide" Target="/ppt/slides/slide3.xml" Id="Rde5abb0929f74bf6" /><Relationship Type="http://schemas.openxmlformats.org/officeDocument/2006/relationships/slide" Target="/ppt/slides/slide4.xml" Id="R95e1268f31654062" /><Relationship Type="http://schemas.openxmlformats.org/officeDocument/2006/relationships/slide" Target="/ppt/slides/slide5.xml" Id="Rf0d70d42e528467c" /><Relationship Type="http://schemas.openxmlformats.org/officeDocument/2006/relationships/slide" Target="/ppt/slides/slide6.xml" Id="R0ea2b46a8f8e4921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13503b6f0bf4c4f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b1d71baed814818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c55560b46964639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84ff69ac7cc4bfa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8db4c60c514e466e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6cec327c0c44e6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90c4899d2164c7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fdc573ae28b4709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09392d8dd9c483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9efde1c4dc46e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c0f499a244b4dfb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8640000" y="2880000"/>
            <a:ext cx="2880000" cy="2880000"/>
          </a:xfrm>
          <a:prstGeom prst="ellipse">
            <a:avLst/>
          </a:prstGeom>
          <a:solidFill>
            <a:srgbClr val="E74C3C">
              <a:alpha val="8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1080000" y="4320000"/>
            <a:ext cx="1800000" cy="1800000"/>
          </a:xfrm>
          <a:prstGeom prst="ellipse">
            <a:avLst/>
          </a:prstGeom>
          <a:solidFill>
            <a:srgbClr val="2C3E50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top-bar"/>
          <p:cNvSpPr/>
          <p:nvPr/>
        </p:nvSpPr>
        <p:spPr>
          <a:xfrm>
            <a:off x="0" y="0"/>
            <a:ext cx="12193200" cy="288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bar"/>
          <p:cNvSpPr/>
          <p:nvPr/>
        </p:nvSpPr>
        <p:spPr>
          <a:xfrm>
            <a:off x="0" y="6570000"/>
            <a:ext cx="12193200" cy="288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ft-accent"/>
          <p:cNvSpPr/>
          <p:nvPr/>
        </p:nvSpPr>
        <p:spPr>
          <a:xfrm>
            <a:off x="360000" y="1080000"/>
            <a:ext cx="108000" cy="4320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frame-border"/>
          <p:cNvSpPr/>
          <p:nvPr/>
        </p:nvSpPr>
        <p:spPr>
          <a:xfrm>
            <a:off x="180000" y="180000"/>
            <a:ext cx="11833200" cy="6498000"/>
          </a:xfrm>
          <a:prstGeom prst="rect">
            <a:avLst/>
          </a:prstGeom>
          <a:noFill/>
          <a:ln w="25400">
            <a:solidFill>
              <a:srgbClr val="2C3E5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bg-panel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3"/>
          <p:cNvSpPr/>
          <p:nvPr/>
        </p:nvSpPr>
        <p:spPr>
          <a:xfrm>
            <a:off x="9360000" y="3600000"/>
            <a:ext cx="2160000" cy="2160000"/>
          </a:xfrm>
          <a:prstGeom prst="ellipse">
            <a:avLst/>
          </a:prstGeom>
          <a:solidFill>
            <a:srgbClr val="E74C3C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label-bg"/>
          <p:cNvSpPr/>
          <p:nvPr/>
        </p:nvSpPr>
        <p:spPr>
          <a:xfrm>
            <a:off x="9360000" y="720000"/>
            <a:ext cx="1800000" cy="432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!!#s1-label-text"/>
          <p:cNvSpPr/>
          <p:nvPr/>
        </p:nvSpPr>
        <p:spPr>
          <a:xfrm>
            <a:off x="9360000" y="828000"/>
            <a:ext cx="1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Arial Black"/>
                <a:ea typeface="Arial Black"/>
              </a:rPr>
              <a:t>VOL.06</a:t>
            </a:r>
          </a:p>
        </p:txBody>
      </p:sp>
      <p:sp>
        <p:nvSpPr>
          <p:cNvPr id="12" name="!!#s1-title-cn"/>
          <p:cNvSpPr/>
          <p:nvPr/>
        </p:nvSpPr>
        <p:spPr>
          <a:xfrm>
            <a:off x="1080000" y="1800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6400" b="1">
                <a:solidFill>
                  <a:srgbClr val="2C3E50"/>
                </a:solidFill>
                <a:latin typeface="Microsoft YaHei"/>
                <a:ea typeface="Microsoft YaHei"/>
              </a:rPr>
              <a:t>编辑故事</a:t>
            </a:r>
          </a:p>
        </p:txBody>
      </p:sp>
      <p:sp>
        <p:nvSpPr>
          <p:cNvPr id="13" name="!!#s1-title-en"/>
          <p:cNvSpPr/>
          <p:nvPr/>
        </p:nvSpPr>
        <p:spPr>
          <a:xfrm>
            <a:off x="1080000" y="3060000"/>
            <a:ext cx="648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EDITORIAL STORY</a:t>
            </a:r>
          </a:p>
        </p:txBody>
      </p:sp>
      <p:sp>
        <p:nvSpPr>
          <p:cNvPr id="14" name="!!#s1-divider"/>
          <p:cNvSpPr/>
          <p:nvPr/>
        </p:nvSpPr>
        <p:spPr>
          <a:xfrm>
            <a:off x="1080000" y="3960000"/>
            <a:ext cx="4320000" cy="36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1-subtitle-cn"/>
          <p:cNvSpPr/>
          <p:nvPr/>
        </p:nvSpPr>
        <p:spPr>
          <a:xfrm>
            <a:off x="1080000" y="414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666666"/>
                </a:solidFill>
                <a:latin typeface="Microsoft YaHei"/>
                <a:ea typeface="Microsoft YaHei"/>
              </a:rPr>
              <a:t>探索故事的力量</a:t>
            </a:r>
          </a:p>
        </p:txBody>
      </p:sp>
      <p:sp>
        <p:nvSpPr>
          <p:cNvPr id="16" name="!!#s1-subtitle-en"/>
          <p:cNvSpPr/>
          <p:nvPr/>
        </p:nvSpPr>
        <p:spPr>
          <a:xfrm>
            <a:off x="1080000" y="4608000"/>
            <a:ext cx="54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Georgia"/>
                <a:ea typeface="Georgia"/>
              </a:rPr>
              <a:t>The Power of Storytelling</a:t>
            </a:r>
          </a:p>
        </p:txBody>
      </p:sp>
      <p:sp>
        <p:nvSpPr>
          <p:cNvPr id="17" name="!!#s1-image-bg"/>
          <p:cNvSpPr/>
          <p:nvPr/>
        </p:nvSpPr>
        <p:spPr>
          <a:xfrm>
            <a:off x="7200000" y="1440000"/>
            <a:ext cx="4320000" cy="3600000"/>
          </a:xfrm>
          <a:prstGeom prst="round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#s1-image-line"/>
          <p:cNvSpPr/>
          <p:nvPr/>
        </p:nvSpPr>
        <p:spPr>
          <a:xfrm>
            <a:off x="7200000" y="1440000"/>
            <a:ext cx="72000" cy="360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1-image-text"/>
          <p:cNvSpPr/>
          <p:nvPr/>
        </p:nvSpPr>
        <p:spPr>
          <a:xfrm>
            <a:off x="7200000" y="306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图片区域</a:t>
            </a:r>
          </a:p>
        </p:txBody>
      </p:sp>
      <p:sp>
        <p:nvSpPr>
          <p:cNvPr id="20" name="!!#s1-date"/>
          <p:cNvSpPr/>
          <p:nvPr/>
        </p:nvSpPr>
        <p:spPr>
          <a:xfrm>
            <a:off x="1080000" y="576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66666"/>
                </a:solidFill>
                <a:latin typeface="Microsoft YaHei"/>
                <a:ea typeface="Microsoft YaHei"/>
              </a:rPr>
              <a:t>2026年3月刊</a:t>
            </a:r>
          </a:p>
        </p:txBody>
      </p:sp>
      <p:sp>
        <p:nvSpPr>
          <p:cNvPr id="21" name="!!#s2-chapter-bg"/>
          <p:cNvSpPr/>
          <p:nvPr/>
        </p:nvSpPr>
        <p:spPr>
          <a:xfrm>
            <a:off x="12960000" y="540000"/>
            <a:ext cx="1080000" cy="288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#s2-chapter-text"/>
          <p:cNvSpPr/>
          <p:nvPr/>
        </p:nvSpPr>
        <p:spPr>
          <a:xfrm>
            <a:off x="12960000" y="594000"/>
            <a:ext cx="108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FFFFFF"/>
                </a:solidFill>
                <a:latin typeface="Arial Black"/>
                <a:ea typeface="Arial Black"/>
              </a:rPr>
              <a:t>CHAPTER 01</a:t>
            </a:r>
          </a:p>
        </p:txBody>
      </p:sp>
      <p:sp>
        <p:nvSpPr>
          <p:cNvPr id="23" name="!!#s2-image-bg"/>
          <p:cNvSpPr/>
          <p:nvPr/>
        </p:nvSpPr>
        <p:spPr>
          <a:xfrm>
            <a:off x="12960000" y="900000"/>
            <a:ext cx="5400000" cy="50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!!#s2-image-line"/>
          <p:cNvSpPr/>
          <p:nvPr/>
        </p:nvSpPr>
        <p:spPr>
          <a:xfrm>
            <a:off x="12960000" y="900000"/>
            <a:ext cx="5400000" cy="72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image-text"/>
          <p:cNvSpPr/>
          <p:nvPr/>
        </p:nvSpPr>
        <p:spPr>
          <a:xfrm>
            <a:off x="12960000" y="3240000"/>
            <a:ext cx="54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配图区域</a:t>
            </a:r>
          </a:p>
        </p:txBody>
      </p:sp>
      <p:sp>
        <p:nvSpPr>
          <p:cNvPr id="26" name="!!#s2-title-cn"/>
          <p:cNvSpPr/>
          <p:nvPr/>
        </p:nvSpPr>
        <p:spPr>
          <a:xfrm>
            <a:off x="12960000" y="1080000"/>
            <a:ext cx="50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200" b="1">
                <a:solidFill>
                  <a:srgbClr val="2C3E50"/>
                </a:solidFill>
                <a:latin typeface="Microsoft YaHei"/>
                <a:ea typeface="Microsoft YaHei"/>
              </a:rPr>
              <a:t>一个改变世界的故事</a:t>
            </a:r>
          </a:p>
        </p:txBody>
      </p:sp>
      <p:sp>
        <p:nvSpPr>
          <p:cNvPr id="27" name="!!#s2-title-en"/>
          <p:cNvSpPr/>
          <p:nvPr/>
        </p:nvSpPr>
        <p:spPr>
          <a:xfrm>
            <a:off x="12960000" y="1980000"/>
            <a:ext cx="504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800">
                <a:solidFill>
                  <a:srgbClr val="E74C3C"/>
                </a:solidFill>
                <a:latin typeface="Georgia"/>
                <a:ea typeface="Georgia"/>
              </a:rPr>
              <a:t>A Story That Changed The World</a:t>
            </a:r>
          </a:p>
        </p:txBody>
      </p:sp>
      <p:sp>
        <p:nvSpPr>
          <p:cNvPr id="28" name="!!#s2-divider"/>
          <p:cNvSpPr/>
          <p:nvPr/>
        </p:nvSpPr>
        <p:spPr>
          <a:xfrm>
            <a:off x="12960000" y="252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2-body-1"/>
          <p:cNvSpPr/>
          <p:nvPr/>
        </p:nvSpPr>
        <p:spPr>
          <a:xfrm>
            <a:off x="12960000" y="28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33333"/>
                </a:solidFill>
                <a:latin typeface="Microsoft YaHei"/>
                <a:ea typeface="Microsoft YaHei"/>
              </a:rPr>
              <a:t>在这个充满变革的时代，故事的力量从未如此重要。每一个伟大的想法背后，都有一个令人动容的故事。</a:t>
            </a:r>
          </a:p>
        </p:txBody>
      </p:sp>
      <p:sp>
        <p:nvSpPr>
          <p:cNvPr id="30" name="!!#s2-body-2"/>
          <p:cNvSpPr/>
          <p:nvPr/>
        </p:nvSpPr>
        <p:spPr>
          <a:xfrm>
            <a:off x="12960000" y="37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我们相信，好的故事能够跨越时空，连接人心，创造无限可能。</a:t>
            </a:r>
          </a:p>
        </p:txBody>
      </p:sp>
      <p:sp>
        <p:nvSpPr>
          <p:cNvPr id="31" name="!!#s2-body-3"/>
          <p:cNvSpPr/>
          <p:nvPr/>
        </p:nvSpPr>
        <p:spPr>
          <a:xfrm>
            <a:off x="12960000" y="450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无论是品牌的成长历程，还是产品的诞生故事，每一个细节都值得被讲述、被铭记。</a:t>
            </a:r>
          </a:p>
        </p:txBody>
      </p:sp>
      <p:sp>
        <p:nvSpPr>
          <p:cNvPr id="32" name="!!#s3-quote-mark"/>
          <p:cNvSpPr/>
          <p:nvPr/>
        </p:nvSpPr>
        <p:spPr>
          <a:xfrm>
            <a:off x="12960000" y="0"/>
            <a:ext cx="3600000" cy="36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2000">
                <a:solidFill>
                  <a:srgbClr val="E74C3C"/>
                </a:solidFill>
                <a:latin typeface="Georgia"/>
                <a:ea typeface="Georgia"/>
              </a:rPr>
              <a:t>"</a:t>
            </a:r>
          </a:p>
        </p:txBody>
      </p:sp>
      <p:sp>
        <p:nvSpPr>
          <p:cNvPr id="33" name="!!#s3-quote-cn"/>
          <p:cNvSpPr/>
          <p:nvPr/>
        </p:nvSpPr>
        <p:spPr>
          <a:xfrm>
            <a:off x="12960000" y="2160000"/>
            <a:ext cx="86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200" b="1">
                <a:solidFill>
                  <a:srgbClr val="2C3E50"/>
                </a:solidFill>
                <a:latin typeface="Microsoft YaHei"/>
                <a:ea typeface="Microsoft YaHei"/>
              </a:rPr>
              <a:t>好的设计是诚实的。</a:t>
            </a:r>
          </a:p>
        </p:txBody>
      </p:sp>
      <p:sp>
        <p:nvSpPr>
          <p:cNvPr id="34" name="!!#s3-quote-en"/>
          <p:cNvSpPr/>
          <p:nvPr/>
        </p:nvSpPr>
        <p:spPr>
          <a:xfrm>
            <a:off x="12960000" y="3240000"/>
            <a:ext cx="72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Good design is honest.</a:t>
            </a:r>
          </a:p>
        </p:txBody>
      </p:sp>
      <p:sp>
        <p:nvSpPr>
          <p:cNvPr id="35" name="!!#s3-divider"/>
          <p:cNvSpPr/>
          <p:nvPr/>
        </p:nvSpPr>
        <p:spPr>
          <a:xfrm>
            <a:off x="12960000" y="396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6" name="!!#s3-author-card"/>
          <p:cNvSpPr/>
          <p:nvPr/>
        </p:nvSpPr>
        <p:spPr>
          <a:xfrm>
            <a:off x="12960000" y="4500000"/>
            <a:ext cx="5040000" cy="14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!!#s3-author-line"/>
          <p:cNvSpPr/>
          <p:nvPr/>
        </p:nvSpPr>
        <p:spPr>
          <a:xfrm>
            <a:off x="12960000" y="4500000"/>
            <a:ext cx="5040000" cy="432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3-author-avatar"/>
          <p:cNvSpPr/>
          <p:nvPr/>
        </p:nvSpPr>
        <p:spPr>
          <a:xfrm>
            <a:off x="12960000" y="4860000"/>
            <a:ext cx="540000" cy="540000"/>
          </a:xfrm>
          <a:prstGeom prst="ellipse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!!#s3-author-name-cn"/>
          <p:cNvSpPr/>
          <p:nvPr/>
        </p:nvSpPr>
        <p:spPr>
          <a:xfrm>
            <a:off x="12960000" y="4968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 b="1">
                <a:solidFill>
                  <a:srgbClr val="2D3436"/>
                </a:solidFill>
                <a:latin typeface="Microsoft YaHei"/>
                <a:ea typeface="Microsoft YaHei"/>
              </a:rPr>
              <a:t>迪特·拉姆斯</a:t>
            </a:r>
          </a:p>
        </p:txBody>
      </p:sp>
      <p:sp>
        <p:nvSpPr>
          <p:cNvPr id="40" name="!!#s3-author-name-en"/>
          <p:cNvSpPr/>
          <p:nvPr/>
        </p:nvSpPr>
        <p:spPr>
          <a:xfrm>
            <a:off x="12960000" y="5400000"/>
            <a:ext cx="36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Georgia"/>
                <a:ea typeface="Georgia"/>
              </a:rPr>
              <a:t>Dieter Rams</a:t>
            </a:r>
          </a:p>
        </p:txBody>
      </p:sp>
      <p:sp>
        <p:nvSpPr>
          <p:cNvPr id="41" name="!!#s3-author-title"/>
          <p:cNvSpPr/>
          <p:nvPr/>
        </p:nvSpPr>
        <p:spPr>
          <a:xfrm>
            <a:off x="12960000" y="5688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999999"/>
                </a:solidFill>
                <a:latin typeface="Microsoft YaHei"/>
                <a:ea typeface="Microsoft YaHei"/>
              </a:rPr>
              <a:t>德国工业设计大师</a:t>
            </a:r>
          </a:p>
        </p:txBody>
      </p:sp>
      <p:sp>
        <p:nvSpPr>
          <p:cNvPr id="42" name="!!#s6-thanks-cn"/>
          <p:cNvSpPr/>
          <p:nvPr/>
        </p:nvSpPr>
        <p:spPr>
          <a:xfrm>
            <a:off x="12960000" y="1800000"/>
            <a:ext cx="54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 b="1">
                <a:solidFill>
                  <a:srgbClr val="FFFFFF"/>
                </a:solidFill>
                <a:latin typeface="Microsoft YaHei"/>
                <a:ea typeface="Microsoft YaHei"/>
              </a:rPr>
              <a:t>感谢阅读</a:t>
            </a:r>
          </a:p>
        </p:txBody>
      </p:sp>
      <p:sp>
        <p:nvSpPr>
          <p:cNvPr id="43" name="!!#s6-thanks-en"/>
          <p:cNvSpPr/>
          <p:nvPr/>
        </p:nvSpPr>
        <p:spPr>
          <a:xfrm>
            <a:off x="12960000" y="3060000"/>
            <a:ext cx="54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E74C3C"/>
                </a:solidFill>
                <a:latin typeface="Georgia"/>
                <a:ea typeface="Georgia"/>
              </a:rPr>
              <a:t>THANK YOU FOR READING</a:t>
            </a:r>
          </a:p>
        </p:txBody>
      </p:sp>
      <p:sp>
        <p:nvSpPr>
          <p:cNvPr id="44" name="!!#s6-divider"/>
          <p:cNvSpPr/>
          <p:nvPr/>
        </p:nvSpPr>
        <p:spPr>
          <a:xfrm>
            <a:off x="12960000" y="3780000"/>
            <a:ext cx="2880000" cy="54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5" name="!!#s6-contact-label"/>
          <p:cNvSpPr/>
          <p:nvPr/>
        </p:nvSpPr>
        <p:spPr>
          <a:xfrm>
            <a:off x="12960000" y="432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联系我们</a:t>
            </a:r>
          </a:p>
        </p:txBody>
      </p:sp>
      <p:sp>
        <p:nvSpPr>
          <p:cNvPr id="46" name="!!#s6-email"/>
          <p:cNvSpPr/>
          <p:nvPr/>
        </p:nvSpPr>
        <p:spPr>
          <a:xfrm>
            <a:off x="12960000" y="4680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editorial@story.com</a:t>
            </a:r>
          </a:p>
        </p:txBody>
      </p:sp>
      <p:sp>
        <p:nvSpPr>
          <p:cNvPr id="47" name="!!#s6-website"/>
          <p:cNvSpPr/>
          <p:nvPr/>
        </p:nvSpPr>
        <p:spPr>
          <a:xfrm>
            <a:off x="12960000" y="5112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www.editorialstory.com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9360000" y="3600000"/>
            <a:ext cx="2160000" cy="2160000"/>
          </a:xfrm>
          <a:prstGeom prst="ellipse">
            <a:avLst/>
          </a:prstGeom>
          <a:solidFill>
            <a:srgbClr val="E74C3C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1080000" y="5040000"/>
            <a:ext cx="1440000" cy="1440000"/>
          </a:xfrm>
          <a:prstGeom prst="ellipse">
            <a:avLst/>
          </a:prstGeom>
          <a:solidFill>
            <a:srgbClr val="2C3E50">
              <a:alpha val="4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top-bar"/>
          <p:cNvSpPr/>
          <p:nvPr/>
        </p:nvSpPr>
        <p:spPr>
          <a:xfrm>
            <a:off x="0" y="0"/>
            <a:ext cx="12193200" cy="18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bar"/>
          <p:cNvSpPr/>
          <p:nvPr/>
        </p:nvSpPr>
        <p:spPr>
          <a:xfrm>
            <a:off x="0" y="6678000"/>
            <a:ext cx="12193200" cy="18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ft-accent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frame-border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noFill/>
          <a:ln w="25400">
            <a:solidFill>
              <a:srgbClr val="2C3E5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bg-panel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3"/>
          <p:cNvSpPr/>
          <p:nvPr/>
        </p:nvSpPr>
        <p:spPr>
          <a:xfrm>
            <a:off x="0" y="0"/>
            <a:ext cx="36000" cy="36000"/>
          </a:xfrm>
          <a:prstGeom prst="ellipse">
            <a:avLst/>
          </a:prstGeom>
          <a:solidFill>
            <a:srgbClr val="E74C3C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label-bg"/>
          <p:cNvSpPr/>
          <p:nvPr/>
        </p:nvSpPr>
        <p:spPr>
          <a:xfrm>
            <a:off x="12960000" y="720000"/>
            <a:ext cx="1800000" cy="432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!!#s1-label-text"/>
          <p:cNvSpPr/>
          <p:nvPr/>
        </p:nvSpPr>
        <p:spPr>
          <a:xfrm>
            <a:off x="12960000" y="828000"/>
            <a:ext cx="1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Arial Black"/>
                <a:ea typeface="Arial Black"/>
              </a:rPr>
              <a:t>VOL.06</a:t>
            </a:r>
          </a:p>
        </p:txBody>
      </p:sp>
      <p:sp>
        <p:nvSpPr>
          <p:cNvPr id="12" name="!!#s1-title-cn"/>
          <p:cNvSpPr/>
          <p:nvPr/>
        </p:nvSpPr>
        <p:spPr>
          <a:xfrm>
            <a:off x="12960000" y="1800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6400" b="1">
                <a:solidFill>
                  <a:srgbClr val="2C3E50"/>
                </a:solidFill>
                <a:latin typeface="Microsoft YaHei"/>
                <a:ea typeface="Microsoft YaHei"/>
              </a:rPr>
              <a:t>编辑故事</a:t>
            </a:r>
          </a:p>
        </p:txBody>
      </p:sp>
      <p:sp>
        <p:nvSpPr>
          <p:cNvPr id="13" name="!!#s1-title-en"/>
          <p:cNvSpPr/>
          <p:nvPr/>
        </p:nvSpPr>
        <p:spPr>
          <a:xfrm>
            <a:off x="12960000" y="3060000"/>
            <a:ext cx="648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EDITORIAL STORY</a:t>
            </a:r>
          </a:p>
        </p:txBody>
      </p:sp>
      <p:sp>
        <p:nvSpPr>
          <p:cNvPr id="14" name="!!#s1-divider"/>
          <p:cNvSpPr/>
          <p:nvPr/>
        </p:nvSpPr>
        <p:spPr>
          <a:xfrm>
            <a:off x="12960000" y="3960000"/>
            <a:ext cx="4320000" cy="36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1-subtitle-cn"/>
          <p:cNvSpPr/>
          <p:nvPr/>
        </p:nvSpPr>
        <p:spPr>
          <a:xfrm>
            <a:off x="12960000" y="414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666666"/>
                </a:solidFill>
                <a:latin typeface="Microsoft YaHei"/>
                <a:ea typeface="Microsoft YaHei"/>
              </a:rPr>
              <a:t>探索故事的力量</a:t>
            </a:r>
          </a:p>
        </p:txBody>
      </p:sp>
      <p:sp>
        <p:nvSpPr>
          <p:cNvPr id="16" name="!!#s1-subtitle-en"/>
          <p:cNvSpPr/>
          <p:nvPr/>
        </p:nvSpPr>
        <p:spPr>
          <a:xfrm>
            <a:off x="12960000" y="4608000"/>
            <a:ext cx="54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Georgia"/>
                <a:ea typeface="Georgia"/>
              </a:rPr>
              <a:t>The Power of Storytelling</a:t>
            </a:r>
          </a:p>
        </p:txBody>
      </p:sp>
      <p:sp>
        <p:nvSpPr>
          <p:cNvPr id="17" name="!!#s1-image-bg"/>
          <p:cNvSpPr/>
          <p:nvPr/>
        </p:nvSpPr>
        <p:spPr>
          <a:xfrm>
            <a:off x="12960000" y="1440000"/>
            <a:ext cx="4320000" cy="3600000"/>
          </a:xfrm>
          <a:prstGeom prst="round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#s1-image-line"/>
          <p:cNvSpPr/>
          <p:nvPr/>
        </p:nvSpPr>
        <p:spPr>
          <a:xfrm>
            <a:off x="12960000" y="1440000"/>
            <a:ext cx="72000" cy="360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1-image-text"/>
          <p:cNvSpPr/>
          <p:nvPr/>
        </p:nvSpPr>
        <p:spPr>
          <a:xfrm>
            <a:off x="12960000" y="306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图片区域</a:t>
            </a:r>
          </a:p>
        </p:txBody>
      </p:sp>
      <p:sp>
        <p:nvSpPr>
          <p:cNvPr id="20" name="!!#s1-date"/>
          <p:cNvSpPr/>
          <p:nvPr/>
        </p:nvSpPr>
        <p:spPr>
          <a:xfrm>
            <a:off x="12960000" y="576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66666"/>
                </a:solidFill>
                <a:latin typeface="Microsoft YaHei"/>
                <a:ea typeface="Microsoft YaHei"/>
              </a:rPr>
              <a:t>2026年3月刊</a:t>
            </a:r>
          </a:p>
        </p:txBody>
      </p:sp>
      <p:sp>
        <p:nvSpPr>
          <p:cNvPr id="21" name="!!#s2-chapter-bg"/>
          <p:cNvSpPr/>
          <p:nvPr/>
        </p:nvSpPr>
        <p:spPr>
          <a:xfrm>
            <a:off x="720000" y="540000"/>
            <a:ext cx="1080000" cy="288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#s2-chapter-text"/>
          <p:cNvSpPr/>
          <p:nvPr/>
        </p:nvSpPr>
        <p:spPr>
          <a:xfrm>
            <a:off x="720000" y="594000"/>
            <a:ext cx="108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FFFFFF"/>
                </a:solidFill>
                <a:latin typeface="Arial Black"/>
                <a:ea typeface="Arial Black"/>
              </a:rPr>
              <a:t>CHAPTER 01</a:t>
            </a:r>
          </a:p>
        </p:txBody>
      </p:sp>
      <p:sp>
        <p:nvSpPr>
          <p:cNvPr id="23" name="!!#s2-image-bg"/>
          <p:cNvSpPr/>
          <p:nvPr/>
        </p:nvSpPr>
        <p:spPr>
          <a:xfrm>
            <a:off x="360000" y="900000"/>
            <a:ext cx="5400000" cy="50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!!#s2-image-line"/>
          <p:cNvSpPr/>
          <p:nvPr/>
        </p:nvSpPr>
        <p:spPr>
          <a:xfrm>
            <a:off x="360000" y="900000"/>
            <a:ext cx="5400000" cy="72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image-text"/>
          <p:cNvSpPr/>
          <p:nvPr/>
        </p:nvSpPr>
        <p:spPr>
          <a:xfrm>
            <a:off x="360000" y="3240000"/>
            <a:ext cx="54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配图区域</a:t>
            </a:r>
          </a:p>
        </p:txBody>
      </p:sp>
      <p:sp>
        <p:nvSpPr>
          <p:cNvPr id="26" name="!!#s2-title-cn"/>
          <p:cNvSpPr/>
          <p:nvPr/>
        </p:nvSpPr>
        <p:spPr>
          <a:xfrm>
            <a:off x="6480000" y="1080000"/>
            <a:ext cx="50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200" b="1">
                <a:solidFill>
                  <a:srgbClr val="2C3E50"/>
                </a:solidFill>
                <a:latin typeface="Microsoft YaHei"/>
                <a:ea typeface="Microsoft YaHei"/>
              </a:rPr>
              <a:t>一个改变世界的故事</a:t>
            </a:r>
          </a:p>
        </p:txBody>
      </p:sp>
      <p:sp>
        <p:nvSpPr>
          <p:cNvPr id="27" name="!!#s2-title-en"/>
          <p:cNvSpPr/>
          <p:nvPr/>
        </p:nvSpPr>
        <p:spPr>
          <a:xfrm>
            <a:off x="6480000" y="1980000"/>
            <a:ext cx="504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800">
                <a:solidFill>
                  <a:srgbClr val="E74C3C"/>
                </a:solidFill>
                <a:latin typeface="Georgia"/>
                <a:ea typeface="Georgia"/>
              </a:rPr>
              <a:t>A Story That Changed The World</a:t>
            </a:r>
          </a:p>
        </p:txBody>
      </p:sp>
      <p:sp>
        <p:nvSpPr>
          <p:cNvPr id="28" name="!!#s2-divider"/>
          <p:cNvSpPr/>
          <p:nvPr/>
        </p:nvSpPr>
        <p:spPr>
          <a:xfrm>
            <a:off x="6480000" y="252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2-body-1"/>
          <p:cNvSpPr/>
          <p:nvPr/>
        </p:nvSpPr>
        <p:spPr>
          <a:xfrm>
            <a:off x="6480000" y="28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33333"/>
                </a:solidFill>
                <a:latin typeface="Microsoft YaHei"/>
                <a:ea typeface="Microsoft YaHei"/>
              </a:rPr>
              <a:t>在这个充满变革的时代，故事的力量从未如此重要。每一个伟大的想法背后，都有一个令人动容的故事。</a:t>
            </a:r>
          </a:p>
        </p:txBody>
      </p:sp>
      <p:sp>
        <p:nvSpPr>
          <p:cNvPr id="30" name="!!#s2-body-2"/>
          <p:cNvSpPr/>
          <p:nvPr/>
        </p:nvSpPr>
        <p:spPr>
          <a:xfrm>
            <a:off x="6480000" y="37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我们相信，好的故事能够跨越时空，连接人心，创造无限可能。</a:t>
            </a:r>
          </a:p>
        </p:txBody>
      </p:sp>
      <p:sp>
        <p:nvSpPr>
          <p:cNvPr id="31" name="!!#s2-body-3"/>
          <p:cNvSpPr/>
          <p:nvPr/>
        </p:nvSpPr>
        <p:spPr>
          <a:xfrm>
            <a:off x="6480000" y="450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无论是品牌的成长历程，还是产品的诞生故事，每一个细节都值得被讲述、被铭记。</a:t>
            </a:r>
          </a:p>
        </p:txBody>
      </p:sp>
      <p:sp>
        <p:nvSpPr>
          <p:cNvPr id="32" name="!!#s3-quote-mark"/>
          <p:cNvSpPr/>
          <p:nvPr/>
        </p:nvSpPr>
        <p:spPr>
          <a:xfrm>
            <a:off x="12960000" y="0"/>
            <a:ext cx="3600000" cy="36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2000">
                <a:solidFill>
                  <a:srgbClr val="E74C3C"/>
                </a:solidFill>
                <a:latin typeface="Georgia"/>
                <a:ea typeface="Georgia"/>
              </a:rPr>
              <a:t>"</a:t>
            </a:r>
          </a:p>
        </p:txBody>
      </p:sp>
      <p:sp>
        <p:nvSpPr>
          <p:cNvPr id="33" name="!!#s3-quote-cn"/>
          <p:cNvSpPr/>
          <p:nvPr/>
        </p:nvSpPr>
        <p:spPr>
          <a:xfrm>
            <a:off x="12960000" y="2160000"/>
            <a:ext cx="86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200" b="1">
                <a:solidFill>
                  <a:srgbClr val="2C3E50"/>
                </a:solidFill>
                <a:latin typeface="Microsoft YaHei"/>
                <a:ea typeface="Microsoft YaHei"/>
              </a:rPr>
              <a:t>好的设计是诚实的。</a:t>
            </a:r>
          </a:p>
        </p:txBody>
      </p:sp>
      <p:sp>
        <p:nvSpPr>
          <p:cNvPr id="34" name="!!#s3-quote-en"/>
          <p:cNvSpPr/>
          <p:nvPr/>
        </p:nvSpPr>
        <p:spPr>
          <a:xfrm>
            <a:off x="12960000" y="3240000"/>
            <a:ext cx="72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Good design is honest.</a:t>
            </a:r>
          </a:p>
        </p:txBody>
      </p:sp>
      <p:sp>
        <p:nvSpPr>
          <p:cNvPr id="35" name="!!#s3-divider"/>
          <p:cNvSpPr/>
          <p:nvPr/>
        </p:nvSpPr>
        <p:spPr>
          <a:xfrm>
            <a:off x="12960000" y="396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6" name="!!#s3-author-card"/>
          <p:cNvSpPr/>
          <p:nvPr/>
        </p:nvSpPr>
        <p:spPr>
          <a:xfrm>
            <a:off x="12960000" y="4500000"/>
            <a:ext cx="5040000" cy="14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!!#s3-author-line"/>
          <p:cNvSpPr/>
          <p:nvPr/>
        </p:nvSpPr>
        <p:spPr>
          <a:xfrm>
            <a:off x="12960000" y="4500000"/>
            <a:ext cx="5040000" cy="432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3-author-avatar"/>
          <p:cNvSpPr/>
          <p:nvPr/>
        </p:nvSpPr>
        <p:spPr>
          <a:xfrm>
            <a:off x="12960000" y="4860000"/>
            <a:ext cx="540000" cy="540000"/>
          </a:xfrm>
          <a:prstGeom prst="ellipse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!!#s3-author-name-cn"/>
          <p:cNvSpPr/>
          <p:nvPr/>
        </p:nvSpPr>
        <p:spPr>
          <a:xfrm>
            <a:off x="12960000" y="4968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 b="1">
                <a:solidFill>
                  <a:srgbClr val="2D3436"/>
                </a:solidFill>
                <a:latin typeface="Microsoft YaHei"/>
                <a:ea typeface="Microsoft YaHei"/>
              </a:rPr>
              <a:t>迪特·拉姆斯</a:t>
            </a:r>
          </a:p>
        </p:txBody>
      </p:sp>
      <p:sp>
        <p:nvSpPr>
          <p:cNvPr id="40" name="!!#s3-author-name-en"/>
          <p:cNvSpPr/>
          <p:nvPr/>
        </p:nvSpPr>
        <p:spPr>
          <a:xfrm>
            <a:off x="12960000" y="5400000"/>
            <a:ext cx="36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Georgia"/>
                <a:ea typeface="Georgia"/>
              </a:rPr>
              <a:t>Dieter Rams</a:t>
            </a:r>
          </a:p>
        </p:txBody>
      </p:sp>
      <p:sp>
        <p:nvSpPr>
          <p:cNvPr id="41" name="!!#s3-author-title"/>
          <p:cNvSpPr/>
          <p:nvPr/>
        </p:nvSpPr>
        <p:spPr>
          <a:xfrm>
            <a:off x="12960000" y="5688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999999"/>
                </a:solidFill>
                <a:latin typeface="Microsoft YaHei"/>
                <a:ea typeface="Microsoft YaHei"/>
              </a:rPr>
              <a:t>德国工业设计大师</a:t>
            </a:r>
          </a:p>
        </p:txBody>
      </p:sp>
      <p:sp>
        <p:nvSpPr>
          <p:cNvPr id="42" name="!!#s6-thanks-cn"/>
          <p:cNvSpPr/>
          <p:nvPr/>
        </p:nvSpPr>
        <p:spPr>
          <a:xfrm>
            <a:off x="12960000" y="1800000"/>
            <a:ext cx="54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 b="1">
                <a:solidFill>
                  <a:srgbClr val="FFFFFF"/>
                </a:solidFill>
                <a:latin typeface="Microsoft YaHei"/>
                <a:ea typeface="Microsoft YaHei"/>
              </a:rPr>
              <a:t>感谢阅读</a:t>
            </a:r>
          </a:p>
        </p:txBody>
      </p:sp>
      <p:sp>
        <p:nvSpPr>
          <p:cNvPr id="43" name="!!#s6-thanks-en"/>
          <p:cNvSpPr/>
          <p:nvPr/>
        </p:nvSpPr>
        <p:spPr>
          <a:xfrm>
            <a:off x="12960000" y="3060000"/>
            <a:ext cx="54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E74C3C"/>
                </a:solidFill>
                <a:latin typeface="Georgia"/>
                <a:ea typeface="Georgia"/>
              </a:rPr>
              <a:t>THANK YOU FOR READING</a:t>
            </a:r>
          </a:p>
        </p:txBody>
      </p:sp>
      <p:sp>
        <p:nvSpPr>
          <p:cNvPr id="44" name="!!#s6-divider"/>
          <p:cNvSpPr/>
          <p:nvPr/>
        </p:nvSpPr>
        <p:spPr>
          <a:xfrm>
            <a:off x="12960000" y="3780000"/>
            <a:ext cx="2880000" cy="54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5" name="!!#s6-contact-label"/>
          <p:cNvSpPr/>
          <p:nvPr/>
        </p:nvSpPr>
        <p:spPr>
          <a:xfrm>
            <a:off x="12960000" y="432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联系我们</a:t>
            </a:r>
          </a:p>
        </p:txBody>
      </p:sp>
      <p:sp>
        <p:nvSpPr>
          <p:cNvPr id="46" name="!!#s6-email"/>
          <p:cNvSpPr/>
          <p:nvPr/>
        </p:nvSpPr>
        <p:spPr>
          <a:xfrm>
            <a:off x="12960000" y="4680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editorial@story.com</a:t>
            </a:r>
          </a:p>
        </p:txBody>
      </p:sp>
      <p:sp>
        <p:nvSpPr>
          <p:cNvPr id="47" name="!!#s6-website"/>
          <p:cNvSpPr/>
          <p:nvPr/>
        </p:nvSpPr>
        <p:spPr>
          <a:xfrm>
            <a:off x="12960000" y="5112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www.editorialstory.com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9360000" y="4320000"/>
            <a:ext cx="2160000" cy="2160000"/>
          </a:xfrm>
          <a:prstGeom prst="ellipse">
            <a:avLst/>
          </a:prstGeom>
          <a:solidFill>
            <a:srgbClr val="E74C3C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1800000" y="4320000"/>
            <a:ext cx="1440000" cy="1440000"/>
          </a:xfrm>
          <a:prstGeom prst="ellipse">
            <a:avLst/>
          </a:prstGeom>
          <a:solidFill>
            <a:srgbClr val="2C3E50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top-bar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bar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ft-accent"/>
          <p:cNvSpPr/>
          <p:nvPr/>
        </p:nvSpPr>
        <p:spPr>
          <a:xfrm>
            <a:off x="0" y="0"/>
            <a:ext cx="540000" cy="6858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frame-border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noFill/>
          <a:ln w="25400">
            <a:solidFill>
              <a:srgbClr val="2C3E5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bg-panel"/>
          <p:cNvSpPr/>
          <p:nvPr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3"/>
          <p:cNvSpPr/>
          <p:nvPr/>
        </p:nvSpPr>
        <p:spPr>
          <a:xfrm>
            <a:off x="0" y="0"/>
            <a:ext cx="36000" cy="36000"/>
          </a:xfrm>
          <a:prstGeom prst="ellipse">
            <a:avLst/>
          </a:prstGeom>
          <a:solidFill>
            <a:srgbClr val="E74C3C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label-bg"/>
          <p:cNvSpPr/>
          <p:nvPr/>
        </p:nvSpPr>
        <p:spPr>
          <a:xfrm>
            <a:off x="12960000" y="720000"/>
            <a:ext cx="1800000" cy="432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!!#s1-label-text"/>
          <p:cNvSpPr/>
          <p:nvPr/>
        </p:nvSpPr>
        <p:spPr>
          <a:xfrm>
            <a:off x="12960000" y="828000"/>
            <a:ext cx="1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Arial Black"/>
                <a:ea typeface="Arial Black"/>
              </a:rPr>
              <a:t>VOL.06</a:t>
            </a:r>
          </a:p>
        </p:txBody>
      </p:sp>
      <p:sp>
        <p:nvSpPr>
          <p:cNvPr id="12" name="!!#s1-title-cn"/>
          <p:cNvSpPr/>
          <p:nvPr/>
        </p:nvSpPr>
        <p:spPr>
          <a:xfrm>
            <a:off x="12960000" y="1800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6400" b="1">
                <a:solidFill>
                  <a:srgbClr val="2C3E50"/>
                </a:solidFill>
                <a:latin typeface="Microsoft YaHei"/>
                <a:ea typeface="Microsoft YaHei"/>
              </a:rPr>
              <a:t>编辑故事</a:t>
            </a:r>
          </a:p>
        </p:txBody>
      </p:sp>
      <p:sp>
        <p:nvSpPr>
          <p:cNvPr id="13" name="!!#s1-title-en"/>
          <p:cNvSpPr/>
          <p:nvPr/>
        </p:nvSpPr>
        <p:spPr>
          <a:xfrm>
            <a:off x="12960000" y="3060000"/>
            <a:ext cx="648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EDITORIAL STORY</a:t>
            </a:r>
          </a:p>
        </p:txBody>
      </p:sp>
      <p:sp>
        <p:nvSpPr>
          <p:cNvPr id="14" name="!!#s1-divider"/>
          <p:cNvSpPr/>
          <p:nvPr/>
        </p:nvSpPr>
        <p:spPr>
          <a:xfrm>
            <a:off x="12960000" y="3960000"/>
            <a:ext cx="4320000" cy="36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1-subtitle-cn"/>
          <p:cNvSpPr/>
          <p:nvPr/>
        </p:nvSpPr>
        <p:spPr>
          <a:xfrm>
            <a:off x="12960000" y="414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666666"/>
                </a:solidFill>
                <a:latin typeface="Microsoft YaHei"/>
                <a:ea typeface="Microsoft YaHei"/>
              </a:rPr>
              <a:t>探索故事的力量</a:t>
            </a:r>
          </a:p>
        </p:txBody>
      </p:sp>
      <p:sp>
        <p:nvSpPr>
          <p:cNvPr id="16" name="!!#s1-subtitle-en"/>
          <p:cNvSpPr/>
          <p:nvPr/>
        </p:nvSpPr>
        <p:spPr>
          <a:xfrm>
            <a:off x="12960000" y="4608000"/>
            <a:ext cx="54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Georgia"/>
                <a:ea typeface="Georgia"/>
              </a:rPr>
              <a:t>The Power of Storytelling</a:t>
            </a:r>
          </a:p>
        </p:txBody>
      </p:sp>
      <p:sp>
        <p:nvSpPr>
          <p:cNvPr id="17" name="!!#s1-image-bg"/>
          <p:cNvSpPr/>
          <p:nvPr/>
        </p:nvSpPr>
        <p:spPr>
          <a:xfrm>
            <a:off x="12960000" y="1440000"/>
            <a:ext cx="4320000" cy="3600000"/>
          </a:xfrm>
          <a:prstGeom prst="round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#s1-image-line"/>
          <p:cNvSpPr/>
          <p:nvPr/>
        </p:nvSpPr>
        <p:spPr>
          <a:xfrm>
            <a:off x="12960000" y="1440000"/>
            <a:ext cx="72000" cy="360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1-image-text"/>
          <p:cNvSpPr/>
          <p:nvPr/>
        </p:nvSpPr>
        <p:spPr>
          <a:xfrm>
            <a:off x="12960000" y="306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图片区域</a:t>
            </a:r>
          </a:p>
        </p:txBody>
      </p:sp>
      <p:sp>
        <p:nvSpPr>
          <p:cNvPr id="20" name="!!#s1-date"/>
          <p:cNvSpPr/>
          <p:nvPr/>
        </p:nvSpPr>
        <p:spPr>
          <a:xfrm>
            <a:off x="12960000" y="576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66666"/>
                </a:solidFill>
                <a:latin typeface="Microsoft YaHei"/>
                <a:ea typeface="Microsoft YaHei"/>
              </a:rPr>
              <a:t>2026年3月刊</a:t>
            </a:r>
          </a:p>
        </p:txBody>
      </p:sp>
      <p:sp>
        <p:nvSpPr>
          <p:cNvPr id="21" name="!!#s2-chapter-bg"/>
          <p:cNvSpPr/>
          <p:nvPr/>
        </p:nvSpPr>
        <p:spPr>
          <a:xfrm>
            <a:off x="12960000" y="540000"/>
            <a:ext cx="1080000" cy="288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#s2-chapter-text"/>
          <p:cNvSpPr/>
          <p:nvPr/>
        </p:nvSpPr>
        <p:spPr>
          <a:xfrm>
            <a:off x="12960000" y="594000"/>
            <a:ext cx="108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FFFFFF"/>
                </a:solidFill>
                <a:latin typeface="Arial Black"/>
                <a:ea typeface="Arial Black"/>
              </a:rPr>
              <a:t>CHAPTER 01</a:t>
            </a:r>
          </a:p>
        </p:txBody>
      </p:sp>
      <p:sp>
        <p:nvSpPr>
          <p:cNvPr id="23" name="!!#s2-image-bg"/>
          <p:cNvSpPr/>
          <p:nvPr/>
        </p:nvSpPr>
        <p:spPr>
          <a:xfrm>
            <a:off x="12960000" y="900000"/>
            <a:ext cx="5400000" cy="50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!!#s2-image-line"/>
          <p:cNvSpPr/>
          <p:nvPr/>
        </p:nvSpPr>
        <p:spPr>
          <a:xfrm>
            <a:off x="12960000" y="900000"/>
            <a:ext cx="5400000" cy="72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image-text"/>
          <p:cNvSpPr/>
          <p:nvPr/>
        </p:nvSpPr>
        <p:spPr>
          <a:xfrm>
            <a:off x="12960000" y="3240000"/>
            <a:ext cx="54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配图区域</a:t>
            </a:r>
          </a:p>
        </p:txBody>
      </p:sp>
      <p:sp>
        <p:nvSpPr>
          <p:cNvPr id="26" name="!!#s2-title-cn"/>
          <p:cNvSpPr/>
          <p:nvPr/>
        </p:nvSpPr>
        <p:spPr>
          <a:xfrm>
            <a:off x="12960000" y="1080000"/>
            <a:ext cx="50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200" b="1">
                <a:solidFill>
                  <a:srgbClr val="2C3E50"/>
                </a:solidFill>
                <a:latin typeface="Microsoft YaHei"/>
                <a:ea typeface="Microsoft YaHei"/>
              </a:rPr>
              <a:t>一个改变世界的故事</a:t>
            </a:r>
          </a:p>
        </p:txBody>
      </p:sp>
      <p:sp>
        <p:nvSpPr>
          <p:cNvPr id="27" name="!!#s2-title-en"/>
          <p:cNvSpPr/>
          <p:nvPr/>
        </p:nvSpPr>
        <p:spPr>
          <a:xfrm>
            <a:off x="12960000" y="1980000"/>
            <a:ext cx="504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800">
                <a:solidFill>
                  <a:srgbClr val="E74C3C"/>
                </a:solidFill>
                <a:latin typeface="Georgia"/>
                <a:ea typeface="Georgia"/>
              </a:rPr>
              <a:t>A Story That Changed The World</a:t>
            </a:r>
          </a:p>
        </p:txBody>
      </p:sp>
      <p:sp>
        <p:nvSpPr>
          <p:cNvPr id="28" name="!!#s2-divider"/>
          <p:cNvSpPr/>
          <p:nvPr/>
        </p:nvSpPr>
        <p:spPr>
          <a:xfrm>
            <a:off x="12960000" y="252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2-body-1"/>
          <p:cNvSpPr/>
          <p:nvPr/>
        </p:nvSpPr>
        <p:spPr>
          <a:xfrm>
            <a:off x="12960000" y="28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33333"/>
                </a:solidFill>
                <a:latin typeface="Microsoft YaHei"/>
                <a:ea typeface="Microsoft YaHei"/>
              </a:rPr>
              <a:t>在这个充满变革的时代，故事的力量从未如此重要。每一个伟大的想法背后，都有一个令人动容的故事。</a:t>
            </a:r>
          </a:p>
        </p:txBody>
      </p:sp>
      <p:sp>
        <p:nvSpPr>
          <p:cNvPr id="30" name="!!#s2-body-2"/>
          <p:cNvSpPr/>
          <p:nvPr/>
        </p:nvSpPr>
        <p:spPr>
          <a:xfrm>
            <a:off x="12960000" y="37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我们相信，好的故事能够跨越时空，连接人心，创造无限可能。</a:t>
            </a:r>
          </a:p>
        </p:txBody>
      </p:sp>
      <p:sp>
        <p:nvSpPr>
          <p:cNvPr id="31" name="!!#s2-body-3"/>
          <p:cNvSpPr/>
          <p:nvPr/>
        </p:nvSpPr>
        <p:spPr>
          <a:xfrm>
            <a:off x="12960000" y="450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无论是品牌的成长历程，还是产品的诞生故事，每一个细节都值得被讲述、被铭记。</a:t>
            </a:r>
          </a:p>
        </p:txBody>
      </p:sp>
      <p:sp>
        <p:nvSpPr>
          <p:cNvPr id="32" name="!!#s3-quote-mark"/>
          <p:cNvSpPr/>
          <p:nvPr/>
        </p:nvSpPr>
        <p:spPr>
          <a:xfrm>
            <a:off x="1080000" y="0"/>
            <a:ext cx="3600000" cy="36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2000">
                <a:solidFill>
                  <a:srgbClr val="E74C3C"/>
                </a:solidFill>
                <a:latin typeface="Georgia"/>
                <a:ea typeface="Georgia"/>
              </a:rPr>
              <a:t>"</a:t>
            </a:r>
          </a:p>
        </p:txBody>
      </p:sp>
      <p:sp>
        <p:nvSpPr>
          <p:cNvPr id="33" name="!!#s3-quote-cn"/>
          <p:cNvSpPr/>
          <p:nvPr/>
        </p:nvSpPr>
        <p:spPr>
          <a:xfrm>
            <a:off x="1800000" y="2160000"/>
            <a:ext cx="86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200" b="1">
                <a:solidFill>
                  <a:srgbClr val="2C3E50"/>
                </a:solidFill>
                <a:latin typeface="Microsoft YaHei"/>
                <a:ea typeface="Microsoft YaHei"/>
              </a:rPr>
              <a:t>好的设计是诚实的。</a:t>
            </a:r>
          </a:p>
        </p:txBody>
      </p:sp>
      <p:sp>
        <p:nvSpPr>
          <p:cNvPr id="34" name="!!#s3-quote-en"/>
          <p:cNvSpPr/>
          <p:nvPr/>
        </p:nvSpPr>
        <p:spPr>
          <a:xfrm>
            <a:off x="1800000" y="3240000"/>
            <a:ext cx="72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Good design is honest.</a:t>
            </a:r>
          </a:p>
        </p:txBody>
      </p:sp>
      <p:sp>
        <p:nvSpPr>
          <p:cNvPr id="35" name="!!#s3-divider"/>
          <p:cNvSpPr/>
          <p:nvPr/>
        </p:nvSpPr>
        <p:spPr>
          <a:xfrm>
            <a:off x="1800000" y="396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6" name="!!#s3-author-card"/>
          <p:cNvSpPr/>
          <p:nvPr/>
        </p:nvSpPr>
        <p:spPr>
          <a:xfrm>
            <a:off x="1800000" y="4500000"/>
            <a:ext cx="5040000" cy="14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!!#s3-author-line"/>
          <p:cNvSpPr/>
          <p:nvPr/>
        </p:nvSpPr>
        <p:spPr>
          <a:xfrm>
            <a:off x="1800000" y="4500000"/>
            <a:ext cx="5040000" cy="432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3-author-avatar"/>
          <p:cNvSpPr/>
          <p:nvPr/>
        </p:nvSpPr>
        <p:spPr>
          <a:xfrm>
            <a:off x="2160000" y="4860000"/>
            <a:ext cx="540000" cy="540000"/>
          </a:xfrm>
          <a:prstGeom prst="ellipse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!!#s3-author-name-cn"/>
          <p:cNvSpPr/>
          <p:nvPr/>
        </p:nvSpPr>
        <p:spPr>
          <a:xfrm>
            <a:off x="2880000" y="4968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 b="1">
                <a:solidFill>
                  <a:srgbClr val="2D3436"/>
                </a:solidFill>
                <a:latin typeface="Microsoft YaHei"/>
                <a:ea typeface="Microsoft YaHei"/>
              </a:rPr>
              <a:t>迪特·拉姆斯</a:t>
            </a:r>
          </a:p>
        </p:txBody>
      </p:sp>
      <p:sp>
        <p:nvSpPr>
          <p:cNvPr id="40" name="!!#s3-author-name-en"/>
          <p:cNvSpPr/>
          <p:nvPr/>
        </p:nvSpPr>
        <p:spPr>
          <a:xfrm>
            <a:off x="2880000" y="5400000"/>
            <a:ext cx="36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Georgia"/>
                <a:ea typeface="Georgia"/>
              </a:rPr>
              <a:t>Dieter Rams</a:t>
            </a:r>
          </a:p>
        </p:txBody>
      </p:sp>
      <p:sp>
        <p:nvSpPr>
          <p:cNvPr id="41" name="!!#s3-author-title"/>
          <p:cNvSpPr/>
          <p:nvPr/>
        </p:nvSpPr>
        <p:spPr>
          <a:xfrm>
            <a:off x="2880000" y="5688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999999"/>
                </a:solidFill>
                <a:latin typeface="Microsoft YaHei"/>
                <a:ea typeface="Microsoft YaHei"/>
              </a:rPr>
              <a:t>德国工业设计大师</a:t>
            </a:r>
          </a:p>
        </p:txBody>
      </p:sp>
      <p:sp>
        <p:nvSpPr>
          <p:cNvPr id="42" name="!!#s6-thanks-cn"/>
          <p:cNvSpPr/>
          <p:nvPr/>
        </p:nvSpPr>
        <p:spPr>
          <a:xfrm>
            <a:off x="12960000" y="1800000"/>
            <a:ext cx="54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 b="1">
                <a:solidFill>
                  <a:srgbClr val="FFFFFF"/>
                </a:solidFill>
                <a:latin typeface="Microsoft YaHei"/>
                <a:ea typeface="Microsoft YaHei"/>
              </a:rPr>
              <a:t>感谢阅读</a:t>
            </a:r>
          </a:p>
        </p:txBody>
      </p:sp>
      <p:sp>
        <p:nvSpPr>
          <p:cNvPr id="43" name="!!#s6-thanks-en"/>
          <p:cNvSpPr/>
          <p:nvPr/>
        </p:nvSpPr>
        <p:spPr>
          <a:xfrm>
            <a:off x="12960000" y="3060000"/>
            <a:ext cx="54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E74C3C"/>
                </a:solidFill>
                <a:latin typeface="Georgia"/>
                <a:ea typeface="Georgia"/>
              </a:rPr>
              <a:t>THANK YOU FOR READING</a:t>
            </a:r>
          </a:p>
        </p:txBody>
      </p:sp>
      <p:sp>
        <p:nvSpPr>
          <p:cNvPr id="44" name="!!#s6-divider"/>
          <p:cNvSpPr/>
          <p:nvPr/>
        </p:nvSpPr>
        <p:spPr>
          <a:xfrm>
            <a:off x="12960000" y="3780000"/>
            <a:ext cx="2880000" cy="54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5" name="!!#s6-contact-label"/>
          <p:cNvSpPr/>
          <p:nvPr/>
        </p:nvSpPr>
        <p:spPr>
          <a:xfrm>
            <a:off x="12960000" y="432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联系我们</a:t>
            </a:r>
          </a:p>
        </p:txBody>
      </p:sp>
      <p:sp>
        <p:nvSpPr>
          <p:cNvPr id="46" name="!!#s6-email"/>
          <p:cNvSpPr/>
          <p:nvPr/>
        </p:nvSpPr>
        <p:spPr>
          <a:xfrm>
            <a:off x="12960000" y="4680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editorial@story.com</a:t>
            </a:r>
          </a:p>
        </p:txBody>
      </p:sp>
      <p:sp>
        <p:nvSpPr>
          <p:cNvPr id="47" name="!!#s6-website"/>
          <p:cNvSpPr/>
          <p:nvPr/>
        </p:nvSpPr>
        <p:spPr>
          <a:xfrm>
            <a:off x="12960000" y="5112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www.editorialstory.com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10080000" y="720000"/>
            <a:ext cx="1440000" cy="1440000"/>
          </a:xfrm>
          <a:prstGeom prst="ellipse">
            <a:avLst/>
          </a:prstGeom>
          <a:solidFill>
            <a:srgbClr val="E74C3C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1080000" y="5040000"/>
            <a:ext cx="1440000" cy="1440000"/>
          </a:xfrm>
          <a:prstGeom prst="ellipse">
            <a:avLst/>
          </a:prstGeom>
          <a:solidFill>
            <a:srgbClr val="2C3E50">
              <a:alpha val="4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top-bar"/>
          <p:cNvSpPr/>
          <p:nvPr/>
        </p:nvSpPr>
        <p:spPr>
          <a:xfrm>
            <a:off x="0" y="0"/>
            <a:ext cx="12193200" cy="18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bar"/>
          <p:cNvSpPr/>
          <p:nvPr/>
        </p:nvSpPr>
        <p:spPr>
          <a:xfrm>
            <a:off x="0" y="6678000"/>
            <a:ext cx="12193200" cy="18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ft-accent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frame-border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noFill/>
          <a:ln w="25400">
            <a:solidFill>
              <a:srgbClr val="2C3E5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bg-panel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3"/>
          <p:cNvSpPr/>
          <p:nvPr/>
        </p:nvSpPr>
        <p:spPr>
          <a:xfrm>
            <a:off x="0" y="0"/>
            <a:ext cx="36000" cy="36000"/>
          </a:xfrm>
          <a:prstGeom prst="ellipse">
            <a:avLst/>
          </a:prstGeom>
          <a:solidFill>
            <a:srgbClr val="E74C3C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label-bg"/>
          <p:cNvSpPr/>
          <p:nvPr/>
        </p:nvSpPr>
        <p:spPr>
          <a:xfrm>
            <a:off x="12960000" y="720000"/>
            <a:ext cx="1800000" cy="432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!!#s1-label-text"/>
          <p:cNvSpPr/>
          <p:nvPr/>
        </p:nvSpPr>
        <p:spPr>
          <a:xfrm>
            <a:off x="12960000" y="828000"/>
            <a:ext cx="1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Arial Black"/>
                <a:ea typeface="Arial Black"/>
              </a:rPr>
              <a:t>VOL.06</a:t>
            </a:r>
          </a:p>
        </p:txBody>
      </p:sp>
      <p:sp>
        <p:nvSpPr>
          <p:cNvPr id="12" name="!!#s1-title-cn"/>
          <p:cNvSpPr/>
          <p:nvPr/>
        </p:nvSpPr>
        <p:spPr>
          <a:xfrm>
            <a:off x="12960000" y="1800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6400" b="1">
                <a:solidFill>
                  <a:srgbClr val="2C3E50"/>
                </a:solidFill>
                <a:latin typeface="Microsoft YaHei"/>
                <a:ea typeface="Microsoft YaHei"/>
              </a:rPr>
              <a:t>编辑故事</a:t>
            </a:r>
          </a:p>
        </p:txBody>
      </p:sp>
      <p:sp>
        <p:nvSpPr>
          <p:cNvPr id="13" name="!!#s1-title-en"/>
          <p:cNvSpPr/>
          <p:nvPr/>
        </p:nvSpPr>
        <p:spPr>
          <a:xfrm>
            <a:off x="12960000" y="3060000"/>
            <a:ext cx="648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EDITORIAL STORY</a:t>
            </a:r>
          </a:p>
        </p:txBody>
      </p:sp>
      <p:sp>
        <p:nvSpPr>
          <p:cNvPr id="14" name="!!#s1-divider"/>
          <p:cNvSpPr/>
          <p:nvPr/>
        </p:nvSpPr>
        <p:spPr>
          <a:xfrm>
            <a:off x="12960000" y="3960000"/>
            <a:ext cx="4320000" cy="36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1-subtitle-cn"/>
          <p:cNvSpPr/>
          <p:nvPr/>
        </p:nvSpPr>
        <p:spPr>
          <a:xfrm>
            <a:off x="12960000" y="414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666666"/>
                </a:solidFill>
                <a:latin typeface="Microsoft YaHei"/>
                <a:ea typeface="Microsoft YaHei"/>
              </a:rPr>
              <a:t>探索故事的力量</a:t>
            </a:r>
          </a:p>
        </p:txBody>
      </p:sp>
      <p:sp>
        <p:nvSpPr>
          <p:cNvPr id="16" name="!!#s1-subtitle-en"/>
          <p:cNvSpPr/>
          <p:nvPr/>
        </p:nvSpPr>
        <p:spPr>
          <a:xfrm>
            <a:off x="12960000" y="4608000"/>
            <a:ext cx="54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Georgia"/>
                <a:ea typeface="Georgia"/>
              </a:rPr>
              <a:t>The Power of Storytelling</a:t>
            </a:r>
          </a:p>
        </p:txBody>
      </p:sp>
      <p:sp>
        <p:nvSpPr>
          <p:cNvPr id="17" name="!!#s1-image-bg"/>
          <p:cNvSpPr/>
          <p:nvPr/>
        </p:nvSpPr>
        <p:spPr>
          <a:xfrm>
            <a:off x="12960000" y="1440000"/>
            <a:ext cx="4320000" cy="3600000"/>
          </a:xfrm>
          <a:prstGeom prst="round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#s1-image-line"/>
          <p:cNvSpPr/>
          <p:nvPr/>
        </p:nvSpPr>
        <p:spPr>
          <a:xfrm>
            <a:off x="12960000" y="1440000"/>
            <a:ext cx="72000" cy="360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1-image-text"/>
          <p:cNvSpPr/>
          <p:nvPr/>
        </p:nvSpPr>
        <p:spPr>
          <a:xfrm>
            <a:off x="12960000" y="306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图片区域</a:t>
            </a:r>
          </a:p>
        </p:txBody>
      </p:sp>
      <p:sp>
        <p:nvSpPr>
          <p:cNvPr id="20" name="!!#s1-date"/>
          <p:cNvSpPr/>
          <p:nvPr/>
        </p:nvSpPr>
        <p:spPr>
          <a:xfrm>
            <a:off x="12960000" y="576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66666"/>
                </a:solidFill>
                <a:latin typeface="Microsoft YaHei"/>
                <a:ea typeface="Microsoft YaHei"/>
              </a:rPr>
              <a:t>2026年3月刊</a:t>
            </a:r>
          </a:p>
        </p:txBody>
      </p:sp>
      <p:sp>
        <p:nvSpPr>
          <p:cNvPr id="21" name="!!#s2-chapter-bg"/>
          <p:cNvSpPr/>
          <p:nvPr/>
        </p:nvSpPr>
        <p:spPr>
          <a:xfrm>
            <a:off x="12960000" y="540000"/>
            <a:ext cx="1080000" cy="288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#s2-chapter-text"/>
          <p:cNvSpPr/>
          <p:nvPr/>
        </p:nvSpPr>
        <p:spPr>
          <a:xfrm>
            <a:off x="12960000" y="594000"/>
            <a:ext cx="108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FFFFFF"/>
                </a:solidFill>
                <a:latin typeface="Arial Black"/>
                <a:ea typeface="Arial Black"/>
              </a:rPr>
              <a:t>CHAPTER 01</a:t>
            </a:r>
          </a:p>
        </p:txBody>
      </p:sp>
      <p:sp>
        <p:nvSpPr>
          <p:cNvPr id="23" name="!!#s2-image-bg"/>
          <p:cNvSpPr/>
          <p:nvPr/>
        </p:nvSpPr>
        <p:spPr>
          <a:xfrm>
            <a:off x="12960000" y="900000"/>
            <a:ext cx="5400000" cy="50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!!#s2-image-line"/>
          <p:cNvSpPr/>
          <p:nvPr/>
        </p:nvSpPr>
        <p:spPr>
          <a:xfrm>
            <a:off x="12960000" y="900000"/>
            <a:ext cx="5400000" cy="72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image-text"/>
          <p:cNvSpPr/>
          <p:nvPr/>
        </p:nvSpPr>
        <p:spPr>
          <a:xfrm>
            <a:off x="12960000" y="3240000"/>
            <a:ext cx="54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配图区域</a:t>
            </a:r>
          </a:p>
        </p:txBody>
      </p:sp>
      <p:sp>
        <p:nvSpPr>
          <p:cNvPr id="26" name="!!#s2-title-cn"/>
          <p:cNvSpPr/>
          <p:nvPr/>
        </p:nvSpPr>
        <p:spPr>
          <a:xfrm>
            <a:off x="1080000" y="2520000"/>
            <a:ext cx="50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200" b="1">
                <a:solidFill>
                  <a:srgbClr val="2C3E50"/>
                </a:solidFill>
                <a:latin typeface="Microsoft YaHei"/>
                <a:ea typeface="Microsoft YaHei"/>
              </a:rPr>
              <a:t>编辑团队</a:t>
            </a:r>
          </a:p>
        </p:txBody>
      </p:sp>
      <p:sp>
        <p:nvSpPr>
          <p:cNvPr id="27" name="!!#s2-title-en"/>
          <p:cNvSpPr/>
          <p:nvPr/>
        </p:nvSpPr>
        <p:spPr>
          <a:xfrm>
            <a:off x="12960000" y="1980000"/>
            <a:ext cx="504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800">
                <a:solidFill>
                  <a:srgbClr val="E74C3C"/>
                </a:solidFill>
                <a:latin typeface="Georgia"/>
                <a:ea typeface="Georgia"/>
              </a:rPr>
              <a:t>A Story That Changed The World</a:t>
            </a:r>
          </a:p>
        </p:txBody>
      </p:sp>
      <p:sp>
        <p:nvSpPr>
          <p:cNvPr id="28" name="!!#s2-divider"/>
          <p:cNvSpPr/>
          <p:nvPr/>
        </p:nvSpPr>
        <p:spPr>
          <a:xfrm>
            <a:off x="12960000" y="252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2-body-1"/>
          <p:cNvSpPr/>
          <p:nvPr/>
        </p:nvSpPr>
        <p:spPr>
          <a:xfrm>
            <a:off x="12960000" y="28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33333"/>
                </a:solidFill>
                <a:latin typeface="Microsoft YaHei"/>
                <a:ea typeface="Microsoft YaHei"/>
              </a:rPr>
              <a:t>在这个充满变革的时代，故事的力量从未如此重要。每一个伟大的想法背后，都有一个令人动容的故事。</a:t>
            </a:r>
          </a:p>
        </p:txBody>
      </p:sp>
      <p:sp>
        <p:nvSpPr>
          <p:cNvPr id="30" name="!!#s2-body-2"/>
          <p:cNvSpPr/>
          <p:nvPr/>
        </p:nvSpPr>
        <p:spPr>
          <a:xfrm>
            <a:off x="12960000" y="37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我们相信，好的故事能够跨越时空，连接人心，创造无限可能。</a:t>
            </a:r>
          </a:p>
        </p:txBody>
      </p:sp>
      <p:sp>
        <p:nvSpPr>
          <p:cNvPr id="31" name="!!#s2-body-3"/>
          <p:cNvSpPr/>
          <p:nvPr/>
        </p:nvSpPr>
        <p:spPr>
          <a:xfrm>
            <a:off x="12960000" y="450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无论是品牌的成长历程，还是产品的诞生故事，每一个细节都值得被讲述、被铭记。</a:t>
            </a:r>
          </a:p>
        </p:txBody>
      </p:sp>
      <p:sp>
        <p:nvSpPr>
          <p:cNvPr id="32" name="!!#s3-quote-mark"/>
          <p:cNvSpPr/>
          <p:nvPr/>
        </p:nvSpPr>
        <p:spPr>
          <a:xfrm>
            <a:off x="12960000" y="0"/>
            <a:ext cx="3600000" cy="36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2000">
                <a:solidFill>
                  <a:srgbClr val="E74C3C"/>
                </a:solidFill>
                <a:latin typeface="Georgia"/>
                <a:ea typeface="Georgia"/>
              </a:rPr>
              <a:t>"</a:t>
            </a:r>
          </a:p>
        </p:txBody>
      </p:sp>
      <p:sp>
        <p:nvSpPr>
          <p:cNvPr id="33" name="!!#s3-quote-cn"/>
          <p:cNvSpPr/>
          <p:nvPr/>
        </p:nvSpPr>
        <p:spPr>
          <a:xfrm>
            <a:off x="12960000" y="2160000"/>
            <a:ext cx="86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200" b="1">
                <a:solidFill>
                  <a:srgbClr val="2C3E50"/>
                </a:solidFill>
                <a:latin typeface="Microsoft YaHei"/>
                <a:ea typeface="Microsoft YaHei"/>
              </a:rPr>
              <a:t>好的设计是诚实的。</a:t>
            </a:r>
          </a:p>
        </p:txBody>
      </p:sp>
      <p:sp>
        <p:nvSpPr>
          <p:cNvPr id="34" name="!!#s3-quote-en"/>
          <p:cNvSpPr/>
          <p:nvPr/>
        </p:nvSpPr>
        <p:spPr>
          <a:xfrm>
            <a:off x="12960000" y="3240000"/>
            <a:ext cx="72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Good design is honest.</a:t>
            </a:r>
          </a:p>
        </p:txBody>
      </p:sp>
      <p:sp>
        <p:nvSpPr>
          <p:cNvPr id="35" name="!!#s3-divider"/>
          <p:cNvSpPr/>
          <p:nvPr/>
        </p:nvSpPr>
        <p:spPr>
          <a:xfrm>
            <a:off x="12960000" y="396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6" name="!!#s3-author-card"/>
          <p:cNvSpPr/>
          <p:nvPr/>
        </p:nvSpPr>
        <p:spPr>
          <a:xfrm>
            <a:off x="12960000" y="4500000"/>
            <a:ext cx="5040000" cy="14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!!#s3-author-line"/>
          <p:cNvSpPr/>
          <p:nvPr/>
        </p:nvSpPr>
        <p:spPr>
          <a:xfrm>
            <a:off x="12960000" y="4500000"/>
            <a:ext cx="5040000" cy="432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3-author-avatar"/>
          <p:cNvSpPr/>
          <p:nvPr/>
        </p:nvSpPr>
        <p:spPr>
          <a:xfrm>
            <a:off x="12960000" y="4860000"/>
            <a:ext cx="540000" cy="540000"/>
          </a:xfrm>
          <a:prstGeom prst="ellipse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!!#s3-author-name-cn"/>
          <p:cNvSpPr/>
          <p:nvPr/>
        </p:nvSpPr>
        <p:spPr>
          <a:xfrm>
            <a:off x="12960000" y="4968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 b="1">
                <a:solidFill>
                  <a:srgbClr val="2D3436"/>
                </a:solidFill>
                <a:latin typeface="Microsoft YaHei"/>
                <a:ea typeface="Microsoft YaHei"/>
              </a:rPr>
              <a:t>迪特·拉姆斯</a:t>
            </a:r>
          </a:p>
        </p:txBody>
      </p:sp>
      <p:sp>
        <p:nvSpPr>
          <p:cNvPr id="40" name="!!#s3-author-name-en"/>
          <p:cNvSpPr/>
          <p:nvPr/>
        </p:nvSpPr>
        <p:spPr>
          <a:xfrm>
            <a:off x="12960000" y="5400000"/>
            <a:ext cx="36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Georgia"/>
                <a:ea typeface="Georgia"/>
              </a:rPr>
              <a:t>Dieter Rams</a:t>
            </a:r>
          </a:p>
        </p:txBody>
      </p:sp>
      <p:sp>
        <p:nvSpPr>
          <p:cNvPr id="41" name="!!#s3-author-title"/>
          <p:cNvSpPr/>
          <p:nvPr/>
        </p:nvSpPr>
        <p:spPr>
          <a:xfrm>
            <a:off x="12960000" y="5688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999999"/>
                </a:solidFill>
                <a:latin typeface="Microsoft YaHei"/>
                <a:ea typeface="Microsoft YaHei"/>
              </a:rPr>
              <a:t>德国工业设计大师</a:t>
            </a:r>
          </a:p>
        </p:txBody>
      </p:sp>
      <p:sp>
        <p:nvSpPr>
          <p:cNvPr id="42" name="!!#s6-thanks-cn"/>
          <p:cNvSpPr/>
          <p:nvPr/>
        </p:nvSpPr>
        <p:spPr>
          <a:xfrm>
            <a:off x="12960000" y="1800000"/>
            <a:ext cx="54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 b="1">
                <a:solidFill>
                  <a:srgbClr val="FFFFFF"/>
                </a:solidFill>
                <a:latin typeface="Microsoft YaHei"/>
                <a:ea typeface="Microsoft YaHei"/>
              </a:rPr>
              <a:t>感谢阅读</a:t>
            </a:r>
          </a:p>
        </p:txBody>
      </p:sp>
      <p:sp>
        <p:nvSpPr>
          <p:cNvPr id="43" name="!!#s6-thanks-en"/>
          <p:cNvSpPr/>
          <p:nvPr/>
        </p:nvSpPr>
        <p:spPr>
          <a:xfrm>
            <a:off x="12960000" y="3060000"/>
            <a:ext cx="54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E74C3C"/>
                </a:solidFill>
                <a:latin typeface="Georgia"/>
                <a:ea typeface="Georgia"/>
              </a:rPr>
              <a:t>THANK YOU FOR READING</a:t>
            </a:r>
          </a:p>
        </p:txBody>
      </p:sp>
      <p:sp>
        <p:nvSpPr>
          <p:cNvPr id="44" name="!!#s6-divider"/>
          <p:cNvSpPr/>
          <p:nvPr/>
        </p:nvSpPr>
        <p:spPr>
          <a:xfrm>
            <a:off x="12960000" y="3780000"/>
            <a:ext cx="2880000" cy="54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5" name="!!#s6-contact-label"/>
          <p:cNvSpPr/>
          <p:nvPr/>
        </p:nvSpPr>
        <p:spPr>
          <a:xfrm>
            <a:off x="12960000" y="432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联系我们</a:t>
            </a:r>
          </a:p>
        </p:txBody>
      </p:sp>
      <p:sp>
        <p:nvSpPr>
          <p:cNvPr id="46" name="!!#s6-email"/>
          <p:cNvSpPr/>
          <p:nvPr/>
        </p:nvSpPr>
        <p:spPr>
          <a:xfrm>
            <a:off x="12960000" y="4680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editorial@story.com</a:t>
            </a:r>
          </a:p>
        </p:txBody>
      </p:sp>
      <p:sp>
        <p:nvSpPr>
          <p:cNvPr id="47" name="!!#s6-website"/>
          <p:cNvSpPr/>
          <p:nvPr/>
        </p:nvSpPr>
        <p:spPr>
          <a:xfrm>
            <a:off x="12960000" y="5112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www.editorialstory.com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9360000" y="3600000"/>
            <a:ext cx="1800000" cy="1800000"/>
          </a:xfrm>
          <a:prstGeom prst="ellipse">
            <a:avLst/>
          </a:prstGeom>
          <a:solidFill>
            <a:srgbClr val="E74C3C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1080000" y="5040000"/>
            <a:ext cx="1440000" cy="1440000"/>
          </a:xfrm>
          <a:prstGeom prst="ellipse">
            <a:avLst/>
          </a:prstGeom>
          <a:solidFill>
            <a:srgbClr val="2C3E50">
              <a:alpha val="4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top-bar"/>
          <p:cNvSpPr/>
          <p:nvPr/>
        </p:nvSpPr>
        <p:spPr>
          <a:xfrm>
            <a:off x="0" y="0"/>
            <a:ext cx="12193200" cy="18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bar"/>
          <p:cNvSpPr/>
          <p:nvPr/>
        </p:nvSpPr>
        <p:spPr>
          <a:xfrm>
            <a:off x="0" y="6678000"/>
            <a:ext cx="12193200" cy="18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ft-accent"/>
          <p:cNvSpPr/>
          <p:nvPr/>
        </p:nvSpPr>
        <p:spPr>
          <a:xfrm>
            <a:off x="360000" y="720000"/>
            <a:ext cx="72000" cy="5040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frame-border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noFill/>
          <a:ln w="25400">
            <a:solidFill>
              <a:srgbClr val="2C3E5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bg-panel"/>
          <p:cNvSpPr/>
          <p:nvPr/>
        </p:nvSpPr>
        <p:spPr>
          <a:xfrm>
            <a:off x="0" y="180000"/>
            <a:ext cx="2880000" cy="6678000"/>
          </a:xfrm>
          <a:prstGeom prst="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3"/>
          <p:cNvSpPr/>
          <p:nvPr/>
        </p:nvSpPr>
        <p:spPr>
          <a:xfrm>
            <a:off x="0" y="0"/>
            <a:ext cx="36000" cy="36000"/>
          </a:xfrm>
          <a:prstGeom prst="ellipse">
            <a:avLst/>
          </a:prstGeom>
          <a:solidFill>
            <a:srgbClr val="E74C3C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label-bg"/>
          <p:cNvSpPr/>
          <p:nvPr/>
        </p:nvSpPr>
        <p:spPr>
          <a:xfrm>
            <a:off x="12960000" y="720000"/>
            <a:ext cx="1800000" cy="432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!!#s1-label-text"/>
          <p:cNvSpPr/>
          <p:nvPr/>
        </p:nvSpPr>
        <p:spPr>
          <a:xfrm>
            <a:off x="12960000" y="828000"/>
            <a:ext cx="1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Arial Black"/>
                <a:ea typeface="Arial Black"/>
              </a:rPr>
              <a:t>VOL.06</a:t>
            </a:r>
          </a:p>
        </p:txBody>
      </p:sp>
      <p:sp>
        <p:nvSpPr>
          <p:cNvPr id="12" name="!!#s1-title-cn"/>
          <p:cNvSpPr/>
          <p:nvPr/>
        </p:nvSpPr>
        <p:spPr>
          <a:xfrm>
            <a:off x="12960000" y="1800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6400" b="1">
                <a:solidFill>
                  <a:srgbClr val="2C3E50"/>
                </a:solidFill>
                <a:latin typeface="Microsoft YaHei"/>
                <a:ea typeface="Microsoft YaHei"/>
              </a:rPr>
              <a:t>编辑故事</a:t>
            </a:r>
          </a:p>
        </p:txBody>
      </p:sp>
      <p:sp>
        <p:nvSpPr>
          <p:cNvPr id="13" name="!!#s1-title-en"/>
          <p:cNvSpPr/>
          <p:nvPr/>
        </p:nvSpPr>
        <p:spPr>
          <a:xfrm>
            <a:off x="12960000" y="3060000"/>
            <a:ext cx="648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EDITORIAL STORY</a:t>
            </a:r>
          </a:p>
        </p:txBody>
      </p:sp>
      <p:sp>
        <p:nvSpPr>
          <p:cNvPr id="14" name="!!#s1-divider"/>
          <p:cNvSpPr/>
          <p:nvPr/>
        </p:nvSpPr>
        <p:spPr>
          <a:xfrm>
            <a:off x="12960000" y="3960000"/>
            <a:ext cx="4320000" cy="36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1-subtitle-cn"/>
          <p:cNvSpPr/>
          <p:nvPr/>
        </p:nvSpPr>
        <p:spPr>
          <a:xfrm>
            <a:off x="12960000" y="414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666666"/>
                </a:solidFill>
                <a:latin typeface="Microsoft YaHei"/>
                <a:ea typeface="Microsoft YaHei"/>
              </a:rPr>
              <a:t>探索故事的力量</a:t>
            </a:r>
          </a:p>
        </p:txBody>
      </p:sp>
      <p:sp>
        <p:nvSpPr>
          <p:cNvPr id="16" name="!!#s1-subtitle-en"/>
          <p:cNvSpPr/>
          <p:nvPr/>
        </p:nvSpPr>
        <p:spPr>
          <a:xfrm>
            <a:off x="12960000" y="4608000"/>
            <a:ext cx="54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Georgia"/>
                <a:ea typeface="Georgia"/>
              </a:rPr>
              <a:t>The Power of Storytelling</a:t>
            </a:r>
          </a:p>
        </p:txBody>
      </p:sp>
      <p:sp>
        <p:nvSpPr>
          <p:cNvPr id="17" name="!!#s1-image-bg"/>
          <p:cNvSpPr/>
          <p:nvPr/>
        </p:nvSpPr>
        <p:spPr>
          <a:xfrm>
            <a:off x="12960000" y="1440000"/>
            <a:ext cx="4320000" cy="3600000"/>
          </a:xfrm>
          <a:prstGeom prst="round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#s1-image-line"/>
          <p:cNvSpPr/>
          <p:nvPr/>
        </p:nvSpPr>
        <p:spPr>
          <a:xfrm>
            <a:off x="12960000" y="1440000"/>
            <a:ext cx="72000" cy="360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1-image-text"/>
          <p:cNvSpPr/>
          <p:nvPr/>
        </p:nvSpPr>
        <p:spPr>
          <a:xfrm>
            <a:off x="12960000" y="306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图片区域</a:t>
            </a:r>
          </a:p>
        </p:txBody>
      </p:sp>
      <p:sp>
        <p:nvSpPr>
          <p:cNvPr id="20" name="!!#s1-date"/>
          <p:cNvSpPr/>
          <p:nvPr/>
        </p:nvSpPr>
        <p:spPr>
          <a:xfrm>
            <a:off x="12960000" y="576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66666"/>
                </a:solidFill>
                <a:latin typeface="Microsoft YaHei"/>
                <a:ea typeface="Microsoft YaHei"/>
              </a:rPr>
              <a:t>2026年3月刊</a:t>
            </a:r>
          </a:p>
        </p:txBody>
      </p:sp>
      <p:sp>
        <p:nvSpPr>
          <p:cNvPr id="21" name="!!#s2-chapter-bg"/>
          <p:cNvSpPr/>
          <p:nvPr/>
        </p:nvSpPr>
        <p:spPr>
          <a:xfrm>
            <a:off x="12960000" y="540000"/>
            <a:ext cx="1080000" cy="288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#s2-chapter-text"/>
          <p:cNvSpPr/>
          <p:nvPr/>
        </p:nvSpPr>
        <p:spPr>
          <a:xfrm>
            <a:off x="12960000" y="594000"/>
            <a:ext cx="108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FFFFFF"/>
                </a:solidFill>
                <a:latin typeface="Arial Black"/>
                <a:ea typeface="Arial Black"/>
              </a:rPr>
              <a:t>CHAPTER 01</a:t>
            </a:r>
          </a:p>
        </p:txBody>
      </p:sp>
      <p:sp>
        <p:nvSpPr>
          <p:cNvPr id="23" name="!!#s2-image-bg"/>
          <p:cNvSpPr/>
          <p:nvPr/>
        </p:nvSpPr>
        <p:spPr>
          <a:xfrm>
            <a:off x="12960000" y="900000"/>
            <a:ext cx="5400000" cy="50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!!#s2-image-line"/>
          <p:cNvSpPr/>
          <p:nvPr/>
        </p:nvSpPr>
        <p:spPr>
          <a:xfrm>
            <a:off x="12960000" y="900000"/>
            <a:ext cx="5400000" cy="72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image-text"/>
          <p:cNvSpPr/>
          <p:nvPr/>
        </p:nvSpPr>
        <p:spPr>
          <a:xfrm>
            <a:off x="12960000" y="3240000"/>
            <a:ext cx="54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配图区域</a:t>
            </a:r>
          </a:p>
        </p:txBody>
      </p:sp>
      <p:sp>
        <p:nvSpPr>
          <p:cNvPr id="26" name="!!#s2-title-cn"/>
          <p:cNvSpPr/>
          <p:nvPr/>
        </p:nvSpPr>
        <p:spPr>
          <a:xfrm>
            <a:off x="3600000" y="720000"/>
            <a:ext cx="50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200" b="1">
                <a:solidFill>
                  <a:srgbClr val="2C3E50"/>
                </a:solidFill>
                <a:latin typeface="Microsoft YaHei"/>
                <a:ea typeface="Microsoft YaHei"/>
              </a:rPr>
              <a:t>数据洞察</a:t>
            </a:r>
          </a:p>
        </p:txBody>
      </p:sp>
      <p:sp>
        <p:nvSpPr>
          <p:cNvPr id="27" name="!!#s2-title-en"/>
          <p:cNvSpPr/>
          <p:nvPr/>
        </p:nvSpPr>
        <p:spPr>
          <a:xfrm>
            <a:off x="12960000" y="1980000"/>
            <a:ext cx="504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800">
                <a:solidFill>
                  <a:srgbClr val="E74C3C"/>
                </a:solidFill>
                <a:latin typeface="Georgia"/>
                <a:ea typeface="Georgia"/>
              </a:rPr>
              <a:t>A Story That Changed The World</a:t>
            </a:r>
          </a:p>
        </p:txBody>
      </p:sp>
      <p:sp>
        <p:nvSpPr>
          <p:cNvPr id="28" name="!!#s2-divider"/>
          <p:cNvSpPr/>
          <p:nvPr/>
        </p:nvSpPr>
        <p:spPr>
          <a:xfrm>
            <a:off x="12960000" y="252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2-body-1"/>
          <p:cNvSpPr/>
          <p:nvPr/>
        </p:nvSpPr>
        <p:spPr>
          <a:xfrm>
            <a:off x="12960000" y="28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33333"/>
                </a:solidFill>
                <a:latin typeface="Microsoft YaHei"/>
                <a:ea typeface="Microsoft YaHei"/>
              </a:rPr>
              <a:t>在这个充满变革的时代，故事的力量从未如此重要。每一个伟大的想法背后，都有一个令人动容的故事。</a:t>
            </a:r>
          </a:p>
        </p:txBody>
      </p:sp>
      <p:sp>
        <p:nvSpPr>
          <p:cNvPr id="30" name="!!#s2-body-2"/>
          <p:cNvSpPr/>
          <p:nvPr/>
        </p:nvSpPr>
        <p:spPr>
          <a:xfrm>
            <a:off x="12960000" y="37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我们相信，好的故事能够跨越时空，连接人心，创造无限可能。</a:t>
            </a:r>
          </a:p>
        </p:txBody>
      </p:sp>
      <p:sp>
        <p:nvSpPr>
          <p:cNvPr id="31" name="!!#s2-body-3"/>
          <p:cNvSpPr/>
          <p:nvPr/>
        </p:nvSpPr>
        <p:spPr>
          <a:xfrm>
            <a:off x="12960000" y="450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无论是品牌的成长历程，还是产品的诞生故事，每一个细节都值得被讲述、被铭记。</a:t>
            </a:r>
          </a:p>
        </p:txBody>
      </p:sp>
      <p:sp>
        <p:nvSpPr>
          <p:cNvPr id="32" name="!!#s3-quote-mark"/>
          <p:cNvSpPr/>
          <p:nvPr/>
        </p:nvSpPr>
        <p:spPr>
          <a:xfrm>
            <a:off x="12960000" y="0"/>
            <a:ext cx="3600000" cy="36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2000">
                <a:solidFill>
                  <a:srgbClr val="E74C3C"/>
                </a:solidFill>
                <a:latin typeface="Georgia"/>
                <a:ea typeface="Georgia"/>
              </a:rPr>
              <a:t>"</a:t>
            </a:r>
          </a:p>
        </p:txBody>
      </p:sp>
      <p:sp>
        <p:nvSpPr>
          <p:cNvPr id="33" name="!!#s3-quote-cn"/>
          <p:cNvSpPr/>
          <p:nvPr/>
        </p:nvSpPr>
        <p:spPr>
          <a:xfrm>
            <a:off x="12960000" y="2160000"/>
            <a:ext cx="86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200" b="1">
                <a:solidFill>
                  <a:srgbClr val="2C3E50"/>
                </a:solidFill>
                <a:latin typeface="Microsoft YaHei"/>
                <a:ea typeface="Microsoft YaHei"/>
              </a:rPr>
              <a:t>好的设计是诚实的。</a:t>
            </a:r>
          </a:p>
        </p:txBody>
      </p:sp>
      <p:sp>
        <p:nvSpPr>
          <p:cNvPr id="34" name="!!#s3-quote-en"/>
          <p:cNvSpPr/>
          <p:nvPr/>
        </p:nvSpPr>
        <p:spPr>
          <a:xfrm>
            <a:off x="12960000" y="3240000"/>
            <a:ext cx="72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Good design is honest.</a:t>
            </a:r>
          </a:p>
        </p:txBody>
      </p:sp>
      <p:sp>
        <p:nvSpPr>
          <p:cNvPr id="35" name="!!#s3-divider"/>
          <p:cNvSpPr/>
          <p:nvPr/>
        </p:nvSpPr>
        <p:spPr>
          <a:xfrm>
            <a:off x="12960000" y="396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6" name="!!#s3-author-card"/>
          <p:cNvSpPr/>
          <p:nvPr/>
        </p:nvSpPr>
        <p:spPr>
          <a:xfrm>
            <a:off x="12960000" y="4500000"/>
            <a:ext cx="5040000" cy="14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!!#s3-author-line"/>
          <p:cNvSpPr/>
          <p:nvPr/>
        </p:nvSpPr>
        <p:spPr>
          <a:xfrm>
            <a:off x="12960000" y="4500000"/>
            <a:ext cx="5040000" cy="432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3-author-avatar"/>
          <p:cNvSpPr/>
          <p:nvPr/>
        </p:nvSpPr>
        <p:spPr>
          <a:xfrm>
            <a:off x="12960000" y="4860000"/>
            <a:ext cx="540000" cy="540000"/>
          </a:xfrm>
          <a:prstGeom prst="ellipse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!!#s3-author-name-cn"/>
          <p:cNvSpPr/>
          <p:nvPr/>
        </p:nvSpPr>
        <p:spPr>
          <a:xfrm>
            <a:off x="12960000" y="4968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 b="1">
                <a:solidFill>
                  <a:srgbClr val="2D3436"/>
                </a:solidFill>
                <a:latin typeface="Microsoft YaHei"/>
                <a:ea typeface="Microsoft YaHei"/>
              </a:rPr>
              <a:t>迪特·拉姆斯</a:t>
            </a:r>
          </a:p>
        </p:txBody>
      </p:sp>
      <p:sp>
        <p:nvSpPr>
          <p:cNvPr id="40" name="!!#s3-author-name-en"/>
          <p:cNvSpPr/>
          <p:nvPr/>
        </p:nvSpPr>
        <p:spPr>
          <a:xfrm>
            <a:off x="12960000" y="5400000"/>
            <a:ext cx="36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Georgia"/>
                <a:ea typeface="Georgia"/>
              </a:rPr>
              <a:t>Dieter Rams</a:t>
            </a:r>
          </a:p>
        </p:txBody>
      </p:sp>
      <p:sp>
        <p:nvSpPr>
          <p:cNvPr id="41" name="!!#s3-author-title"/>
          <p:cNvSpPr/>
          <p:nvPr/>
        </p:nvSpPr>
        <p:spPr>
          <a:xfrm>
            <a:off x="12960000" y="5688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999999"/>
                </a:solidFill>
                <a:latin typeface="Microsoft YaHei"/>
                <a:ea typeface="Microsoft YaHei"/>
              </a:rPr>
              <a:t>德国工业设计大师</a:t>
            </a:r>
          </a:p>
        </p:txBody>
      </p:sp>
      <p:sp>
        <p:nvSpPr>
          <p:cNvPr id="42" name="!!#s6-thanks-cn"/>
          <p:cNvSpPr/>
          <p:nvPr/>
        </p:nvSpPr>
        <p:spPr>
          <a:xfrm>
            <a:off x="12960000" y="1800000"/>
            <a:ext cx="54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 b="1">
                <a:solidFill>
                  <a:srgbClr val="FFFFFF"/>
                </a:solidFill>
                <a:latin typeface="Microsoft YaHei"/>
                <a:ea typeface="Microsoft YaHei"/>
              </a:rPr>
              <a:t>感谢阅读</a:t>
            </a:r>
          </a:p>
        </p:txBody>
      </p:sp>
      <p:sp>
        <p:nvSpPr>
          <p:cNvPr id="43" name="!!#s6-thanks-en"/>
          <p:cNvSpPr/>
          <p:nvPr/>
        </p:nvSpPr>
        <p:spPr>
          <a:xfrm>
            <a:off x="12960000" y="3060000"/>
            <a:ext cx="54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E74C3C"/>
                </a:solidFill>
                <a:latin typeface="Georgia"/>
                <a:ea typeface="Georgia"/>
              </a:rPr>
              <a:t>THANK YOU FOR READING</a:t>
            </a:r>
          </a:p>
        </p:txBody>
      </p:sp>
      <p:sp>
        <p:nvSpPr>
          <p:cNvPr id="44" name="!!#s6-divider"/>
          <p:cNvSpPr/>
          <p:nvPr/>
        </p:nvSpPr>
        <p:spPr>
          <a:xfrm>
            <a:off x="12960000" y="3780000"/>
            <a:ext cx="2880000" cy="54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5" name="!!#s6-contact-label"/>
          <p:cNvSpPr/>
          <p:nvPr/>
        </p:nvSpPr>
        <p:spPr>
          <a:xfrm>
            <a:off x="12960000" y="432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联系我们</a:t>
            </a:r>
          </a:p>
        </p:txBody>
      </p:sp>
      <p:sp>
        <p:nvSpPr>
          <p:cNvPr id="46" name="!!#s6-email"/>
          <p:cNvSpPr/>
          <p:nvPr/>
        </p:nvSpPr>
        <p:spPr>
          <a:xfrm>
            <a:off x="12960000" y="4680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editorial@story.com</a:t>
            </a:r>
          </a:p>
        </p:txBody>
      </p:sp>
      <p:sp>
        <p:nvSpPr>
          <p:cNvPr id="47" name="!!#s6-website"/>
          <p:cNvSpPr/>
          <p:nvPr/>
        </p:nvSpPr>
        <p:spPr>
          <a:xfrm>
            <a:off x="12960000" y="5112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www.editorialstory.com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ellipse-1"/>
          <p:cNvSpPr/>
          <p:nvPr/>
        </p:nvSpPr>
        <p:spPr>
          <a:xfrm>
            <a:off x="1800000" y="4320000"/>
            <a:ext cx="1440000" cy="1440000"/>
          </a:xfrm>
          <a:prstGeom prst="ellipse">
            <a:avLst/>
          </a:prstGeom>
          <a:solidFill>
            <a:srgbClr val="E74C3C">
              <a:alpha val="1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ellipse-2"/>
          <p:cNvSpPr/>
          <p:nvPr/>
        </p:nvSpPr>
        <p:spPr>
          <a:xfrm>
            <a:off x="0" y="0"/>
            <a:ext cx="36000" cy="36000"/>
          </a:xfrm>
          <a:prstGeom prst="ellipse">
            <a:avLst/>
          </a:prstGeom>
          <a:solidFill>
            <a:srgbClr val="2C3E50">
              <a:alpha val="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top-bar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bottom-bar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eft-accent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frame-border"/>
          <p:cNvSpPr/>
          <p:nvPr/>
        </p:nvSpPr>
        <p:spPr>
          <a:xfrm>
            <a:off x="0" y="0"/>
            <a:ext cx="36000" cy="36000"/>
          </a:xfrm>
          <a:prstGeom prst="rect">
            <a:avLst/>
          </a:prstGeom>
          <a:noFill/>
          <a:ln w="25400">
            <a:solidFill>
              <a:srgbClr val="2C3E5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bg-panel"/>
          <p:cNvSpPr/>
          <p:nvPr/>
        </p:nvSpPr>
        <p:spPr>
          <a:xfrm>
            <a:off x="0" y="0"/>
            <a:ext cx="7200000" cy="6858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ellipse-3"/>
          <p:cNvSpPr/>
          <p:nvPr/>
        </p:nvSpPr>
        <p:spPr>
          <a:xfrm>
            <a:off x="0" y="0"/>
            <a:ext cx="36000" cy="36000"/>
          </a:xfrm>
          <a:prstGeom prst="ellipse">
            <a:avLst/>
          </a:prstGeom>
          <a:solidFill>
            <a:srgbClr val="E74C3C">
              <a:alpha val="6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#s1-label-bg"/>
          <p:cNvSpPr/>
          <p:nvPr/>
        </p:nvSpPr>
        <p:spPr>
          <a:xfrm>
            <a:off x="12960000" y="720000"/>
            <a:ext cx="1800000" cy="432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1" name="!!#s1-label-text"/>
          <p:cNvSpPr/>
          <p:nvPr/>
        </p:nvSpPr>
        <p:spPr>
          <a:xfrm>
            <a:off x="12960000" y="828000"/>
            <a:ext cx="1800000" cy="288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FFFFFF"/>
                </a:solidFill>
                <a:latin typeface="Arial Black"/>
                <a:ea typeface="Arial Black"/>
              </a:rPr>
              <a:t>VOL.06</a:t>
            </a:r>
          </a:p>
        </p:txBody>
      </p:sp>
      <p:sp>
        <p:nvSpPr>
          <p:cNvPr id="12" name="!!#s1-title-cn"/>
          <p:cNvSpPr/>
          <p:nvPr/>
        </p:nvSpPr>
        <p:spPr>
          <a:xfrm>
            <a:off x="12960000" y="1800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6400" b="1">
                <a:solidFill>
                  <a:srgbClr val="2C3E50"/>
                </a:solidFill>
                <a:latin typeface="Microsoft YaHei"/>
                <a:ea typeface="Microsoft YaHei"/>
              </a:rPr>
              <a:t>编辑故事</a:t>
            </a:r>
          </a:p>
        </p:txBody>
      </p:sp>
      <p:sp>
        <p:nvSpPr>
          <p:cNvPr id="13" name="!!#s1-title-en"/>
          <p:cNvSpPr/>
          <p:nvPr/>
        </p:nvSpPr>
        <p:spPr>
          <a:xfrm>
            <a:off x="12960000" y="3060000"/>
            <a:ext cx="648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EDITORIAL STORY</a:t>
            </a:r>
          </a:p>
        </p:txBody>
      </p:sp>
      <p:sp>
        <p:nvSpPr>
          <p:cNvPr id="14" name="!!#s1-divider"/>
          <p:cNvSpPr/>
          <p:nvPr/>
        </p:nvSpPr>
        <p:spPr>
          <a:xfrm>
            <a:off x="12960000" y="3960000"/>
            <a:ext cx="4320000" cy="36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5" name="!!#s1-subtitle-cn"/>
          <p:cNvSpPr/>
          <p:nvPr/>
        </p:nvSpPr>
        <p:spPr>
          <a:xfrm>
            <a:off x="12960000" y="414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666666"/>
                </a:solidFill>
                <a:latin typeface="Microsoft YaHei"/>
                <a:ea typeface="Microsoft YaHei"/>
              </a:rPr>
              <a:t>探索故事的力量</a:t>
            </a:r>
          </a:p>
        </p:txBody>
      </p:sp>
      <p:sp>
        <p:nvSpPr>
          <p:cNvPr id="16" name="!!#s1-subtitle-en"/>
          <p:cNvSpPr/>
          <p:nvPr/>
        </p:nvSpPr>
        <p:spPr>
          <a:xfrm>
            <a:off x="12960000" y="4608000"/>
            <a:ext cx="54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Georgia"/>
                <a:ea typeface="Georgia"/>
              </a:rPr>
              <a:t>The Power of Storytelling</a:t>
            </a:r>
          </a:p>
        </p:txBody>
      </p:sp>
      <p:sp>
        <p:nvSpPr>
          <p:cNvPr id="17" name="!!#s1-image-bg"/>
          <p:cNvSpPr/>
          <p:nvPr/>
        </p:nvSpPr>
        <p:spPr>
          <a:xfrm>
            <a:off x="12960000" y="1440000"/>
            <a:ext cx="4320000" cy="3600000"/>
          </a:xfrm>
          <a:prstGeom prst="roundRect">
            <a:avLst/>
          </a:prstGeom>
          <a:solidFill>
            <a:srgbClr val="F5F5F5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8" name="!!#s1-image-line"/>
          <p:cNvSpPr/>
          <p:nvPr/>
        </p:nvSpPr>
        <p:spPr>
          <a:xfrm>
            <a:off x="12960000" y="1440000"/>
            <a:ext cx="72000" cy="3600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9" name="!!#s1-image-text"/>
          <p:cNvSpPr/>
          <p:nvPr/>
        </p:nvSpPr>
        <p:spPr>
          <a:xfrm>
            <a:off x="12960000" y="3060000"/>
            <a:ext cx="432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图片区域</a:t>
            </a:r>
          </a:p>
        </p:txBody>
      </p:sp>
      <p:sp>
        <p:nvSpPr>
          <p:cNvPr id="20" name="!!#s1-date"/>
          <p:cNvSpPr/>
          <p:nvPr/>
        </p:nvSpPr>
        <p:spPr>
          <a:xfrm>
            <a:off x="12960000" y="576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666666"/>
                </a:solidFill>
                <a:latin typeface="Microsoft YaHei"/>
                <a:ea typeface="Microsoft YaHei"/>
              </a:rPr>
              <a:t>2026年3月刊</a:t>
            </a:r>
          </a:p>
        </p:txBody>
      </p:sp>
      <p:sp>
        <p:nvSpPr>
          <p:cNvPr id="21" name="!!#s2-chapter-bg"/>
          <p:cNvSpPr/>
          <p:nvPr/>
        </p:nvSpPr>
        <p:spPr>
          <a:xfrm>
            <a:off x="12960000" y="540000"/>
            <a:ext cx="1080000" cy="288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2" name="!!#s2-chapter-text"/>
          <p:cNvSpPr/>
          <p:nvPr/>
        </p:nvSpPr>
        <p:spPr>
          <a:xfrm>
            <a:off x="12960000" y="594000"/>
            <a:ext cx="1080000" cy="18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200">
                <a:solidFill>
                  <a:srgbClr val="FFFFFF"/>
                </a:solidFill>
                <a:latin typeface="Arial Black"/>
                <a:ea typeface="Arial Black"/>
              </a:rPr>
              <a:t>CHAPTER 01</a:t>
            </a:r>
          </a:p>
        </p:txBody>
      </p:sp>
      <p:sp>
        <p:nvSpPr>
          <p:cNvPr id="23" name="!!#s2-image-bg"/>
          <p:cNvSpPr/>
          <p:nvPr/>
        </p:nvSpPr>
        <p:spPr>
          <a:xfrm>
            <a:off x="12960000" y="900000"/>
            <a:ext cx="5400000" cy="50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4" name="!!#s2-image-line"/>
          <p:cNvSpPr/>
          <p:nvPr/>
        </p:nvSpPr>
        <p:spPr>
          <a:xfrm>
            <a:off x="12960000" y="900000"/>
            <a:ext cx="5400000" cy="720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5" name="!!#s2-image-text"/>
          <p:cNvSpPr/>
          <p:nvPr/>
        </p:nvSpPr>
        <p:spPr>
          <a:xfrm>
            <a:off x="12960000" y="3240000"/>
            <a:ext cx="5400000" cy="36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配图区域</a:t>
            </a:r>
          </a:p>
        </p:txBody>
      </p:sp>
      <p:sp>
        <p:nvSpPr>
          <p:cNvPr id="26" name="!!#s2-title-cn"/>
          <p:cNvSpPr/>
          <p:nvPr/>
        </p:nvSpPr>
        <p:spPr>
          <a:xfrm>
            <a:off x="12960000" y="1080000"/>
            <a:ext cx="50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200" b="1">
                <a:solidFill>
                  <a:srgbClr val="2C3E50"/>
                </a:solidFill>
                <a:latin typeface="Microsoft YaHei"/>
                <a:ea typeface="Microsoft YaHei"/>
              </a:rPr>
              <a:t>一个改变世界的故事</a:t>
            </a:r>
          </a:p>
        </p:txBody>
      </p:sp>
      <p:sp>
        <p:nvSpPr>
          <p:cNvPr id="27" name="!!#s2-title-en"/>
          <p:cNvSpPr/>
          <p:nvPr/>
        </p:nvSpPr>
        <p:spPr>
          <a:xfrm>
            <a:off x="12960000" y="1980000"/>
            <a:ext cx="504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800">
                <a:solidFill>
                  <a:srgbClr val="E74C3C"/>
                </a:solidFill>
                <a:latin typeface="Georgia"/>
                <a:ea typeface="Georgia"/>
              </a:rPr>
              <a:t>A Story That Changed The World</a:t>
            </a:r>
          </a:p>
        </p:txBody>
      </p:sp>
      <p:sp>
        <p:nvSpPr>
          <p:cNvPr id="28" name="!!#s2-divider"/>
          <p:cNvSpPr/>
          <p:nvPr/>
        </p:nvSpPr>
        <p:spPr>
          <a:xfrm>
            <a:off x="12960000" y="252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29" name="!!#s2-body-1"/>
          <p:cNvSpPr/>
          <p:nvPr/>
        </p:nvSpPr>
        <p:spPr>
          <a:xfrm>
            <a:off x="12960000" y="28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333333"/>
                </a:solidFill>
                <a:latin typeface="Microsoft YaHei"/>
                <a:ea typeface="Microsoft YaHei"/>
              </a:rPr>
              <a:t>在这个充满变革的时代，故事的力量从未如此重要。每一个伟大的想法背后，都有一个令人动容的故事。</a:t>
            </a:r>
          </a:p>
        </p:txBody>
      </p:sp>
      <p:sp>
        <p:nvSpPr>
          <p:cNvPr id="30" name="!!#s2-body-2"/>
          <p:cNvSpPr/>
          <p:nvPr/>
        </p:nvSpPr>
        <p:spPr>
          <a:xfrm>
            <a:off x="12960000" y="378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我们相信，好的故事能够跨越时空，连接人心，创造无限可能。</a:t>
            </a:r>
          </a:p>
        </p:txBody>
      </p:sp>
      <p:sp>
        <p:nvSpPr>
          <p:cNvPr id="31" name="!!#s2-body-3"/>
          <p:cNvSpPr/>
          <p:nvPr/>
        </p:nvSpPr>
        <p:spPr>
          <a:xfrm>
            <a:off x="12960000" y="4500000"/>
            <a:ext cx="504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Microsoft YaHei"/>
                <a:ea typeface="Microsoft YaHei"/>
              </a:rPr>
              <a:t>无论是品牌的成长历程，还是产品的诞生故事，每一个细节都值得被讲述、被铭记。</a:t>
            </a:r>
          </a:p>
        </p:txBody>
      </p:sp>
      <p:sp>
        <p:nvSpPr>
          <p:cNvPr id="32" name="!!#s3-quote-mark"/>
          <p:cNvSpPr/>
          <p:nvPr/>
        </p:nvSpPr>
        <p:spPr>
          <a:xfrm>
            <a:off x="12960000" y="0"/>
            <a:ext cx="3600000" cy="36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32000">
                <a:solidFill>
                  <a:srgbClr val="E74C3C"/>
                </a:solidFill>
                <a:latin typeface="Georgia"/>
                <a:ea typeface="Georgia"/>
              </a:rPr>
              <a:t>"</a:t>
            </a:r>
          </a:p>
        </p:txBody>
      </p:sp>
      <p:sp>
        <p:nvSpPr>
          <p:cNvPr id="33" name="!!#s3-quote-cn"/>
          <p:cNvSpPr/>
          <p:nvPr/>
        </p:nvSpPr>
        <p:spPr>
          <a:xfrm>
            <a:off x="12960000" y="2160000"/>
            <a:ext cx="86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200" b="1">
                <a:solidFill>
                  <a:srgbClr val="2C3E50"/>
                </a:solidFill>
                <a:latin typeface="Microsoft YaHei"/>
                <a:ea typeface="Microsoft YaHei"/>
              </a:rPr>
              <a:t>好的设计是诚实的。</a:t>
            </a:r>
          </a:p>
        </p:txBody>
      </p:sp>
      <p:sp>
        <p:nvSpPr>
          <p:cNvPr id="34" name="!!#s3-quote-en"/>
          <p:cNvSpPr/>
          <p:nvPr/>
        </p:nvSpPr>
        <p:spPr>
          <a:xfrm>
            <a:off x="12960000" y="3240000"/>
            <a:ext cx="72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800">
                <a:solidFill>
                  <a:srgbClr val="E74C3C"/>
                </a:solidFill>
                <a:latin typeface="Georgia"/>
                <a:ea typeface="Georgia"/>
              </a:rPr>
              <a:t>Good design is honest.</a:t>
            </a:r>
          </a:p>
        </p:txBody>
      </p:sp>
      <p:sp>
        <p:nvSpPr>
          <p:cNvPr id="35" name="!!#s3-divider"/>
          <p:cNvSpPr/>
          <p:nvPr/>
        </p:nvSpPr>
        <p:spPr>
          <a:xfrm>
            <a:off x="12960000" y="3960000"/>
            <a:ext cx="2160000" cy="36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6" name="!!#s3-author-card"/>
          <p:cNvSpPr/>
          <p:nvPr/>
        </p:nvSpPr>
        <p:spPr>
          <a:xfrm>
            <a:off x="12960000" y="4500000"/>
            <a:ext cx="5040000" cy="1440000"/>
          </a:xfrm>
          <a:prstGeom prst="roundRect">
            <a:avLst/>
          </a:prstGeom>
          <a:solidFill>
            <a:srgbClr val="FFFFFF">
              <a:alpha val="9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7" name="!!#s3-author-line"/>
          <p:cNvSpPr/>
          <p:nvPr/>
        </p:nvSpPr>
        <p:spPr>
          <a:xfrm>
            <a:off x="12960000" y="4500000"/>
            <a:ext cx="5040000" cy="43200"/>
          </a:xfrm>
          <a:prstGeom prst="rect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8" name="!!#s3-author-avatar"/>
          <p:cNvSpPr/>
          <p:nvPr/>
        </p:nvSpPr>
        <p:spPr>
          <a:xfrm>
            <a:off x="12960000" y="4860000"/>
            <a:ext cx="540000" cy="540000"/>
          </a:xfrm>
          <a:prstGeom prst="ellipse">
            <a:avLst/>
          </a:prstGeom>
          <a:solidFill>
            <a:srgbClr val="2C3E5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9" name="!!#s3-author-name-cn"/>
          <p:cNvSpPr/>
          <p:nvPr/>
        </p:nvSpPr>
        <p:spPr>
          <a:xfrm>
            <a:off x="12960000" y="4968000"/>
            <a:ext cx="36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 b="1">
                <a:solidFill>
                  <a:srgbClr val="2D3436"/>
                </a:solidFill>
                <a:latin typeface="Microsoft YaHei"/>
                <a:ea typeface="Microsoft YaHei"/>
              </a:rPr>
              <a:t>迪特·拉姆斯</a:t>
            </a:r>
          </a:p>
        </p:txBody>
      </p:sp>
      <p:sp>
        <p:nvSpPr>
          <p:cNvPr id="40" name="!!#s3-author-name-en"/>
          <p:cNvSpPr/>
          <p:nvPr/>
        </p:nvSpPr>
        <p:spPr>
          <a:xfrm>
            <a:off x="12960000" y="5400000"/>
            <a:ext cx="360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666666"/>
                </a:solidFill>
                <a:latin typeface="Georgia"/>
                <a:ea typeface="Georgia"/>
              </a:rPr>
              <a:t>Dieter Rams</a:t>
            </a:r>
          </a:p>
        </p:txBody>
      </p:sp>
      <p:sp>
        <p:nvSpPr>
          <p:cNvPr id="41" name="!!#s3-author-title"/>
          <p:cNvSpPr/>
          <p:nvPr/>
        </p:nvSpPr>
        <p:spPr>
          <a:xfrm>
            <a:off x="12960000" y="5688000"/>
            <a:ext cx="360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">
                <a:solidFill>
                  <a:srgbClr val="999999"/>
                </a:solidFill>
                <a:latin typeface="Microsoft YaHei"/>
                <a:ea typeface="Microsoft YaHei"/>
              </a:rPr>
              <a:t>德国工业设计大师</a:t>
            </a:r>
          </a:p>
        </p:txBody>
      </p:sp>
      <p:sp>
        <p:nvSpPr>
          <p:cNvPr id="42" name="!!#s6-thanks-cn"/>
          <p:cNvSpPr/>
          <p:nvPr/>
        </p:nvSpPr>
        <p:spPr>
          <a:xfrm>
            <a:off x="1080000" y="1800000"/>
            <a:ext cx="54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5600" b="1">
                <a:solidFill>
                  <a:srgbClr val="FFFFFF"/>
                </a:solidFill>
                <a:latin typeface="Microsoft YaHei"/>
                <a:ea typeface="Microsoft YaHei"/>
              </a:rPr>
              <a:t>感谢阅读</a:t>
            </a:r>
          </a:p>
        </p:txBody>
      </p:sp>
      <p:sp>
        <p:nvSpPr>
          <p:cNvPr id="43" name="!!#s6-thanks-en"/>
          <p:cNvSpPr/>
          <p:nvPr/>
        </p:nvSpPr>
        <p:spPr>
          <a:xfrm>
            <a:off x="1080000" y="3060000"/>
            <a:ext cx="5400000" cy="432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E74C3C"/>
                </a:solidFill>
                <a:latin typeface="Georgia"/>
                <a:ea typeface="Georgia"/>
              </a:rPr>
              <a:t>THANK YOU FOR READING</a:t>
            </a:r>
          </a:p>
        </p:txBody>
      </p:sp>
      <p:sp>
        <p:nvSpPr>
          <p:cNvPr id="44" name="!!#s6-divider"/>
          <p:cNvSpPr/>
          <p:nvPr/>
        </p:nvSpPr>
        <p:spPr>
          <a:xfrm>
            <a:off x="1080000" y="3780000"/>
            <a:ext cx="2880000" cy="54000"/>
          </a:xfrm>
          <a:prstGeom prst="rect">
            <a:avLst/>
          </a:prstGeom>
          <a:solidFill>
            <a:srgbClr val="E74C3C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5" name="!!#s6-contact-label"/>
          <p:cNvSpPr/>
          <p:nvPr/>
        </p:nvSpPr>
        <p:spPr>
          <a:xfrm>
            <a:off x="1080000" y="4320000"/>
            <a:ext cx="2160000" cy="216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400">
                <a:solidFill>
                  <a:srgbClr val="999999"/>
                </a:solidFill>
                <a:latin typeface="Microsoft YaHei"/>
                <a:ea typeface="Microsoft YaHei"/>
              </a:rPr>
              <a:t>联系我们</a:t>
            </a:r>
          </a:p>
        </p:txBody>
      </p:sp>
      <p:sp>
        <p:nvSpPr>
          <p:cNvPr id="46" name="!!#s6-email"/>
          <p:cNvSpPr/>
          <p:nvPr/>
        </p:nvSpPr>
        <p:spPr>
          <a:xfrm>
            <a:off x="1080000" y="4680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editorial@story.com</a:t>
            </a:r>
          </a:p>
        </p:txBody>
      </p:sp>
      <p:sp>
        <p:nvSpPr>
          <p:cNvPr id="47" name="!!#s6-website"/>
          <p:cNvSpPr/>
          <p:nvPr/>
        </p:nvSpPr>
        <p:spPr>
          <a:xfrm>
            <a:off x="1080000" y="5112000"/>
            <a:ext cx="4320000" cy="288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FFFFFF"/>
                </a:solidFill>
                <a:latin typeface="Georgia"/>
                <a:ea typeface="Georgia"/>
              </a:rPr>
              <a:t>www.editorialstory.com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