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22d322f633d74b21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38d9aee1260d4d13"/>
    <p:sldId id="257" r:id="Rb47c88d55df04e0a"/>
    <p:sldId id="258" r:id="R1b5aa8d7f0794430"/>
    <p:sldId id="259" r:id="R646e7e712f854e1a"/>
    <p:sldId id="260" r:id="R094a2ddad29344d5"/>
    <p:sldId id="261" r:id="R00404fef810a4fd7"/>
    <p:sldId id="262" r:id="Ra01bb72be42b446e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38d9aee1260d4d13" /><Relationship Type="http://schemas.openxmlformats.org/officeDocument/2006/relationships/slide" Target="/ppt/slides/slide2.xml" Id="Rb47c88d55df04e0a" /><Relationship Type="http://schemas.openxmlformats.org/officeDocument/2006/relationships/slide" Target="/ppt/slides/slide3.xml" Id="R1b5aa8d7f0794430" /><Relationship Type="http://schemas.openxmlformats.org/officeDocument/2006/relationships/slide" Target="/ppt/slides/slide4.xml" Id="R646e7e712f854e1a" /><Relationship Type="http://schemas.openxmlformats.org/officeDocument/2006/relationships/slide" Target="/ppt/slides/slide5.xml" Id="R094a2ddad29344d5" /><Relationship Type="http://schemas.openxmlformats.org/officeDocument/2006/relationships/slide" Target="/ppt/slides/slide6.xml" Id="R00404fef810a4fd7" /><Relationship Type="http://schemas.openxmlformats.org/officeDocument/2006/relationships/slide" Target="/ppt/slides/slide7.xml" Id="Ra01bb72be42b446e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c1b5b279d3242e0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785c69311016436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d859a02efd94085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3c885aa2b9743ac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478de187caf048b1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59d911003548e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06359000c646d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fe63df81ce4cb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ea28afe16d4d9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42ef8a85fdd45d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df28ddca764e8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deb0a3410e4db9" /></Relationships>
</file>

<file path=ppt/slides/slide1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 xmlns:a="http://schemas.openxmlformats.org/drawingml/2006/main"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5040000" cy="50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920000" y="3528000"/>
            <a:ext cx="4320000" cy="432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600000">
            <a:off x="10080000" y="720000"/>
            <a:ext cx="2160000" cy="4320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5B6CFF">
              <a:alpha val="7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360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-720000">
            <a:off x="1800000" y="5472000"/>
            <a:ext cx="90000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BE4A8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0800000" y="1080000"/>
            <a:ext cx="504000" cy="504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8640000" y="288000"/>
            <a:ext cx="2880000" cy="288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22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432000" y="5832000"/>
            <a:ext cx="2016000" cy="792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B020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44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44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44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2880000"/>
            <a:ext cx="5760000" cy="5760000"/>
          </a:xfrm>
          <a:prstGeom xmlns:a="http://schemas.openxmlformats.org/drawingml/2006/main" prst="ellipse">
            <a:avLst/>
          </a:prstGeom>
          <a:solidFill>
            <a:srgbClr val="5B6C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6480000" y="0"/>
            <a:ext cx="5760000" cy="5760000"/>
          </a:xfrm>
          <a:prstGeom xmlns:a="http://schemas.openxmlformats.org/drawingml/2006/main" prst="ellipse">
            <a:avLst/>
          </a:prstGeom>
          <a:solidFill>
            <a:srgbClr val="2BE4A8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-480000">
            <a:off x="0" y="0"/>
            <a:ext cx="3600000" cy="2160000"/>
          </a:xfrm>
          <a:prstGeom xmlns:a="http://schemas.openxmlformats.org/drawingml/2006/main" prst="roundRect">
            <a:avLst/>
          </a:prstGeom>
          <a:solidFill>
            <a:srgbClr val="FFB020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11592000" y="360000"/>
            <a:ext cx="72000" cy="6120000"/>
          </a:xfrm>
          <a:prstGeom xmlns:a="http://schemas.openxmlformats.org/drawingml/2006/main" prst="rect">
            <a:avLst/>
          </a:prstGeom>
          <a:solidFill>
            <a:srgbClr val="FFFFFF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1080000">
            <a:off x="720000" y="720000"/>
            <a:ext cx="10800000" cy="72000"/>
          </a:xfrm>
          <a:prstGeom xmlns:a="http://schemas.openxmlformats.org/drawingml/2006/main" prst="rect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080000" y="1080000"/>
            <a:ext cx="648000" cy="648000"/>
          </a:xfrm>
          <a:prstGeom xmlns:a="http://schemas.openxmlformats.org/drawingml/2006/main" prst="ellipse">
            <a:avLst/>
          </a:prstGeom>
          <a:solidFill>
            <a:srgbClr val="FFB020">
              <a:alpha val="2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432000" y="288000"/>
            <a:ext cx="3600000" cy="360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FF4D6D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720000">
            <a:off x="9720000" y="5688000"/>
            <a:ext cx="2304000" cy="936000"/>
          </a:xfrm>
          <a:prstGeom xmlns:a="http://schemas.openxmlformats.org/drawingml/2006/main" prst="roundRect">
            <a:avLst/>
          </a:prstGeom>
          <a:solidFill>
            <a:srgbClr val="2BE4A8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152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80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4320000" cy="4320000"/>
          </a:xfrm>
          <a:prstGeom xmlns:a="http://schemas.openxmlformats.org/drawingml/2006/main" prst="ellipse">
            <a:avLst/>
          </a:prstGeom>
          <a:solidFill>
            <a:srgbClr val="2BE4A8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560000" y="3780000"/>
            <a:ext cx="4680000" cy="4680000"/>
          </a:xfrm>
          <a:prstGeom xmlns:a="http://schemas.openxmlformats.org/drawingml/2006/main" prst="ellipse">
            <a:avLst/>
          </a:prstGeom>
          <a:solidFill>
            <a:srgbClr val="FF4D6D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360000">
            <a:off x="9504000" y="1008000"/>
            <a:ext cx="2592000" cy="5040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6336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360000">
            <a:off x="2160000" y="1080000"/>
            <a:ext cx="8640000" cy="72000"/>
          </a:xfrm>
          <a:prstGeom xmlns:a="http://schemas.openxmlformats.org/drawingml/2006/main" prst="rect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720000" y="1152000"/>
            <a:ext cx="432000" cy="432000"/>
          </a:xfrm>
          <a:prstGeom xmlns:a="http://schemas.openxmlformats.org/drawingml/2006/main" prst="ellipse">
            <a:avLst/>
          </a:prstGeom>
          <a:solidFill>
            <a:srgbClr val="2BE4A8">
              <a:alpha val="1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9072000" y="216000"/>
            <a:ext cx="2736000" cy="273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6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-480000">
            <a:off x="432000" y="792000"/>
            <a:ext cx="2232000" cy="720000"/>
          </a:xfrm>
          <a:prstGeom xmlns:a="http://schemas.openxmlformats.org/drawingml/2006/main" prst="roundRect">
            <a:avLst/>
          </a:prstGeom>
          <a:solidFill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432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432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648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648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432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4536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4536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8208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8424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8424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3600000"/>
            <a:ext cx="5400000" cy="5400000"/>
          </a:xfrm>
          <a:prstGeom xmlns:a="http://schemas.openxmlformats.org/drawingml/2006/main" prst="ellipse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200000" y="0"/>
            <a:ext cx="5040000" cy="5040000"/>
          </a:xfrm>
          <a:prstGeom xmlns:a="http://schemas.openxmlformats.org/drawingml/2006/main" prst="ellipse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-720000">
            <a:off x="0" y="0"/>
            <a:ext cx="3240000" cy="2880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1656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0">
            <a:off x="1080000" y="6264000"/>
            <a:ext cx="10080000" cy="72000"/>
          </a:xfrm>
          <a:prstGeom xmlns:a="http://schemas.openxmlformats.org/drawingml/2006/main" prst="rect">
            <a:avLst/>
          </a:prstGeom>
          <a:solidFill>
            <a:srgbClr val="FF4D6D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1232000" y="936000"/>
            <a:ext cx="432000" cy="432000"/>
          </a:xfrm>
          <a:prstGeom xmlns:a="http://schemas.openxmlformats.org/drawingml/2006/main" prst="ellipse">
            <a:avLst/>
          </a:prstGeom>
          <a:solidFill>
            <a:srgbClr val="FF4D6D">
              <a:alpha val="1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432000" y="288000"/>
            <a:ext cx="3240000" cy="3240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2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480000">
            <a:off x="9648000" y="5616000"/>
            <a:ext cx="2376000" cy="864000"/>
          </a:xfrm>
          <a:prstGeom xmlns:a="http://schemas.openxmlformats.org/drawingml/2006/main" prst="roundRect">
            <a:avLst/>
          </a:prstGeom>
          <a:solidFill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432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432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404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576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576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4356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3528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3528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7308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648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648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02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9432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9432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6480000" cy="6480000"/>
          </a:xfrm>
          <a:prstGeom xmlns:a="http://schemas.openxmlformats.org/drawingml/2006/main" prst="ellipse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8280000" y="3456000"/>
            <a:ext cx="3960000" cy="3960000"/>
          </a:xfrm>
          <a:prstGeom xmlns:a="http://schemas.openxmlformats.org/drawingml/2006/main" prst="ellipse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840000">
            <a:off x="9432000" y="288000"/>
            <a:ext cx="2592000" cy="3456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360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0">
            <a:off x="2160000" y="6336000"/>
            <a:ext cx="8640000" cy="72000"/>
          </a:xfrm>
          <a:prstGeom xmlns:a="http://schemas.openxmlformats.org/drawingml/2006/main" prst="rect">
            <a:avLst/>
          </a:prstGeom>
          <a:solidFill>
            <a:srgbClr val="2BE4A8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720000" y="5760000"/>
            <a:ext cx="432000" cy="432000"/>
          </a:xfrm>
          <a:prstGeom xmlns:a="http://schemas.openxmlformats.org/drawingml/2006/main" prst="ellipse">
            <a:avLst/>
          </a:prstGeom>
          <a:solidFill>
            <a:srgbClr val="FF4D6D">
              <a:alpha val="1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8712000" y="360000"/>
            <a:ext cx="3096000" cy="309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4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432000" y="792000"/>
            <a:ext cx="2232000" cy="720000"/>
          </a:xfrm>
          <a:prstGeom xmlns:a="http://schemas.openxmlformats.org/drawingml/2006/main" prst="roundRect">
            <a:avLst/>
          </a:prstGeom>
          <a:solidFill>
            <a:srgbClr val="FFB020">
              <a:alpha val="7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432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432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432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432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864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864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7776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8064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8064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7776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8064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8064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4320000" cy="4320000"/>
          </a:xfrm>
          <a:prstGeom xmlns:a="http://schemas.openxmlformats.org/drawingml/2006/main" prst="ellipse">
            <a:avLst/>
          </a:prstGeom>
          <a:solidFill>
            <a:srgbClr val="2BE4A8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920000" y="3672000"/>
            <a:ext cx="4320000" cy="4320000"/>
          </a:xfrm>
          <a:prstGeom xmlns:a="http://schemas.openxmlformats.org/drawingml/2006/main" prst="ellipse">
            <a:avLst/>
          </a:prstGeom>
          <a:solidFill>
            <a:srgbClr val="FFB020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0">
            <a:off x="9864000" y="720000"/>
            <a:ext cx="2232000" cy="5112000"/>
          </a:xfrm>
          <a:prstGeom xmlns:a="http://schemas.openxmlformats.org/drawingml/2006/main" prst="roundRect">
            <a:avLst/>
          </a:prstGeom>
          <a:solidFill>
            <a:srgbClr val="5B6CFF">
              <a:alpha val="2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6480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0">
            <a:off x="12960000" y="0"/>
            <a:ext cx="8640000" cy="72000"/>
          </a:xfrm>
          <a:prstGeom xmlns:a="http://schemas.openxmlformats.org/drawingml/2006/main" prst="rect">
            <a:avLst/>
          </a:prstGeom>
          <a:solidFill>
            <a:srgbClr val="2BE4A8">
              <a:alpha val="3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11160000" y="1080000"/>
            <a:ext cx="360000" cy="360000"/>
          </a:xfrm>
          <a:prstGeom xmlns:a="http://schemas.openxmlformats.org/drawingml/2006/main" prst="ellipse">
            <a:avLst/>
          </a:prstGeom>
          <a:solidFill>
            <a:srgbClr val="FF4D6D">
              <a:alpha val="10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8928000" y="288000"/>
            <a:ext cx="2952000" cy="2952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12960000" y="792000"/>
            <a:ext cx="2232000" cy="720000"/>
          </a:xfrm>
          <a:prstGeom xmlns:a="http://schemas.openxmlformats.org/drawingml/2006/main" prst="roundRect">
            <a:avLst/>
          </a:prstGeom>
          <a:solidFill>
            <a:srgbClr val="FFB020">
              <a:alpha val="4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152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152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296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296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296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296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2960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p159="http://schemas.microsoft.com/office/powerpoint/2015/09/main" xmlns:mc="http://schemas.openxmlformats.org/markup-compatibility/2006" xmlns:p14="http://schemas.microsoft.com/office/powerpoint/2010/main" xmlns:p="http://schemas.openxmlformats.org/presentationml/2006/main" mc:Ignorable="p159">
  <p:cSld>
    <p:bg>
      <p:bgPr>
        <a:solidFill>
          <a:srgbClr val="0B0F1A"/>
        </a:solidFill>
      </p:bgPr>
    </p:bg>
    <p:spTree>
      <p:nvGrpSpPr>
        <p:cNvPr id="1" name=""/>
        <p:cNvGrpSpPr/>
        <p:nvPr/>
      </p:nvGrpSpPr>
      <p:grpSpPr/>
      <p:sp>
        <p:nvSpPr>
          <p:cNvPr id="2" name="!!bg-blob-1"/>
          <p:cNvSpPr/>
          <p:nvPr/>
        </p:nvSpPr>
        <p:spPr>
          <a:xfrm xmlns:a="http://schemas.openxmlformats.org/drawingml/2006/main">
            <a:off x="0" y="0"/>
            <a:ext cx="5040000" cy="5040000"/>
          </a:xfrm>
          <a:prstGeom xmlns:a="http://schemas.openxmlformats.org/drawingml/2006/main" prst="ellipse">
            <a:avLst/>
          </a:prstGeom>
          <a:solidFill>
            <a:srgbClr val="2BE4A8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3" name="!!bg-blob-2"/>
          <p:cNvSpPr/>
          <p:nvPr/>
        </p:nvSpPr>
        <p:spPr>
          <a:xfrm xmlns:a="http://schemas.openxmlformats.org/drawingml/2006/main">
            <a:off x="7380000" y="3600000"/>
            <a:ext cx="4860000" cy="4860000"/>
          </a:xfrm>
          <a:prstGeom xmlns:a="http://schemas.openxmlformats.org/drawingml/2006/main" prst="ellipse">
            <a:avLst/>
          </a:prstGeom>
          <a:solidFill>
            <a:srgbClr val="FFB020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" name="!!bg-slab"/>
          <p:cNvSpPr/>
          <p:nvPr/>
        </p:nvSpPr>
        <p:spPr>
          <a:xfrm xmlns:a="http://schemas.openxmlformats.org/drawingml/2006/main" rot="600000">
            <a:off x="9936000" y="576000"/>
            <a:ext cx="2232000" cy="4968000"/>
          </a:xfrm>
          <a:prstGeom xmlns:a="http://schemas.openxmlformats.org/drawingml/2006/main" prst="roundRect">
            <a:avLst/>
          </a:prstGeom>
          <a:solidFill>
            <a:srgbClr val="5B6C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5" name="!!bg-line-1"/>
          <p:cNvSpPr/>
          <p:nvPr/>
        </p:nvSpPr>
        <p:spPr>
          <a:xfrm xmlns:a="http://schemas.openxmlformats.org/drawingml/2006/main">
            <a:off x="432000" y="360000"/>
            <a:ext cx="11329200" cy="72000"/>
          </a:xfrm>
          <a:prstGeom xmlns:a="http://schemas.openxmlformats.org/drawingml/2006/main" prst="rect">
            <a:avLst/>
          </a:prstGeom>
          <a:solidFill>
            <a:srgbClr val="FFFFFF">
              <a:alpha val="5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6" name="!!bg-line-2"/>
          <p:cNvSpPr/>
          <p:nvPr/>
        </p:nvSpPr>
        <p:spPr>
          <a:xfrm xmlns:a="http://schemas.openxmlformats.org/drawingml/2006/main" rot="-480000">
            <a:off x="1440000" y="6264000"/>
            <a:ext cx="9360000" cy="72000"/>
          </a:xfrm>
          <a:prstGeom xmlns:a="http://schemas.openxmlformats.org/drawingml/2006/main" prst="rect">
            <a:avLst/>
          </a:prstGeom>
          <a:solidFill>
            <a:srgbClr val="FF4D6D">
              <a:alpha val="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7" name="!!bg-dot"/>
          <p:cNvSpPr/>
          <p:nvPr/>
        </p:nvSpPr>
        <p:spPr>
          <a:xfrm xmlns:a="http://schemas.openxmlformats.org/drawingml/2006/main">
            <a:off x="936000" y="1080000"/>
            <a:ext cx="432000" cy="432000"/>
          </a:xfrm>
          <a:prstGeom xmlns:a="http://schemas.openxmlformats.org/drawingml/2006/main" prst="ellipse">
            <a:avLst/>
          </a:prstGeom>
          <a:solidFill>
            <a:srgbClr val="2BE4A8">
              <a:alpha val="16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8" name="!!bg-ring"/>
          <p:cNvSpPr/>
          <p:nvPr/>
        </p:nvSpPr>
        <p:spPr>
          <a:xfrm xmlns:a="http://schemas.openxmlformats.org/drawingml/2006/main">
            <a:off x="432000" y="3528000"/>
            <a:ext cx="3384000" cy="3384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0000">
              <a:alpha val="1000"/>
            </a:srgbClr>
          </a:solidFill>
          <a:ln xmlns:a="http://schemas.openxmlformats.org/drawingml/2006/main" w="25400">
            <a:solidFill>
              <a:srgbClr val="2BE4A8">
                <a:alpha val="14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9" name="!!bg-chip"/>
          <p:cNvSpPr/>
          <p:nvPr/>
        </p:nvSpPr>
        <p:spPr>
          <a:xfrm xmlns:a="http://schemas.openxmlformats.org/drawingml/2006/main" rot="0">
            <a:off x="9648000" y="5328000"/>
            <a:ext cx="2376000" cy="864000"/>
          </a:xfrm>
          <a:prstGeom xmlns:a="http://schemas.openxmlformats.org/drawingml/2006/main" prst="roundRect">
            <a:avLst/>
          </a:prstGeom>
          <a:solidFill>
            <a:srgbClr val="FFB020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 xmlns:a="http://schemas.openxmlformats.org/drawingml/2006/main">
            <a:off x="12960000" y="2232000"/>
            <a:ext cx="9324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7200" b="1">
                <a:solidFill>
                  <a:srgbClr val="FFFFFF"/>
                </a:solidFill>
                <a:latin typeface="PingFang SC"/>
                <a:ea typeface="PingFang SC"/>
              </a:rPr>
              <a:t>注意力预算</a:t>
            </a:r>
          </a:p>
        </p:txBody>
      </p:sp>
      <p:sp>
        <p:nvSpPr>
          <p:cNvPr id="11" name="!!hero-subtitle"/>
          <p:cNvSpPr/>
          <p:nvPr/>
        </p:nvSpPr>
        <p:spPr>
          <a:xfrm xmlns:a="http://schemas.openxmlformats.org/drawingml/2006/main">
            <a:off x="12960000" y="3456000"/>
            <a:ext cx="9324000" cy="57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3600" b="0">
                <a:solidFill>
                  <a:srgbClr val="B9C6D6"/>
                </a:solidFill>
                <a:latin typeface="PingFang SC"/>
                <a:ea typeface="PingFang SC"/>
              </a:rPr>
              <a:t>把手机时间变成创造时间</a:t>
            </a:r>
          </a:p>
        </p:txBody>
      </p:sp>
      <p:sp>
        <p:nvSpPr>
          <p:cNvPr id="12" name="!!hero-tagline"/>
          <p:cNvSpPr/>
          <p:nvPr/>
        </p:nvSpPr>
        <p:spPr>
          <a:xfrm xmlns:a="http://schemas.openxmlformats.org/drawingml/2006/main">
            <a:off x="12960000" y="4320000"/>
            <a:ext cx="932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7 天可执行练习 · 无需任何 App</a:t>
            </a:r>
          </a:p>
        </p:txBody>
      </p:sp>
      <p:sp>
        <p:nvSpPr>
          <p:cNvPr id="13" name="!!statement-main"/>
          <p:cNvSpPr/>
          <p:nvPr/>
        </p:nvSpPr>
        <p:spPr>
          <a:xfrm xmlns:a="http://schemas.openxmlformats.org/drawingml/2006/main">
            <a:off x="12960000" y="2592000"/>
            <a:ext cx="9864000" cy="86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5600" b="1">
                <a:solidFill>
                  <a:srgbClr val="FFFFFF"/>
                </a:solidFill>
                <a:latin typeface="PingFang SC"/>
                <a:ea typeface="PingFang SC"/>
              </a:rPr>
              <a:t>你不是没时间，你是被碎片买走了</a:t>
            </a:r>
          </a:p>
        </p:txBody>
      </p:sp>
      <p:sp>
        <p:nvSpPr>
          <p:cNvPr id="14" name="!!statement-sub"/>
          <p:cNvSpPr/>
          <p:nvPr/>
        </p:nvSpPr>
        <p:spPr>
          <a:xfrm xmlns:a="http://schemas.openxmlformats.org/drawingml/2006/main">
            <a:off x="12960000" y="4248000"/>
            <a:ext cx="8568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400" b="0">
                <a:solidFill>
                  <a:srgbClr val="B9C6D6"/>
                </a:solidFill>
                <a:latin typeface="PingFang SC"/>
                <a:ea typeface="PingFang SC"/>
              </a:rPr>
              <a:t>每一次下意识打开，都在付一笔“重启成本”</a:t>
            </a:r>
          </a:p>
        </p:txBody>
      </p:sp>
      <p:sp>
        <p:nvSpPr>
          <p:cNvPr id="15" name="!!pillars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000" b="1">
                <a:solidFill>
                  <a:srgbClr val="FFFFFF"/>
                </a:solidFill>
                <a:latin typeface="PingFang SC"/>
                <a:ea typeface="PingFang SC"/>
              </a:rPr>
              <a:t>三件事，立刻把注意力收回来</a:t>
            </a:r>
          </a:p>
        </p:txBody>
      </p:sp>
      <p:sp>
        <p:nvSpPr>
          <p:cNvPr id="16" name="!!pillar1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17" name="!!pillar1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① 识别触发器</a:t>
            </a:r>
          </a:p>
        </p:txBody>
      </p:sp>
      <p:sp>
        <p:nvSpPr>
          <p:cNvPr id="18" name="!!pillar1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把“无聊/压力/等待/社交”写成清单；每次打开前问：我现在要解决什么？</a:t>
            </a:r>
          </a:p>
        </p:txBody>
      </p:sp>
      <p:sp>
        <p:nvSpPr>
          <p:cNvPr id="19" name="!!pillar2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0" name="!!pillar2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② 设定预算</a:t>
            </a:r>
          </a:p>
        </p:txBody>
      </p:sp>
      <p:sp>
        <p:nvSpPr>
          <p:cNvPr id="21" name="!!pillar2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给娱乐/社交一个固定额度（示例：30 分钟）；用完就停，把想刷的内容写到明天清单。</a:t>
            </a:r>
          </a:p>
        </p:txBody>
      </p:sp>
      <p:sp>
        <p:nvSpPr>
          <p:cNvPr id="22" name="!!pillar3-bg"/>
          <p:cNvSpPr/>
          <p:nvPr/>
        </p:nvSpPr>
        <p:spPr>
          <a:xfrm xmlns:a="http://schemas.openxmlformats.org/drawingml/2006/main">
            <a:off x="12960000" y="1800000"/>
            <a:ext cx="3456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18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3" name="!!pillar3-title"/>
          <p:cNvSpPr/>
          <p:nvPr/>
        </p:nvSpPr>
        <p:spPr>
          <a:xfrm xmlns:a="http://schemas.openxmlformats.org/drawingml/2006/main">
            <a:off x="12960000" y="2160000"/>
            <a:ext cx="3024000" cy="43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800" b="1">
                <a:solidFill>
                  <a:srgbClr val="FFFFFF"/>
                </a:solidFill>
                <a:latin typeface="PingFang SC"/>
                <a:ea typeface="PingFang SC"/>
              </a:rPr>
              <a:t>③ 保护深度区</a:t>
            </a:r>
          </a:p>
        </p:txBody>
      </p:sp>
      <p:sp>
        <p:nvSpPr>
          <p:cNvPr id="24" name="!!pillar3-desc"/>
          <p:cNvSpPr/>
          <p:nvPr/>
        </p:nvSpPr>
        <p:spPr>
          <a:xfrm xmlns:a="http://schemas.openxmlformats.org/drawingml/2006/main">
            <a:off x="12960000" y="2736000"/>
            <a:ext cx="3024000" cy="21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每天至少留 1 个 90 分钟无打扰区块；手机离身，通知改成预约（集中 2 次处理）。</a:t>
            </a:r>
          </a:p>
        </p:txBody>
      </p:sp>
      <p:sp>
        <p:nvSpPr>
          <p:cNvPr id="25" name="!!timelin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一天 4 步流程：把预算花在对的地方</a:t>
            </a:r>
          </a:p>
        </p:txBody>
      </p:sp>
      <p:sp>
        <p:nvSpPr>
          <p:cNvPr id="26" name="!!timeline-line"/>
          <p:cNvSpPr/>
          <p:nvPr/>
        </p:nvSpPr>
        <p:spPr>
          <a:xfrm xmlns:a="http://schemas.openxmlformats.org/drawingml/2006/main">
            <a:off x="12960000" y="2196000"/>
            <a:ext cx="11329200" cy="7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>
              <a:alpha val="8000"/>
            </a:srgbClr>
          </a:solidFill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27" name="!!step1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BE4A8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1</a:t>
            </a:r>
          </a:p>
        </p:txBody>
      </p:sp>
      <p:sp>
        <p:nvSpPr>
          <p:cNvPr id="28" name="!!step1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启动（2 分钟）</a:t>
            </a:r>
          </a:p>
        </p:txBody>
      </p:sp>
      <p:sp>
        <p:nvSpPr>
          <p:cNvPr id="29" name="!!step1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写下今天 1 件最重要的事；设定预算：30 分钟。</a:t>
            </a:r>
          </a:p>
        </p:txBody>
      </p:sp>
      <p:sp>
        <p:nvSpPr>
          <p:cNvPr id="30" name="!!step2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020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0B0F1A"/>
                </a:solidFill>
                <a:latin typeface="PingFang SC"/>
                <a:ea typeface="PingFang SC"/>
              </a:rPr>
              <a:t>2</a:t>
            </a:r>
          </a:p>
        </p:txBody>
      </p:sp>
      <p:sp>
        <p:nvSpPr>
          <p:cNvPr id="31" name="!!step2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深潜（×2）</a:t>
            </a:r>
          </a:p>
        </p:txBody>
      </p:sp>
      <p:sp>
        <p:nvSpPr>
          <p:cNvPr id="32" name="!!step2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计时 25–45 分钟；手机离身；想刷→写到稍后清单。</a:t>
            </a:r>
          </a:p>
        </p:txBody>
      </p:sp>
      <p:sp>
        <p:nvSpPr>
          <p:cNvPr id="33" name="!!step3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5B6CFF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3</a:t>
            </a:r>
          </a:p>
        </p:txBody>
      </p:sp>
      <p:sp>
        <p:nvSpPr>
          <p:cNvPr id="34" name="!!step3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缓冲（5 分钟）</a:t>
            </a:r>
          </a:p>
        </p:txBody>
      </p:sp>
      <p:sp>
        <p:nvSpPr>
          <p:cNvPr id="35" name="!!step3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统一处理消息：删/回/记录三选一，避免无底洞。</a:t>
            </a:r>
          </a:p>
        </p:txBody>
      </p:sp>
      <p:sp>
        <p:nvSpPr>
          <p:cNvPr id="36" name="!!step4-num"/>
          <p:cNvSpPr/>
          <p:nvPr/>
        </p:nvSpPr>
        <p:spPr>
          <a:xfrm xmlns:a="http://schemas.openxmlformats.org/drawingml/2006/main">
            <a:off x="12960000" y="1908000"/>
            <a:ext cx="576000" cy="576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4D6D">
              <a:alpha val="100000"/>
            </a:srgbClr>
          </a:solidFill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2000" b="1">
                <a:solidFill>
                  <a:srgbClr val="FFFFFF"/>
                </a:solidFill>
                <a:latin typeface="PingFang SC"/>
                <a:ea typeface="PingFang SC"/>
              </a:rPr>
              <a:t>4</a:t>
            </a:r>
          </a:p>
        </p:txBody>
      </p:sp>
      <p:sp>
        <p:nvSpPr>
          <p:cNvPr id="37" name="!!step4-title"/>
          <p:cNvSpPr/>
          <p:nvPr/>
        </p:nvSpPr>
        <p:spPr>
          <a:xfrm xmlns:a="http://schemas.openxmlformats.org/drawingml/2006/main">
            <a:off x="12960000" y="2664000"/>
            <a:ext cx="2232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200" b="1">
                <a:solidFill>
                  <a:srgbClr val="FFFFFF"/>
                </a:solidFill>
                <a:latin typeface="PingFang SC"/>
                <a:ea typeface="PingFang SC"/>
              </a:rPr>
              <a:t>复盘（1 分钟）</a:t>
            </a:r>
          </a:p>
        </p:txBody>
      </p:sp>
      <p:sp>
        <p:nvSpPr>
          <p:cNvPr id="38" name="!!step4-desc"/>
          <p:cNvSpPr/>
          <p:nvPr/>
        </p:nvSpPr>
        <p:spPr>
          <a:xfrm xmlns:a="http://schemas.openxmlformats.org/drawingml/2006/main">
            <a:off x="12960000" y="3168000"/>
            <a:ext cx="2232000" cy="108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B9C6D6"/>
                </a:solidFill>
                <a:latin typeface="PingFang SC"/>
                <a:ea typeface="PingFang SC"/>
              </a:rPr>
              <a:t>写 1 行：预算花在哪？明天只调整一处。</a:t>
            </a:r>
          </a:p>
        </p:txBody>
      </p:sp>
      <p:sp>
        <p:nvSpPr>
          <p:cNvPr id="39" name="!!evidence-title"/>
          <p:cNvSpPr/>
          <p:nvPr/>
        </p:nvSpPr>
        <p:spPr>
          <a:xfrm xmlns:a="http://schemas.openxmlformats.org/drawingml/2006/main">
            <a:off x="12960000" y="432000"/>
            <a:ext cx="11329200" cy="50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3600" b="1">
                <a:solidFill>
                  <a:srgbClr val="FFFFFF"/>
                </a:solidFill>
                <a:latin typeface="PingFang SC"/>
                <a:ea typeface="PingFang SC"/>
              </a:rPr>
              <a:t>三个指标，让注意力“看得见”</a:t>
            </a:r>
          </a:p>
        </p:txBody>
      </p:sp>
      <p:sp>
        <p:nvSpPr>
          <p:cNvPr id="40" name="!!evidence-caption"/>
          <p:cNvSpPr/>
          <p:nvPr/>
        </p:nvSpPr>
        <p:spPr>
          <a:xfrm xmlns:a="http://schemas.openxmlformats.org/drawingml/2006/main">
            <a:off x="12960000" y="1008000"/>
            <a:ext cx="113292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建议目标值（从你当前水平的 80% 开始）</a:t>
            </a:r>
          </a:p>
        </p:txBody>
      </p:sp>
      <p:sp>
        <p:nvSpPr>
          <p:cNvPr id="41" name="!!evidence-note"/>
          <p:cNvSpPr/>
          <p:nvPr/>
        </p:nvSpPr>
        <p:spPr>
          <a:xfrm xmlns:a="http://schemas.openxmlformats.org/drawingml/2006/main">
            <a:off x="12960000" y="1332000"/>
            <a:ext cx="11329200" cy="28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400" b="0">
                <a:solidFill>
                  <a:srgbClr val="7F93AA"/>
                </a:solidFill>
                <a:latin typeface="PingFang SC"/>
                <a:ea typeface="PingFang SC"/>
              </a:rPr>
              <a:t>只要记录 3 天，你就能看到趋势</a:t>
            </a:r>
          </a:p>
        </p:txBody>
      </p:sp>
      <p:sp>
        <p:nvSpPr>
          <p:cNvPr id="42" name="!!eviA-bg"/>
          <p:cNvSpPr/>
          <p:nvPr/>
        </p:nvSpPr>
        <p:spPr>
          <a:xfrm xmlns:a="http://schemas.openxmlformats.org/drawingml/2006/main">
            <a:off x="12960000" y="1800000"/>
            <a:ext cx="6912000" cy="45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A2C">
              <a:alpha val="100000"/>
            </a:srgbClr>
          </a:solidFill>
          <a:ln xmlns:a="http://schemas.openxmlformats.org/drawingml/2006/main" w="25400">
            <a:solidFill>
              <a:srgbClr val="2BE4A8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3" name="!!eviA-num"/>
          <p:cNvSpPr/>
          <p:nvPr/>
        </p:nvSpPr>
        <p:spPr>
          <a:xfrm xmlns:a="http://schemas.openxmlformats.org/drawingml/2006/main">
            <a:off x="12960000" y="2592000"/>
            <a:ext cx="6336000" cy="936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6400" b="1">
                <a:solidFill>
                  <a:srgbClr val="FFFFFF"/>
                </a:solidFill>
                <a:latin typeface="PingFang SC"/>
                <a:ea typeface="PingFang SC"/>
              </a:rPr>
              <a:t>≤20 次/天</a:t>
            </a:r>
          </a:p>
        </p:txBody>
      </p:sp>
      <p:sp>
        <p:nvSpPr>
          <p:cNvPr id="44" name="!!eviA-label"/>
          <p:cNvSpPr/>
          <p:nvPr/>
        </p:nvSpPr>
        <p:spPr>
          <a:xfrm xmlns:a="http://schemas.openxmlformats.org/drawingml/2006/main">
            <a:off x="12960000" y="3708000"/>
            <a:ext cx="633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000" b="0">
                <a:solidFill>
                  <a:srgbClr val="B9C6D6"/>
                </a:solidFill>
                <a:latin typeface="PingFang SC"/>
                <a:ea typeface="PingFang SC"/>
              </a:rPr>
              <a:t>无意识打开手机</a:t>
            </a:r>
          </a:p>
        </p:txBody>
      </p:sp>
      <p:sp>
        <p:nvSpPr>
          <p:cNvPr id="45" name="!!eviB-bg"/>
          <p:cNvSpPr/>
          <p:nvPr/>
        </p:nvSpPr>
        <p:spPr>
          <a:xfrm xmlns:a="http://schemas.openxmlformats.org/drawingml/2006/main">
            <a:off x="12960000" y="1800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2310">
              <a:alpha val="100000"/>
            </a:srgbClr>
          </a:solidFill>
          <a:ln xmlns:a="http://schemas.openxmlformats.org/drawingml/2006/main" w="25400">
            <a:solidFill>
              <a:srgbClr val="FFB020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6" name="!!eviB-num"/>
          <p:cNvSpPr/>
          <p:nvPr/>
        </p:nvSpPr>
        <p:spPr>
          <a:xfrm xmlns:a="http://schemas.openxmlformats.org/drawingml/2006/main">
            <a:off x="12960000" y="2232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≥90 分钟</a:t>
            </a:r>
          </a:p>
        </p:txBody>
      </p:sp>
      <p:sp>
        <p:nvSpPr>
          <p:cNvPr id="47" name="!!eviB-label"/>
          <p:cNvSpPr/>
          <p:nvPr/>
        </p:nvSpPr>
        <p:spPr>
          <a:xfrm xmlns:a="http://schemas.openxmlformats.org/drawingml/2006/main">
            <a:off x="12960000" y="2988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深度工作总时长</a:t>
            </a:r>
          </a:p>
        </p:txBody>
      </p:sp>
      <p:sp>
        <p:nvSpPr>
          <p:cNvPr id="48" name="!!eviC-bg"/>
          <p:cNvSpPr/>
          <p:nvPr/>
        </p:nvSpPr>
        <p:spPr>
          <a:xfrm xmlns:a="http://schemas.openxmlformats.org/drawingml/2006/main">
            <a:off x="12960000" y="4212000"/>
            <a:ext cx="3996000" cy="212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C1020">
              <a:alpha val="100000"/>
            </a:srgbClr>
          </a:solidFill>
          <a:ln xmlns:a="http://schemas.openxmlformats.org/drawingml/2006/main" w="25400">
            <a:solidFill>
              <a:srgbClr val="FF4D6D">
                <a:alpha val="80000"/>
              </a:srgbClr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lang="en-US"/>
              <a:t/>
            </a:r>
          </a:p>
        </p:txBody>
      </p:sp>
      <p:sp>
        <p:nvSpPr>
          <p:cNvPr id="49" name="!!eviC-num"/>
          <p:cNvSpPr/>
          <p:nvPr/>
        </p:nvSpPr>
        <p:spPr>
          <a:xfrm xmlns:a="http://schemas.openxmlformats.org/drawingml/2006/main">
            <a:off x="12960000" y="4644000"/>
            <a:ext cx="3456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4400" b="1">
                <a:solidFill>
                  <a:srgbClr val="FFFFFF"/>
                </a:solidFill>
                <a:latin typeface="PingFang SC"/>
                <a:ea typeface="PingFang SC"/>
              </a:rPr>
              <a:t>≤8 次</a:t>
            </a:r>
          </a:p>
        </p:txBody>
      </p:sp>
      <p:sp>
        <p:nvSpPr>
          <p:cNvPr id="50" name="!!eviC-label"/>
          <p:cNvSpPr/>
          <p:nvPr/>
        </p:nvSpPr>
        <p:spPr>
          <a:xfrm xmlns:a="http://schemas.openxmlformats.org/drawingml/2006/main">
            <a:off x="12960000" y="5400000"/>
            <a:ext cx="3456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1800" b="0">
                <a:solidFill>
                  <a:srgbClr val="B9C6D6"/>
                </a:solidFill>
                <a:latin typeface="PingFang SC"/>
                <a:ea typeface="PingFang SC"/>
              </a:rPr>
              <a:t>任务切换次数</a:t>
            </a:r>
          </a:p>
        </p:txBody>
      </p:sp>
      <p:sp>
        <p:nvSpPr>
          <p:cNvPr id="51" name="!!quote-main"/>
          <p:cNvSpPr/>
          <p:nvPr/>
        </p:nvSpPr>
        <p:spPr>
          <a:xfrm xmlns:a="http://schemas.openxmlformats.org/drawingml/2006/main">
            <a:off x="12960000" y="2448000"/>
            <a:ext cx="9864000" cy="115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注意力流向哪里，你就长成哪里。</a:t>
            </a:r>
          </a:p>
        </p:txBody>
      </p:sp>
      <p:sp>
        <p:nvSpPr>
          <p:cNvPr id="52" name="!!quote-attrib"/>
          <p:cNvSpPr/>
          <p:nvPr/>
        </p:nvSpPr>
        <p:spPr>
          <a:xfrm xmlns:a="http://schemas.openxmlformats.org/drawingml/2006/main">
            <a:off x="12960000" y="3960000"/>
            <a:ext cx="9864000" cy="360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800" b="0">
                <a:solidFill>
                  <a:srgbClr val="7F93AA"/>
                </a:solidFill>
                <a:latin typeface="PingFang SC"/>
                <a:ea typeface="PingFang SC"/>
              </a:rPr>
              <a:t>— 给未来的自己</a:t>
            </a:r>
          </a:p>
        </p:txBody>
      </p:sp>
      <p:sp>
        <p:nvSpPr>
          <p:cNvPr id="53" name="!!cta-title"/>
          <p:cNvSpPr/>
          <p:nvPr/>
        </p:nvSpPr>
        <p:spPr>
          <a:xfrm xmlns:a="http://schemas.openxmlformats.org/drawingml/2006/main">
            <a:off x="1080000" y="720000"/>
            <a:ext cx="10044000" cy="64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4800" b="1">
                <a:solidFill>
                  <a:srgbClr val="FFFFFF"/>
                </a:solidFill>
                <a:latin typeface="PingFang SC"/>
                <a:ea typeface="PingFang SC"/>
              </a:rPr>
              <a:t>7 天挑战：让注意力回到你手上</a:t>
            </a:r>
          </a:p>
        </p:txBody>
      </p:sp>
      <p:sp>
        <p:nvSpPr>
          <p:cNvPr id="54" name="!!cta-item1"/>
          <p:cNvSpPr/>
          <p:nvPr/>
        </p:nvSpPr>
        <p:spPr>
          <a:xfrm xmlns:a="http://schemas.openxmlformats.org/drawingml/2006/main">
            <a:off x="1440000" y="2160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2BE4A8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1 记录：每天 1 次，记下无意识打开次数</a:t>
            </a:r>
          </a:p>
        </p:txBody>
      </p:sp>
      <p:sp>
        <p:nvSpPr>
          <p:cNvPr id="55" name="!!cta-item2"/>
          <p:cNvSpPr/>
          <p:nvPr/>
        </p:nvSpPr>
        <p:spPr>
          <a:xfrm xmlns:a="http://schemas.openxmlformats.org/drawingml/2006/main">
            <a:off x="1440000" y="3384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B020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2 预算：每天 1 个额度（示例：30 分钟）</a:t>
            </a:r>
          </a:p>
        </p:txBody>
      </p:sp>
      <p:sp>
        <p:nvSpPr>
          <p:cNvPr id="56" name="!!cta-item3"/>
          <p:cNvSpPr/>
          <p:nvPr/>
        </p:nvSpPr>
        <p:spPr>
          <a:xfrm xmlns:a="http://schemas.openxmlformats.org/drawingml/2006/main">
            <a:off x="1440000" y="4608000"/>
            <a:ext cx="9324000" cy="936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FFFF">
              <a:alpha val="6000"/>
            </a:srgbClr>
          </a:solidFill>
          <a:ln xmlns:a="http://schemas.openxmlformats.org/drawingml/2006/main" w="25400">
            <a:solidFill>
              <a:srgbClr val="FF4D6D">
                <a:alpha val="3500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/>
            <a:r>
              <a:rPr lang="en-US" sz="2400" b="1">
                <a:solidFill>
                  <a:srgbClr val="FFFFFF"/>
                </a:solidFill>
                <a:latin typeface="PingFang SC"/>
                <a:ea typeface="PingFang SC"/>
              </a:rPr>
              <a:t>3 深度区：每天 1 个 90 分钟手机离身区块</a:t>
            </a:r>
          </a:p>
        </p:txBody>
      </p:sp>
      <p:sp>
        <p:nvSpPr>
          <p:cNvPr id="57" name="!!cta-footer"/>
          <p:cNvSpPr/>
          <p:nvPr/>
        </p:nvSpPr>
        <p:spPr>
          <a:xfrm xmlns:a="http://schemas.openxmlformats.org/drawingml/2006/main">
            <a:off x="1152000" y="5976000"/>
            <a:ext cx="9864000" cy="3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0000">
              <a:alpha val="0"/>
            </a:srgbClr>
          </a:solidFill>
          <a:ln xmlns:a="http://schemas.openxmlformats.org/drawingml/2006/main">
            <a:solidFill>
              <a:srgbClr val="000000">
                <a:alpha val="0"/>
              </a:srgbClr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/>
            <a:r>
              <a:rPr lang="en-US" sz="1600" b="0">
                <a:solidFill>
                  <a:srgbClr val="7F93AA"/>
                </a:solidFill>
                <a:latin typeface="PingFang SC"/>
                <a:ea typeface="PingFang SC"/>
              </a:rPr>
              <a:t>现在就做：写下你今天的第一笔预算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