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838f86e94741440a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a74a73e0515c48b0"/>
    <p:sldId id="257" r:id="Rffb69768a59b4fa6"/>
    <p:sldId id="258" r:id="R770c4ee85d014f00"/>
    <p:sldId id="259" r:id="R3784653ff2e14cad"/>
    <p:sldId id="260" r:id="Re531651c356e40ac"/>
    <p:sldId id="261" r:id="R00880282e636421c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a74a73e0515c48b0" /><Relationship Type="http://schemas.openxmlformats.org/officeDocument/2006/relationships/slide" Target="/ppt/slides/slide2.xml" Id="Rffb69768a59b4fa6" /><Relationship Type="http://schemas.openxmlformats.org/officeDocument/2006/relationships/slide" Target="/ppt/slides/slide3.xml" Id="R770c4ee85d014f00" /><Relationship Type="http://schemas.openxmlformats.org/officeDocument/2006/relationships/slide" Target="/ppt/slides/slide4.xml" Id="R3784653ff2e14cad" /><Relationship Type="http://schemas.openxmlformats.org/officeDocument/2006/relationships/slide" Target="/ppt/slides/slide5.xml" Id="Re531651c356e40ac" /><Relationship Type="http://schemas.openxmlformats.org/officeDocument/2006/relationships/slide" Target="/ppt/slides/slide6.xml" Id="R00880282e636421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25b007e5f6a4aa0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0fbfdadabef43b2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be8c23c04b84e5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c7ee5eac4fb4f77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08fb4c91146944c2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8ae2af62874d1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fbfc255d1fb4c6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e302f1da83495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a50b7d834b40e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8a161de11324eb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0953ae53154472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0B0F19"/>
        </a:solidFill>
      </p:bgPr>
    </p:bg>
    <p:spTree>
      <p:nvGrpSpPr>
        <p:cNvPr id="1" name=""/>
        <p:cNvGrpSpPr/>
        <p:nvPr/>
      </p:nvGrpSpPr>
      <p:grpSpPr/>
      <p:sp>
        <p:nvSpPr>
          <p:cNvPr id="2" name="!!scene-circle"/>
          <p:cNvSpPr/>
          <p:nvPr/>
        </p:nvSpPr>
        <p:spPr>
          <a:xfrm>
            <a:off x="6480000" y="1440000"/>
            <a:ext cx="5400000" cy="5400000"/>
          </a:xfrm>
          <a:prstGeom prst="ellipse">
            <a:avLst/>
          </a:prstGeom>
          <a:solidFill>
            <a:srgbClr val="7C3AED">
              <a:alpha val="15000"/>
            </a:srgbClr>
          </a:solidFill>
          <a:effectLst>
            <a:softEdge rad="762000"/>
          </a:effectLst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cene-slash"/>
          <p:cNvSpPr/>
          <p:nvPr/>
        </p:nvSpPr>
        <p:spPr>
          <a:xfrm rot="900000">
            <a:off x="1440000" y="3600000"/>
            <a:ext cx="2880000" cy="2880000"/>
          </a:xfrm>
          <a:prstGeom prst="diamond">
            <a:avLst/>
          </a:prstGeom>
          <a:solidFill>
            <a:srgbClr val="58A6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cene-line-top"/>
          <p:cNvSpPr/>
          <p:nvPr/>
        </p:nvSpPr>
        <p:spPr>
          <a:xfrm>
            <a:off x="720000" y="720000"/>
            <a:ext cx="3600000" cy="36000"/>
          </a:xfrm>
          <a:prstGeom prst="rect">
            <a:avLst/>
          </a:prstGeom>
          <a:solidFill>
            <a:srgbClr val="58A6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cene-box"/>
          <p:cNvSpPr/>
          <p:nvPr/>
        </p:nvSpPr>
        <p:spPr>
          <a:xfrm rot="2700000">
            <a:off x="7920000" y="3600000"/>
            <a:ext cx="2160000" cy="2160000"/>
          </a:xfrm>
          <a:prstGeom prst="rect">
            <a:avLst/>
          </a:prstGeom>
          <a:noFill/>
          <a:ln w="25400">
            <a:solidFill>
              <a:srgbClr val="58A6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1-title"/>
          <p:cNvSpPr/>
          <p:nvPr/>
        </p:nvSpPr>
        <p:spPr>
          <a:xfrm>
            <a:off x="720000" y="216000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>
                <a:solidFill>
                  <a:srgbClr val="FFFFFF"/>
                </a:solidFill>
                <a:latin typeface="Microsoft YaHei"/>
                <a:ea typeface="Microsoft YaHei"/>
              </a:rPr>
              <a:t>时空旅行指南</a:t>
            </a:r>
          </a:p>
        </p:txBody>
      </p:sp>
      <p:sp>
        <p:nvSpPr>
          <p:cNvPr id="7" name="!!s1-subtitle"/>
          <p:cNvSpPr/>
          <p:nvPr/>
        </p:nvSpPr>
        <p:spPr>
          <a:xfrm>
            <a:off x="720000" y="306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58A6FF"/>
                </a:solidFill>
                <a:latin typeface="Microsoft YaHei"/>
                <a:ea typeface="Microsoft YaHei"/>
              </a:rPr>
              <a:t>从 理 论 到 实 践</a:t>
            </a:r>
          </a:p>
        </p:txBody>
      </p:sp>
      <p:sp>
        <p:nvSpPr>
          <p:cNvPr id="8" name="!!s1-desc"/>
          <p:cNvSpPr/>
          <p:nvPr/>
        </p:nvSpPr>
        <p:spPr>
          <a:xfrm>
            <a:off x="720000" y="378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开启你的第四维之旅，了解关于时间的终极奥秘</a:t>
            </a:r>
          </a:p>
        </p:txBody>
      </p:sp>
      <p:sp>
        <p:nvSpPr>
          <p:cNvPr id="9" name="!!s2-statement"/>
          <p:cNvSpPr/>
          <p:nvPr/>
        </p:nvSpPr>
        <p:spPr>
          <a:xfrm>
            <a:off x="12960000" y="2160000"/>
            <a:ext cx="1008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000">
                <a:solidFill>
                  <a:srgbClr val="FFFFFF"/>
                </a:solidFill>
                <a:latin typeface="Microsoft YaHei"/>
                <a:ea typeface="Microsoft YaHei"/>
              </a:rPr>
              <a:t>“时间不是一条单行道，而是一片可以航行的海洋。”</a:t>
            </a:r>
          </a:p>
        </p:txBody>
      </p:sp>
      <p:sp>
        <p:nvSpPr>
          <p:cNvPr id="10" name="!!s2-desc"/>
          <p:cNvSpPr/>
          <p:nvPr/>
        </p:nvSpPr>
        <p:spPr>
          <a:xfrm>
            <a:off x="12960000" y="3600000"/>
            <a:ext cx="72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爱因斯坦的相对论打破了绝对时空观</a:t>
            </a:r>
          </a:p>
        </p:txBody>
      </p:sp>
      <p:sp>
        <p:nvSpPr>
          <p:cNvPr id="11" name="!!s3-card-1"/>
          <p:cNvSpPr/>
          <p:nvPr/>
        </p:nvSpPr>
        <p:spPr>
          <a:xfrm>
            <a:off x="12960000" y="216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s3-title-1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3" name="!!s3-desc-1"/>
          <p:cNvSpPr/>
          <p:nvPr/>
        </p:nvSpPr>
        <p:spPr>
          <a:xfrm>
            <a:off x="12960000" y="324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14" name="!!s3-card-2"/>
          <p:cNvSpPr/>
          <p:nvPr/>
        </p:nvSpPr>
        <p:spPr>
          <a:xfrm>
            <a:off x="12960000" y="216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s3-title-2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6" name="!!s3-desc-2"/>
          <p:cNvSpPr/>
          <p:nvPr/>
        </p:nvSpPr>
        <p:spPr>
          <a:xfrm>
            <a:off x="12960000" y="324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17" name="!!s3-card-3"/>
          <p:cNvSpPr/>
          <p:nvPr/>
        </p:nvSpPr>
        <p:spPr>
          <a:xfrm>
            <a:off x="12960000" y="216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s3-title-3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9" name="!!s3-desc-3"/>
          <p:cNvSpPr/>
          <p:nvPr/>
        </p:nvSpPr>
        <p:spPr>
          <a:xfrm>
            <a:off x="12960000" y="324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20" name="!!s3-header"/>
          <p:cNvSpPr/>
          <p:nvPr/>
        </p:nvSpPr>
        <p:spPr>
          <a:xfrm>
            <a:off x="12960000" y="72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FFFFFF"/>
                </a:solidFill>
                <a:latin typeface="Microsoft YaHei"/>
                <a:ea typeface="Microsoft YaHei"/>
              </a:rPr>
              <a:t>三大理论基石</a:t>
            </a:r>
          </a:p>
        </p:txBody>
      </p:sp>
      <p:sp>
        <p:nvSpPr>
          <p:cNvPr id="21" name="!!s4-data-bg"/>
          <p:cNvSpPr/>
          <p:nvPr/>
        </p:nvSpPr>
        <p:spPr>
          <a:xfrm>
            <a:off x="12960000" y="1440000"/>
            <a:ext cx="5400000" cy="3600000"/>
          </a:xfrm>
          <a:prstGeom prst="roundRect">
            <a:avLst/>
          </a:prstGeom>
          <a:solidFill>
            <a:srgbClr val="7C3AED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s4-data-num"/>
          <p:cNvSpPr/>
          <p:nvPr/>
        </p:nvSpPr>
        <p:spPr>
          <a:xfrm>
            <a:off x="12960000" y="216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000">
                <a:solidFill>
                  <a:srgbClr val="FFFFFF"/>
                </a:solidFill>
                <a:latin typeface="Microsoft YaHei"/>
                <a:ea typeface="Microsoft YaHei"/>
              </a:rPr>
              <a:t>38微秒</a:t>
            </a:r>
          </a:p>
        </p:txBody>
      </p:sp>
      <p:sp>
        <p:nvSpPr>
          <p:cNvPr id="23" name="!!s4-data-desc"/>
          <p:cNvSpPr/>
          <p:nvPr/>
        </p:nvSpPr>
        <p:spPr>
          <a:xfrm>
            <a:off x="12960000" y="324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GPS 卫星每天比地面快的时间</a:t>
            </a:r>
          </a:p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必须修正否则定位失效</a:t>
            </a:r>
          </a:p>
        </p:txBody>
      </p:sp>
      <p:sp>
        <p:nvSpPr>
          <p:cNvPr id="24" name="!!s5-dot-1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s5-year-1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26" name="!!s5-desc-1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27" name="!!s5-dot-2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!!s5-year-2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29" name="!!s5-desc-2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0" name="!!s5-dot-3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!!s5-year-3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32" name="!!s5-desc-3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3" name="!!s5-dot-4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s5-year-4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35" name="!!s5-desc-4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6" name="!!s6-cta-title"/>
          <p:cNvSpPr/>
          <p:nvPr/>
        </p:nvSpPr>
        <p:spPr>
          <a:xfrm>
            <a:off x="12960000" y="252000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>
                <a:solidFill>
                  <a:srgbClr val="FFFFFF"/>
                </a:solidFill>
                <a:latin typeface="Microsoft YaHei"/>
                <a:ea typeface="Microsoft YaHei"/>
              </a:rPr>
              <a:t>保持好奇，探索未知</a:t>
            </a:r>
          </a:p>
        </p:txBody>
      </p:sp>
      <p:sp>
        <p:nvSpPr>
          <p:cNvPr id="37" name="!!s6-cta-desc"/>
          <p:cNvSpPr/>
          <p:nvPr/>
        </p:nvSpPr>
        <p:spPr>
          <a:xfrm>
            <a:off x="12960000" y="360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属于人类的时空时代终将到来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F19"/>
        </a:solidFill>
      </p:bgPr>
    </p:bg>
    <p:spTree>
      <p:nvGrpSpPr>
        <p:cNvPr id="1" name=""/>
        <p:cNvGrpSpPr/>
        <p:nvPr/>
      </p:nvGrpSpPr>
      <p:grpSpPr/>
      <p:sp>
        <p:nvSpPr>
          <p:cNvPr id="2" name="!!scene-circle"/>
          <p:cNvSpPr/>
          <p:nvPr/>
        </p:nvSpPr>
        <p:spPr>
          <a:xfrm>
            <a:off x="1440000" y="720000"/>
            <a:ext cx="9000000" cy="9000000"/>
          </a:xfrm>
          <a:prstGeom prst="ellipse">
            <a:avLst/>
          </a:prstGeom>
          <a:solidFill>
            <a:srgbClr val="7C3AED">
              <a:alpha val="8000"/>
            </a:srgbClr>
          </a:solidFill>
          <a:effectLst>
            <a:softEdge rad="762000"/>
          </a:effectLst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cene-slash"/>
          <p:cNvSpPr/>
          <p:nvPr/>
        </p:nvSpPr>
        <p:spPr>
          <a:xfrm rot="2700000">
            <a:off x="8640000" y="720000"/>
            <a:ext cx="2880000" cy="2880000"/>
          </a:xfrm>
          <a:prstGeom prst="diamond">
            <a:avLst/>
          </a:prstGeom>
          <a:solidFill>
            <a:srgbClr val="58A6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cene-line-top"/>
          <p:cNvSpPr/>
          <p:nvPr/>
        </p:nvSpPr>
        <p:spPr>
          <a:xfrm>
            <a:off x="3960000" y="1440000"/>
            <a:ext cx="4320000" cy="36000"/>
          </a:xfrm>
          <a:prstGeom prst="rect">
            <a:avLst/>
          </a:prstGeom>
          <a:solidFill>
            <a:srgbClr val="58A6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cene-box"/>
          <p:cNvSpPr/>
          <p:nvPr/>
        </p:nvSpPr>
        <p:spPr>
          <a:xfrm rot="900000">
            <a:off x="1440000" y="5040000"/>
            <a:ext cx="2160000" cy="2160000"/>
          </a:xfrm>
          <a:prstGeom prst="rect">
            <a:avLst/>
          </a:prstGeom>
          <a:noFill/>
          <a:ln w="25400">
            <a:solidFill>
              <a:srgbClr val="58A6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1-title"/>
          <p:cNvSpPr/>
          <p:nvPr/>
        </p:nvSpPr>
        <p:spPr>
          <a:xfrm>
            <a:off x="12960000" y="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>
                <a:solidFill>
                  <a:srgbClr val="FFFFFF"/>
                </a:solidFill>
                <a:latin typeface="Microsoft YaHei"/>
                <a:ea typeface="Microsoft YaHei"/>
              </a:rPr>
              <a:t>时空旅行指南</a:t>
            </a:r>
          </a:p>
        </p:txBody>
      </p:sp>
      <p:sp>
        <p:nvSpPr>
          <p:cNvPr id="7" name="!!s1-subtitle"/>
          <p:cNvSpPr/>
          <p:nvPr/>
        </p:nvSpPr>
        <p:spPr>
          <a:xfrm>
            <a:off x="12960000" y="72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58A6FF"/>
                </a:solidFill>
                <a:latin typeface="Microsoft YaHei"/>
                <a:ea typeface="Microsoft YaHei"/>
              </a:rPr>
              <a:t>从 理 论 到 实 践</a:t>
            </a:r>
          </a:p>
        </p:txBody>
      </p:sp>
      <p:sp>
        <p:nvSpPr>
          <p:cNvPr id="8" name="!!s1-desc"/>
          <p:cNvSpPr/>
          <p:nvPr/>
        </p:nvSpPr>
        <p:spPr>
          <a:xfrm>
            <a:off x="12960000" y="144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开启你的第四维之旅，了解关于时间的终极奥秘</a:t>
            </a:r>
          </a:p>
        </p:txBody>
      </p:sp>
      <p:sp>
        <p:nvSpPr>
          <p:cNvPr id="9" name="!!s2-statement"/>
          <p:cNvSpPr/>
          <p:nvPr/>
        </p:nvSpPr>
        <p:spPr>
          <a:xfrm>
            <a:off x="1080000" y="2160000"/>
            <a:ext cx="1008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000">
                <a:solidFill>
                  <a:srgbClr val="FFFFFF"/>
                </a:solidFill>
                <a:latin typeface="Microsoft YaHei"/>
                <a:ea typeface="Microsoft YaHei"/>
              </a:rPr>
              <a:t>“时间不是一条单行道，而是一片可以航行的海洋。”</a:t>
            </a:r>
          </a:p>
        </p:txBody>
      </p:sp>
      <p:sp>
        <p:nvSpPr>
          <p:cNvPr id="10" name="!!s2-desc"/>
          <p:cNvSpPr/>
          <p:nvPr/>
        </p:nvSpPr>
        <p:spPr>
          <a:xfrm>
            <a:off x="2520000" y="3960000"/>
            <a:ext cx="72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爱因斯坦的相对论打破了绝对时空观</a:t>
            </a:r>
          </a:p>
        </p:txBody>
      </p:sp>
      <p:sp>
        <p:nvSpPr>
          <p:cNvPr id="11" name="!!s3-card-1"/>
          <p:cNvSpPr/>
          <p:nvPr/>
        </p:nvSpPr>
        <p:spPr>
          <a:xfrm>
            <a:off x="12960000" y="216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s3-title-1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3" name="!!s3-desc-1"/>
          <p:cNvSpPr/>
          <p:nvPr/>
        </p:nvSpPr>
        <p:spPr>
          <a:xfrm>
            <a:off x="12960000" y="324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14" name="!!s3-card-2"/>
          <p:cNvSpPr/>
          <p:nvPr/>
        </p:nvSpPr>
        <p:spPr>
          <a:xfrm>
            <a:off x="12960000" y="216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s3-title-2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6" name="!!s3-desc-2"/>
          <p:cNvSpPr/>
          <p:nvPr/>
        </p:nvSpPr>
        <p:spPr>
          <a:xfrm>
            <a:off x="12960000" y="324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17" name="!!s3-card-3"/>
          <p:cNvSpPr/>
          <p:nvPr/>
        </p:nvSpPr>
        <p:spPr>
          <a:xfrm>
            <a:off x="12960000" y="216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s3-title-3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9" name="!!s3-desc-3"/>
          <p:cNvSpPr/>
          <p:nvPr/>
        </p:nvSpPr>
        <p:spPr>
          <a:xfrm>
            <a:off x="12960000" y="324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20" name="!!s3-header"/>
          <p:cNvSpPr/>
          <p:nvPr/>
        </p:nvSpPr>
        <p:spPr>
          <a:xfrm>
            <a:off x="12960000" y="72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FFFFFF"/>
                </a:solidFill>
                <a:latin typeface="Microsoft YaHei"/>
                <a:ea typeface="Microsoft YaHei"/>
              </a:rPr>
              <a:t>三大理论基石</a:t>
            </a:r>
          </a:p>
        </p:txBody>
      </p:sp>
      <p:sp>
        <p:nvSpPr>
          <p:cNvPr id="21" name="!!s4-data-bg"/>
          <p:cNvSpPr/>
          <p:nvPr/>
        </p:nvSpPr>
        <p:spPr>
          <a:xfrm>
            <a:off x="12960000" y="1440000"/>
            <a:ext cx="5400000" cy="3600000"/>
          </a:xfrm>
          <a:prstGeom prst="roundRect">
            <a:avLst/>
          </a:prstGeom>
          <a:solidFill>
            <a:srgbClr val="7C3AED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s4-data-num"/>
          <p:cNvSpPr/>
          <p:nvPr/>
        </p:nvSpPr>
        <p:spPr>
          <a:xfrm>
            <a:off x="12960000" y="216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000">
                <a:solidFill>
                  <a:srgbClr val="FFFFFF"/>
                </a:solidFill>
                <a:latin typeface="Microsoft YaHei"/>
                <a:ea typeface="Microsoft YaHei"/>
              </a:rPr>
              <a:t>38微秒</a:t>
            </a:r>
          </a:p>
        </p:txBody>
      </p:sp>
      <p:sp>
        <p:nvSpPr>
          <p:cNvPr id="23" name="!!s4-data-desc"/>
          <p:cNvSpPr/>
          <p:nvPr/>
        </p:nvSpPr>
        <p:spPr>
          <a:xfrm>
            <a:off x="12960000" y="324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GPS 卫星每天比地面快的时间</a:t>
            </a:r>
          </a:p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必须修正否则定位失效</a:t>
            </a:r>
          </a:p>
        </p:txBody>
      </p:sp>
      <p:sp>
        <p:nvSpPr>
          <p:cNvPr id="24" name="!!s5-dot-1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s5-year-1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26" name="!!s5-desc-1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27" name="!!s5-dot-2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!!s5-year-2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29" name="!!s5-desc-2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0" name="!!s5-dot-3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!!s5-year-3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32" name="!!s5-desc-3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3" name="!!s5-dot-4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s5-year-4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35" name="!!s5-desc-4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6" name="!!s6-cta-title"/>
          <p:cNvSpPr/>
          <p:nvPr/>
        </p:nvSpPr>
        <p:spPr>
          <a:xfrm>
            <a:off x="12960000" y="252000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>
                <a:solidFill>
                  <a:srgbClr val="FFFFFF"/>
                </a:solidFill>
                <a:latin typeface="Microsoft YaHei"/>
                <a:ea typeface="Microsoft YaHei"/>
              </a:rPr>
              <a:t>保持好奇，探索未知</a:t>
            </a:r>
          </a:p>
        </p:txBody>
      </p:sp>
      <p:sp>
        <p:nvSpPr>
          <p:cNvPr id="37" name="!!s6-cta-desc"/>
          <p:cNvSpPr/>
          <p:nvPr/>
        </p:nvSpPr>
        <p:spPr>
          <a:xfrm>
            <a:off x="12960000" y="360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属于人类的时空时代终将到来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F19"/>
        </a:solidFill>
      </p:bgPr>
    </p:bg>
    <p:spTree>
      <p:nvGrpSpPr>
        <p:cNvPr id="1" name=""/>
        <p:cNvGrpSpPr/>
        <p:nvPr/>
      </p:nvGrpSpPr>
      <p:grpSpPr/>
      <p:sp>
        <p:nvSpPr>
          <p:cNvPr id="2" name="!!scene-circle"/>
          <p:cNvSpPr/>
          <p:nvPr/>
        </p:nvSpPr>
        <p:spPr>
          <a:xfrm>
            <a:off x="720000" y="0"/>
            <a:ext cx="10800000" cy="10800000"/>
          </a:xfrm>
          <a:prstGeom prst="ellipse">
            <a:avLst/>
          </a:prstGeom>
          <a:solidFill>
            <a:srgbClr val="7C3AED">
              <a:alpha val="5000"/>
            </a:srgbClr>
          </a:solidFill>
          <a:effectLst>
            <a:softEdge rad="762000"/>
          </a:effectLst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cene-slash"/>
          <p:cNvSpPr/>
          <p:nvPr/>
        </p:nvSpPr>
        <p:spPr>
          <a:xfrm rot="5400000">
            <a:off x="720000" y="720000"/>
            <a:ext cx="2880000" cy="2880000"/>
          </a:xfrm>
          <a:prstGeom prst="diamond">
            <a:avLst/>
          </a:prstGeom>
          <a:solidFill>
            <a:srgbClr val="58A6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cene-line-top"/>
          <p:cNvSpPr/>
          <p:nvPr/>
        </p:nvSpPr>
        <p:spPr>
          <a:xfrm>
            <a:off x="3960000" y="1440000"/>
            <a:ext cx="4320000" cy="36000"/>
          </a:xfrm>
          <a:prstGeom prst="rect">
            <a:avLst/>
          </a:prstGeom>
          <a:solidFill>
            <a:srgbClr val="58A6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cene-box"/>
          <p:cNvSpPr/>
          <p:nvPr/>
        </p:nvSpPr>
        <p:spPr>
          <a:xfrm rot="5400000">
            <a:off x="10080000" y="720000"/>
            <a:ext cx="2160000" cy="2160000"/>
          </a:xfrm>
          <a:prstGeom prst="rect">
            <a:avLst/>
          </a:prstGeom>
          <a:noFill/>
          <a:ln w="25400">
            <a:solidFill>
              <a:srgbClr val="58A6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1-title"/>
          <p:cNvSpPr/>
          <p:nvPr/>
        </p:nvSpPr>
        <p:spPr>
          <a:xfrm>
            <a:off x="12960000" y="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>
                <a:solidFill>
                  <a:srgbClr val="FFFFFF"/>
                </a:solidFill>
                <a:latin typeface="Microsoft YaHei"/>
                <a:ea typeface="Microsoft YaHei"/>
              </a:rPr>
              <a:t>时空旅行指南</a:t>
            </a:r>
          </a:p>
        </p:txBody>
      </p:sp>
      <p:sp>
        <p:nvSpPr>
          <p:cNvPr id="7" name="!!s1-subtitle"/>
          <p:cNvSpPr/>
          <p:nvPr/>
        </p:nvSpPr>
        <p:spPr>
          <a:xfrm>
            <a:off x="12960000" y="72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58A6FF"/>
                </a:solidFill>
                <a:latin typeface="Microsoft YaHei"/>
                <a:ea typeface="Microsoft YaHei"/>
              </a:rPr>
              <a:t>从 理 论 到 实 践</a:t>
            </a:r>
          </a:p>
        </p:txBody>
      </p:sp>
      <p:sp>
        <p:nvSpPr>
          <p:cNvPr id="8" name="!!s1-desc"/>
          <p:cNvSpPr/>
          <p:nvPr/>
        </p:nvSpPr>
        <p:spPr>
          <a:xfrm>
            <a:off x="12960000" y="144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开启你的第四维之旅，了解关于时间的终极奥秘</a:t>
            </a:r>
          </a:p>
        </p:txBody>
      </p:sp>
      <p:sp>
        <p:nvSpPr>
          <p:cNvPr id="9" name="!!s2-statement"/>
          <p:cNvSpPr/>
          <p:nvPr/>
        </p:nvSpPr>
        <p:spPr>
          <a:xfrm>
            <a:off x="12960000" y="2160000"/>
            <a:ext cx="1008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000">
                <a:solidFill>
                  <a:srgbClr val="FFFFFF"/>
                </a:solidFill>
                <a:latin typeface="Microsoft YaHei"/>
                <a:ea typeface="Microsoft YaHei"/>
              </a:rPr>
              <a:t>“时间不是一条单行道，而是一片可以航行的海洋。”</a:t>
            </a:r>
          </a:p>
        </p:txBody>
      </p:sp>
      <p:sp>
        <p:nvSpPr>
          <p:cNvPr id="10" name="!!s2-desc"/>
          <p:cNvSpPr/>
          <p:nvPr/>
        </p:nvSpPr>
        <p:spPr>
          <a:xfrm>
            <a:off x="12960000" y="3600000"/>
            <a:ext cx="72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爱因斯坦的相对论打破了绝对时空观</a:t>
            </a:r>
          </a:p>
        </p:txBody>
      </p:sp>
      <p:sp>
        <p:nvSpPr>
          <p:cNvPr id="11" name="!!s3-header"/>
          <p:cNvSpPr/>
          <p:nvPr/>
        </p:nvSpPr>
        <p:spPr>
          <a:xfrm>
            <a:off x="720000" y="54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FFFFFF"/>
                </a:solidFill>
                <a:latin typeface="Microsoft YaHei"/>
                <a:ea typeface="Microsoft YaHei"/>
              </a:rPr>
              <a:t>三大理论基石</a:t>
            </a:r>
          </a:p>
        </p:txBody>
      </p:sp>
      <p:sp>
        <p:nvSpPr>
          <p:cNvPr id="12" name="!!s3-card-1"/>
          <p:cNvSpPr/>
          <p:nvPr/>
        </p:nvSpPr>
        <p:spPr>
          <a:xfrm>
            <a:off x="720000" y="1620000"/>
            <a:ext cx="3240000" cy="3600000"/>
          </a:xfrm>
          <a:prstGeom prst="roundRect">
            <a:avLst/>
          </a:prstGeom>
          <a:solidFill>
            <a:srgbClr val="161B22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s3-title-1"/>
          <p:cNvSpPr/>
          <p:nvPr/>
        </p:nvSpPr>
        <p:spPr>
          <a:xfrm>
            <a:off x="90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① 狭义相对论</a:t>
            </a:r>
          </a:p>
        </p:txBody>
      </p:sp>
      <p:sp>
        <p:nvSpPr>
          <p:cNvPr id="14" name="!!s3-desc-1"/>
          <p:cNvSpPr/>
          <p:nvPr/>
        </p:nvSpPr>
        <p:spPr>
          <a:xfrm>
            <a:off x="90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速度越快，时间越慢。</a:t>
            </a:r>
          </a:p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光速旅行是通往未来的单程票。</a:t>
            </a:r>
          </a:p>
        </p:txBody>
      </p:sp>
      <p:sp>
        <p:nvSpPr>
          <p:cNvPr id="15" name="!!s3-card-2"/>
          <p:cNvSpPr/>
          <p:nvPr/>
        </p:nvSpPr>
        <p:spPr>
          <a:xfrm>
            <a:off x="4500000" y="1620000"/>
            <a:ext cx="3240000" cy="3600000"/>
          </a:xfrm>
          <a:prstGeom prst="roundRect">
            <a:avLst/>
          </a:prstGeom>
          <a:solidFill>
            <a:srgbClr val="161B22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s3-title-2"/>
          <p:cNvSpPr/>
          <p:nvPr/>
        </p:nvSpPr>
        <p:spPr>
          <a:xfrm>
            <a:off x="468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② 广义相对论</a:t>
            </a:r>
          </a:p>
        </p:txBody>
      </p:sp>
      <p:sp>
        <p:nvSpPr>
          <p:cNvPr id="17" name="!!s3-desc-2"/>
          <p:cNvSpPr/>
          <p:nvPr/>
        </p:nvSpPr>
        <p:spPr>
          <a:xfrm>
            <a:off x="468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引力扭曲时空。</a:t>
            </a:r>
          </a:p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黑洞边缘或虫洞可能是穿越时空的捷径。</a:t>
            </a:r>
          </a:p>
        </p:txBody>
      </p:sp>
      <p:sp>
        <p:nvSpPr>
          <p:cNvPr id="18" name="!!s3-card-3"/>
          <p:cNvSpPr/>
          <p:nvPr/>
        </p:nvSpPr>
        <p:spPr>
          <a:xfrm>
            <a:off x="8280000" y="1620000"/>
            <a:ext cx="3240000" cy="3600000"/>
          </a:xfrm>
          <a:prstGeom prst="roundRect">
            <a:avLst/>
          </a:prstGeom>
          <a:solidFill>
            <a:srgbClr val="161B22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s3-title-3"/>
          <p:cNvSpPr/>
          <p:nvPr/>
        </p:nvSpPr>
        <p:spPr>
          <a:xfrm>
            <a:off x="846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③ 量子纠缠</a:t>
            </a:r>
          </a:p>
        </p:txBody>
      </p:sp>
      <p:sp>
        <p:nvSpPr>
          <p:cNvPr id="20" name="!!s3-desc-3"/>
          <p:cNvSpPr/>
          <p:nvPr/>
        </p:nvSpPr>
        <p:spPr>
          <a:xfrm>
            <a:off x="846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微观层面的超距作用，</a:t>
            </a:r>
          </a:p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为超越光速的信息传输提供遐想。</a:t>
            </a:r>
          </a:p>
        </p:txBody>
      </p:sp>
      <p:sp>
        <p:nvSpPr>
          <p:cNvPr id="21" name="!!s4-data-bg"/>
          <p:cNvSpPr/>
          <p:nvPr/>
        </p:nvSpPr>
        <p:spPr>
          <a:xfrm>
            <a:off x="12960000" y="1440000"/>
            <a:ext cx="5400000" cy="3600000"/>
          </a:xfrm>
          <a:prstGeom prst="roundRect">
            <a:avLst/>
          </a:prstGeom>
          <a:solidFill>
            <a:srgbClr val="7C3AED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s4-data-num"/>
          <p:cNvSpPr/>
          <p:nvPr/>
        </p:nvSpPr>
        <p:spPr>
          <a:xfrm>
            <a:off x="12960000" y="216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000">
                <a:solidFill>
                  <a:srgbClr val="FFFFFF"/>
                </a:solidFill>
                <a:latin typeface="Microsoft YaHei"/>
                <a:ea typeface="Microsoft YaHei"/>
              </a:rPr>
              <a:t>38微秒</a:t>
            </a:r>
          </a:p>
        </p:txBody>
      </p:sp>
      <p:sp>
        <p:nvSpPr>
          <p:cNvPr id="23" name="!!s4-data-desc"/>
          <p:cNvSpPr/>
          <p:nvPr/>
        </p:nvSpPr>
        <p:spPr>
          <a:xfrm>
            <a:off x="12960000" y="324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GPS 卫星每天比地面快的时间</a:t>
            </a:r>
          </a:p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必须修正否则定位失效</a:t>
            </a:r>
          </a:p>
        </p:txBody>
      </p:sp>
      <p:sp>
        <p:nvSpPr>
          <p:cNvPr id="24" name="!!s5-dot-1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s5-year-1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26" name="!!s5-desc-1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27" name="!!s5-dot-2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!!s5-year-2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29" name="!!s5-desc-2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0" name="!!s5-dot-3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!!s5-year-3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32" name="!!s5-desc-3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3" name="!!s5-dot-4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s5-year-4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35" name="!!s5-desc-4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6" name="!!s6-cta-title"/>
          <p:cNvSpPr/>
          <p:nvPr/>
        </p:nvSpPr>
        <p:spPr>
          <a:xfrm>
            <a:off x="12960000" y="252000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>
                <a:solidFill>
                  <a:srgbClr val="FFFFFF"/>
                </a:solidFill>
                <a:latin typeface="Microsoft YaHei"/>
                <a:ea typeface="Microsoft YaHei"/>
              </a:rPr>
              <a:t>保持好奇，探索未知</a:t>
            </a:r>
          </a:p>
        </p:txBody>
      </p:sp>
      <p:sp>
        <p:nvSpPr>
          <p:cNvPr id="37" name="!!s6-cta-desc"/>
          <p:cNvSpPr/>
          <p:nvPr/>
        </p:nvSpPr>
        <p:spPr>
          <a:xfrm>
            <a:off x="12960000" y="360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属于人类的时空时代终将到来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1" build="allAtOnce"/>
      <p:bldP spid="14" grpId="2" build="allAtOnce"/>
      <p:bldP spid="15" grpId="3" build="allAtOnce"/>
      <p:bldP spid="16" grpId="4" build="allAtOnce"/>
      <p:bldP spid="17" grpId="5" build="allAtOnce"/>
      <p:bldP spid="18" grpId="6" build="allAtOnce"/>
      <p:bldP spid="19" grpId="7" build="allAtOnce"/>
      <p:bldP spid="20" grpId="8" build="allAtOnce"/>
    </p:bldLst>
  </p:timing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F19"/>
        </a:solidFill>
      </p:bgPr>
    </p:bg>
    <p:spTree>
      <p:nvGrpSpPr>
        <p:cNvPr id="1" name=""/>
        <p:cNvGrpSpPr/>
        <p:nvPr/>
      </p:nvGrpSpPr>
      <p:grpSpPr/>
      <p:sp>
        <p:nvSpPr>
          <p:cNvPr id="2" name="!!scene-circle"/>
          <p:cNvSpPr/>
          <p:nvPr/>
        </p:nvSpPr>
        <p:spPr>
          <a:xfrm>
            <a:off x="6480000" y="0"/>
            <a:ext cx="7200000" cy="7200000"/>
          </a:xfrm>
          <a:prstGeom prst="ellipse">
            <a:avLst/>
          </a:prstGeom>
          <a:solidFill>
            <a:srgbClr val="7C3AED">
              <a:alpha val="10000"/>
            </a:srgbClr>
          </a:solidFill>
          <a:effectLst>
            <a:softEdge rad="762000"/>
          </a:effectLst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cene-slash"/>
          <p:cNvSpPr/>
          <p:nvPr/>
        </p:nvSpPr>
        <p:spPr>
          <a:xfrm rot="8100000">
            <a:off x="1800000" y="4320000"/>
            <a:ext cx="2880000" cy="2880000"/>
          </a:xfrm>
          <a:prstGeom prst="diamond">
            <a:avLst/>
          </a:prstGeom>
          <a:solidFill>
            <a:srgbClr val="58A6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cene-line-top"/>
          <p:cNvSpPr/>
          <p:nvPr/>
        </p:nvSpPr>
        <p:spPr>
          <a:xfrm>
            <a:off x="3960000" y="1440000"/>
            <a:ext cx="4320000" cy="36000"/>
          </a:xfrm>
          <a:prstGeom prst="rect">
            <a:avLst/>
          </a:prstGeom>
          <a:solidFill>
            <a:srgbClr val="58A6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cene-box"/>
          <p:cNvSpPr/>
          <p:nvPr/>
        </p:nvSpPr>
        <p:spPr>
          <a:xfrm rot="10800000">
            <a:off x="720000" y="1800000"/>
            <a:ext cx="2160000" cy="2160000"/>
          </a:xfrm>
          <a:prstGeom prst="rect">
            <a:avLst/>
          </a:prstGeom>
          <a:noFill/>
          <a:ln w="25400">
            <a:solidFill>
              <a:srgbClr val="58A6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1-title"/>
          <p:cNvSpPr/>
          <p:nvPr/>
        </p:nvSpPr>
        <p:spPr>
          <a:xfrm>
            <a:off x="12960000" y="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>
                <a:solidFill>
                  <a:srgbClr val="FFFFFF"/>
                </a:solidFill>
                <a:latin typeface="Microsoft YaHei"/>
                <a:ea typeface="Microsoft YaHei"/>
              </a:rPr>
              <a:t>时空旅行指南</a:t>
            </a:r>
          </a:p>
        </p:txBody>
      </p:sp>
      <p:sp>
        <p:nvSpPr>
          <p:cNvPr id="7" name="!!s1-subtitle"/>
          <p:cNvSpPr/>
          <p:nvPr/>
        </p:nvSpPr>
        <p:spPr>
          <a:xfrm>
            <a:off x="12960000" y="72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58A6FF"/>
                </a:solidFill>
                <a:latin typeface="Microsoft YaHei"/>
                <a:ea typeface="Microsoft YaHei"/>
              </a:rPr>
              <a:t>从 理 论 到 实 践</a:t>
            </a:r>
          </a:p>
        </p:txBody>
      </p:sp>
      <p:sp>
        <p:nvSpPr>
          <p:cNvPr id="8" name="!!s1-desc"/>
          <p:cNvSpPr/>
          <p:nvPr/>
        </p:nvSpPr>
        <p:spPr>
          <a:xfrm>
            <a:off x="12960000" y="144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开启你的第四维之旅，了解关于时间的终极奥秘</a:t>
            </a:r>
          </a:p>
        </p:txBody>
      </p:sp>
      <p:sp>
        <p:nvSpPr>
          <p:cNvPr id="9" name="!!s2-statement"/>
          <p:cNvSpPr/>
          <p:nvPr/>
        </p:nvSpPr>
        <p:spPr>
          <a:xfrm>
            <a:off x="12960000" y="2160000"/>
            <a:ext cx="1008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000">
                <a:solidFill>
                  <a:srgbClr val="FFFFFF"/>
                </a:solidFill>
                <a:latin typeface="Microsoft YaHei"/>
                <a:ea typeface="Microsoft YaHei"/>
              </a:rPr>
              <a:t>“时间不是一条单行道，而是一片可以航行的海洋。”</a:t>
            </a:r>
          </a:p>
        </p:txBody>
      </p:sp>
      <p:sp>
        <p:nvSpPr>
          <p:cNvPr id="10" name="!!s2-desc"/>
          <p:cNvSpPr/>
          <p:nvPr/>
        </p:nvSpPr>
        <p:spPr>
          <a:xfrm>
            <a:off x="12960000" y="3600000"/>
            <a:ext cx="72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爱因斯坦的相对论打破了绝对时空观</a:t>
            </a:r>
          </a:p>
        </p:txBody>
      </p:sp>
      <p:sp>
        <p:nvSpPr>
          <p:cNvPr id="11" name="!!s3-header"/>
          <p:cNvSpPr/>
          <p:nvPr/>
        </p:nvSpPr>
        <p:spPr>
          <a:xfrm>
            <a:off x="12960000" y="54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FFFFFF"/>
                </a:solidFill>
                <a:latin typeface="Microsoft YaHei"/>
                <a:ea typeface="Microsoft YaHei"/>
              </a:rPr>
              <a:t>三大理论基石</a:t>
            </a:r>
          </a:p>
        </p:txBody>
      </p:sp>
      <p:sp>
        <p:nvSpPr>
          <p:cNvPr id="12" name="!!s3-card-1"/>
          <p:cNvSpPr/>
          <p:nvPr/>
        </p:nvSpPr>
        <p:spPr>
          <a:xfrm>
            <a:off x="12960000" y="162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s3-title-1"/>
          <p:cNvSpPr/>
          <p:nvPr/>
        </p:nvSpPr>
        <p:spPr>
          <a:xfrm>
            <a:off x="1296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4" name="!!s3-desc-1"/>
          <p:cNvSpPr/>
          <p:nvPr/>
        </p:nvSpPr>
        <p:spPr>
          <a:xfrm>
            <a:off x="1296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15" name="!!s3-card-2"/>
          <p:cNvSpPr/>
          <p:nvPr/>
        </p:nvSpPr>
        <p:spPr>
          <a:xfrm>
            <a:off x="12960000" y="162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s3-title-2"/>
          <p:cNvSpPr/>
          <p:nvPr/>
        </p:nvSpPr>
        <p:spPr>
          <a:xfrm>
            <a:off x="1296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7" name="!!s3-desc-2"/>
          <p:cNvSpPr/>
          <p:nvPr/>
        </p:nvSpPr>
        <p:spPr>
          <a:xfrm>
            <a:off x="1296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18" name="!!s3-card-3"/>
          <p:cNvSpPr/>
          <p:nvPr/>
        </p:nvSpPr>
        <p:spPr>
          <a:xfrm>
            <a:off x="12960000" y="162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s3-title-3"/>
          <p:cNvSpPr/>
          <p:nvPr/>
        </p:nvSpPr>
        <p:spPr>
          <a:xfrm>
            <a:off x="1296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20" name="!!s3-desc-3"/>
          <p:cNvSpPr/>
          <p:nvPr/>
        </p:nvSpPr>
        <p:spPr>
          <a:xfrm>
            <a:off x="1296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21" name="!!s4-data-bg"/>
          <p:cNvSpPr/>
          <p:nvPr/>
        </p:nvSpPr>
        <p:spPr>
          <a:xfrm>
            <a:off x="720000" y="1440000"/>
            <a:ext cx="5400000" cy="3600000"/>
          </a:xfrm>
          <a:prstGeom prst="roundRect">
            <a:avLst/>
          </a:prstGeom>
          <a:solidFill>
            <a:srgbClr val="7C3AED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s4-data-num"/>
          <p:cNvSpPr/>
          <p:nvPr/>
        </p:nvSpPr>
        <p:spPr>
          <a:xfrm>
            <a:off x="720000" y="216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000">
                <a:solidFill>
                  <a:srgbClr val="FFFFFF"/>
                </a:solidFill>
                <a:latin typeface="Microsoft YaHei"/>
                <a:ea typeface="Microsoft YaHei"/>
              </a:rPr>
              <a:t>38微秒</a:t>
            </a:r>
          </a:p>
        </p:txBody>
      </p:sp>
      <p:sp>
        <p:nvSpPr>
          <p:cNvPr id="23" name="!!s4-data-desc"/>
          <p:cNvSpPr/>
          <p:nvPr/>
        </p:nvSpPr>
        <p:spPr>
          <a:xfrm>
            <a:off x="720000" y="324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GPS 卫星每天比地面快的时间</a:t>
            </a:r>
          </a:p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必须修正否则定位失效</a:t>
            </a:r>
          </a:p>
        </p:txBody>
      </p:sp>
      <p:sp>
        <p:nvSpPr>
          <p:cNvPr id="24" name="!!s5-dot-1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s5-year-1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26" name="!!s5-desc-1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27" name="!!s5-dot-2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!!s5-year-2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29" name="!!s5-desc-2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0" name="!!s5-dot-3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!!s5-year-3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32" name="!!s5-desc-3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3" name="!!s5-dot-4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s5-year-4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35" name="!!s5-desc-4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6" name="!!s6-cta-title"/>
          <p:cNvSpPr/>
          <p:nvPr/>
        </p:nvSpPr>
        <p:spPr>
          <a:xfrm>
            <a:off x="12960000" y="252000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>
                <a:solidFill>
                  <a:srgbClr val="FFFFFF"/>
                </a:solidFill>
                <a:latin typeface="Microsoft YaHei"/>
                <a:ea typeface="Microsoft YaHei"/>
              </a:rPr>
              <a:t>保持好奇，探索未知</a:t>
            </a:r>
          </a:p>
        </p:txBody>
      </p:sp>
      <p:sp>
        <p:nvSpPr>
          <p:cNvPr id="37" name="!!s6-cta-desc"/>
          <p:cNvSpPr/>
          <p:nvPr/>
        </p:nvSpPr>
        <p:spPr>
          <a:xfrm>
            <a:off x="12960000" y="360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属于人类的时空时代终将到来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F19"/>
        </a:solidFill>
      </p:bgPr>
    </p:bg>
    <p:spTree>
      <p:nvGrpSpPr>
        <p:cNvPr id="1" name=""/>
        <p:cNvGrpSpPr/>
        <p:nvPr/>
      </p:nvGrpSpPr>
      <p:grpSpPr/>
      <p:sp>
        <p:nvSpPr>
          <p:cNvPr id="2" name="!!scene-circle"/>
          <p:cNvSpPr/>
          <p:nvPr/>
        </p:nvSpPr>
        <p:spPr>
          <a:xfrm>
            <a:off x="0" y="0"/>
            <a:ext cx="3600000" cy="3600000"/>
          </a:xfrm>
          <a:prstGeom prst="ellipse">
            <a:avLst/>
          </a:prstGeom>
          <a:solidFill>
            <a:srgbClr val="7C3AED">
              <a:alpha val="15000"/>
            </a:srgbClr>
          </a:solidFill>
          <a:effectLst>
            <a:softEdge rad="762000"/>
          </a:effectLst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cene-slash"/>
          <p:cNvSpPr/>
          <p:nvPr/>
        </p:nvSpPr>
        <p:spPr>
          <a:xfrm rot="8100000">
            <a:off x="1800000" y="4320000"/>
            <a:ext cx="2880000" cy="2880000"/>
          </a:xfrm>
          <a:prstGeom prst="diamond">
            <a:avLst/>
          </a:prstGeom>
          <a:solidFill>
            <a:srgbClr val="58A6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cene-line-top"/>
          <p:cNvSpPr/>
          <p:nvPr/>
        </p:nvSpPr>
        <p:spPr>
          <a:xfrm>
            <a:off x="1440000" y="3060000"/>
            <a:ext cx="9360000" cy="72000"/>
          </a:xfrm>
          <a:prstGeom prst="rect">
            <a:avLst/>
          </a:prstGeom>
          <a:solidFill>
            <a:srgbClr val="58A6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cene-box"/>
          <p:cNvSpPr/>
          <p:nvPr/>
        </p:nvSpPr>
        <p:spPr>
          <a:xfrm rot="0">
            <a:off x="5400000" y="2160000"/>
            <a:ext cx="1440000" cy="1440000"/>
          </a:xfrm>
          <a:prstGeom prst="rect">
            <a:avLst/>
          </a:prstGeom>
          <a:noFill/>
          <a:ln w="25400">
            <a:solidFill>
              <a:srgbClr val="58A6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1-title"/>
          <p:cNvSpPr/>
          <p:nvPr/>
        </p:nvSpPr>
        <p:spPr>
          <a:xfrm>
            <a:off x="12960000" y="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>
                <a:solidFill>
                  <a:srgbClr val="FFFFFF"/>
                </a:solidFill>
                <a:latin typeface="Microsoft YaHei"/>
                <a:ea typeface="Microsoft YaHei"/>
              </a:rPr>
              <a:t>时空旅行指南</a:t>
            </a:r>
          </a:p>
        </p:txBody>
      </p:sp>
      <p:sp>
        <p:nvSpPr>
          <p:cNvPr id="7" name="!!s1-subtitle"/>
          <p:cNvSpPr/>
          <p:nvPr/>
        </p:nvSpPr>
        <p:spPr>
          <a:xfrm>
            <a:off x="12960000" y="72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58A6FF"/>
                </a:solidFill>
                <a:latin typeface="Microsoft YaHei"/>
                <a:ea typeface="Microsoft YaHei"/>
              </a:rPr>
              <a:t>从 理 论 到 实 践</a:t>
            </a:r>
          </a:p>
        </p:txBody>
      </p:sp>
      <p:sp>
        <p:nvSpPr>
          <p:cNvPr id="8" name="!!s1-desc"/>
          <p:cNvSpPr/>
          <p:nvPr/>
        </p:nvSpPr>
        <p:spPr>
          <a:xfrm>
            <a:off x="12960000" y="144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开启你的第四维之旅，了解关于时间的终极奥秘</a:t>
            </a:r>
          </a:p>
        </p:txBody>
      </p:sp>
      <p:sp>
        <p:nvSpPr>
          <p:cNvPr id="9" name="!!s2-statement"/>
          <p:cNvSpPr/>
          <p:nvPr/>
        </p:nvSpPr>
        <p:spPr>
          <a:xfrm>
            <a:off x="12960000" y="2160000"/>
            <a:ext cx="1008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000">
                <a:solidFill>
                  <a:srgbClr val="FFFFFF"/>
                </a:solidFill>
                <a:latin typeface="Microsoft YaHei"/>
                <a:ea typeface="Microsoft YaHei"/>
              </a:rPr>
              <a:t>“时间不是一条单行道，而是一片可以航行的海洋。”</a:t>
            </a:r>
          </a:p>
        </p:txBody>
      </p:sp>
      <p:sp>
        <p:nvSpPr>
          <p:cNvPr id="10" name="!!s2-desc"/>
          <p:cNvSpPr/>
          <p:nvPr/>
        </p:nvSpPr>
        <p:spPr>
          <a:xfrm>
            <a:off x="12960000" y="3600000"/>
            <a:ext cx="72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爱因斯坦的相对论打破了绝对时空观</a:t>
            </a:r>
          </a:p>
        </p:txBody>
      </p:sp>
      <p:sp>
        <p:nvSpPr>
          <p:cNvPr id="11" name="!!s3-header"/>
          <p:cNvSpPr/>
          <p:nvPr/>
        </p:nvSpPr>
        <p:spPr>
          <a:xfrm>
            <a:off x="12960000" y="54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FFFFFF"/>
                </a:solidFill>
                <a:latin typeface="Microsoft YaHei"/>
                <a:ea typeface="Microsoft YaHei"/>
              </a:rPr>
              <a:t>三大理论基石</a:t>
            </a:r>
          </a:p>
        </p:txBody>
      </p:sp>
      <p:sp>
        <p:nvSpPr>
          <p:cNvPr id="12" name="!!s3-card-1"/>
          <p:cNvSpPr/>
          <p:nvPr/>
        </p:nvSpPr>
        <p:spPr>
          <a:xfrm>
            <a:off x="12960000" y="162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s3-title-1"/>
          <p:cNvSpPr/>
          <p:nvPr/>
        </p:nvSpPr>
        <p:spPr>
          <a:xfrm>
            <a:off x="1296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4" name="!!s3-desc-1"/>
          <p:cNvSpPr/>
          <p:nvPr/>
        </p:nvSpPr>
        <p:spPr>
          <a:xfrm>
            <a:off x="1296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15" name="!!s3-card-2"/>
          <p:cNvSpPr/>
          <p:nvPr/>
        </p:nvSpPr>
        <p:spPr>
          <a:xfrm>
            <a:off x="12960000" y="162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s3-title-2"/>
          <p:cNvSpPr/>
          <p:nvPr/>
        </p:nvSpPr>
        <p:spPr>
          <a:xfrm>
            <a:off x="1296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7" name="!!s3-desc-2"/>
          <p:cNvSpPr/>
          <p:nvPr/>
        </p:nvSpPr>
        <p:spPr>
          <a:xfrm>
            <a:off x="1296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18" name="!!s3-card-3"/>
          <p:cNvSpPr/>
          <p:nvPr/>
        </p:nvSpPr>
        <p:spPr>
          <a:xfrm>
            <a:off x="12960000" y="162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s3-title-3"/>
          <p:cNvSpPr/>
          <p:nvPr/>
        </p:nvSpPr>
        <p:spPr>
          <a:xfrm>
            <a:off x="1296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20" name="!!s3-desc-3"/>
          <p:cNvSpPr/>
          <p:nvPr/>
        </p:nvSpPr>
        <p:spPr>
          <a:xfrm>
            <a:off x="1296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21" name="!!s4-data-bg"/>
          <p:cNvSpPr/>
          <p:nvPr/>
        </p:nvSpPr>
        <p:spPr>
          <a:xfrm>
            <a:off x="12960000" y="1440000"/>
            <a:ext cx="5400000" cy="3600000"/>
          </a:xfrm>
          <a:prstGeom prst="roundRect">
            <a:avLst/>
          </a:prstGeom>
          <a:solidFill>
            <a:srgbClr val="7C3AED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s4-data-num"/>
          <p:cNvSpPr/>
          <p:nvPr/>
        </p:nvSpPr>
        <p:spPr>
          <a:xfrm>
            <a:off x="12960000" y="216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000">
                <a:solidFill>
                  <a:srgbClr val="FFFFFF"/>
                </a:solidFill>
                <a:latin typeface="Microsoft YaHei"/>
                <a:ea typeface="Microsoft YaHei"/>
              </a:rPr>
              <a:t>38微秒</a:t>
            </a:r>
          </a:p>
        </p:txBody>
      </p:sp>
      <p:sp>
        <p:nvSpPr>
          <p:cNvPr id="23" name="!!s4-data-desc"/>
          <p:cNvSpPr/>
          <p:nvPr/>
        </p:nvSpPr>
        <p:spPr>
          <a:xfrm>
            <a:off x="12960000" y="324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GPS 卫星每天比地面快的时间</a:t>
            </a:r>
          </a:p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必须修正否则定位失效</a:t>
            </a:r>
          </a:p>
        </p:txBody>
      </p:sp>
      <p:sp>
        <p:nvSpPr>
          <p:cNvPr id="24" name="!!s5-dot-1"/>
          <p:cNvSpPr/>
          <p:nvPr/>
        </p:nvSpPr>
        <p:spPr>
          <a:xfrm>
            <a:off x="1800000" y="2880000"/>
            <a:ext cx="360000" cy="360000"/>
          </a:xfrm>
          <a:prstGeom prst="ellipse">
            <a:avLst/>
          </a:prstGeom>
          <a:solidFill>
            <a:srgbClr val="58A6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s5-year-1"/>
          <p:cNvSpPr/>
          <p:nvPr/>
        </p:nvSpPr>
        <p:spPr>
          <a:xfrm>
            <a:off x="90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20世纪</a:t>
            </a:r>
          </a:p>
        </p:txBody>
      </p:sp>
      <p:sp>
        <p:nvSpPr>
          <p:cNvPr id="26" name="!!s5-desc-1"/>
          <p:cNvSpPr/>
          <p:nvPr/>
        </p:nvSpPr>
        <p:spPr>
          <a:xfrm>
            <a:off x="90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理论奠基</a:t>
            </a:r>
          </a:p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相对论与量子力学</a:t>
            </a:r>
          </a:p>
        </p:txBody>
      </p:sp>
      <p:sp>
        <p:nvSpPr>
          <p:cNvPr id="27" name="!!s5-dot-2"/>
          <p:cNvSpPr/>
          <p:nvPr/>
        </p:nvSpPr>
        <p:spPr>
          <a:xfrm>
            <a:off x="4320000" y="2880000"/>
            <a:ext cx="360000" cy="360000"/>
          </a:xfrm>
          <a:prstGeom prst="ellipse">
            <a:avLst/>
          </a:prstGeom>
          <a:solidFill>
            <a:srgbClr val="58A6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!!s5-year-2"/>
          <p:cNvSpPr/>
          <p:nvPr/>
        </p:nvSpPr>
        <p:spPr>
          <a:xfrm>
            <a:off x="342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21世纪</a:t>
            </a:r>
          </a:p>
        </p:txBody>
      </p:sp>
      <p:sp>
        <p:nvSpPr>
          <p:cNvPr id="29" name="!!s5-desc-2"/>
          <p:cNvSpPr/>
          <p:nvPr/>
        </p:nvSpPr>
        <p:spPr>
          <a:xfrm>
            <a:off x="342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实证阶段</a:t>
            </a:r>
          </a:p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微观粒子验证时间膨胀</a:t>
            </a:r>
          </a:p>
        </p:txBody>
      </p:sp>
      <p:sp>
        <p:nvSpPr>
          <p:cNvPr id="30" name="!!s5-dot-3"/>
          <p:cNvSpPr/>
          <p:nvPr/>
        </p:nvSpPr>
        <p:spPr>
          <a:xfrm>
            <a:off x="6840000" y="2880000"/>
            <a:ext cx="360000" cy="360000"/>
          </a:xfrm>
          <a:prstGeom prst="ellipse">
            <a:avLst/>
          </a:prstGeom>
          <a:solidFill>
            <a:srgbClr val="58A6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!!s5-year-3"/>
          <p:cNvSpPr/>
          <p:nvPr/>
        </p:nvSpPr>
        <p:spPr>
          <a:xfrm>
            <a:off x="594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22世纪</a:t>
            </a:r>
          </a:p>
        </p:txBody>
      </p:sp>
      <p:sp>
        <p:nvSpPr>
          <p:cNvPr id="32" name="!!s5-desc-3"/>
          <p:cNvSpPr/>
          <p:nvPr/>
        </p:nvSpPr>
        <p:spPr>
          <a:xfrm>
            <a:off x="594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初步探索</a:t>
            </a:r>
          </a:p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光帆飞行器达到20%光速</a:t>
            </a:r>
          </a:p>
        </p:txBody>
      </p:sp>
      <p:sp>
        <p:nvSpPr>
          <p:cNvPr id="33" name="!!s5-dot-4"/>
          <p:cNvSpPr/>
          <p:nvPr/>
        </p:nvSpPr>
        <p:spPr>
          <a:xfrm>
            <a:off x="9360000" y="2880000"/>
            <a:ext cx="360000" cy="360000"/>
          </a:xfrm>
          <a:prstGeom prst="ellipse">
            <a:avLst/>
          </a:prstGeom>
          <a:solidFill>
            <a:srgbClr val="58A6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s5-year-4"/>
          <p:cNvSpPr/>
          <p:nvPr/>
        </p:nvSpPr>
        <p:spPr>
          <a:xfrm>
            <a:off x="84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23世纪</a:t>
            </a:r>
          </a:p>
        </p:txBody>
      </p:sp>
      <p:sp>
        <p:nvSpPr>
          <p:cNvPr id="35" name="!!s5-desc-4"/>
          <p:cNvSpPr/>
          <p:nvPr/>
        </p:nvSpPr>
        <p:spPr>
          <a:xfrm>
            <a:off x="84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深空航行</a:t>
            </a:r>
          </a:p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搭乘亚光速飞船跨越星际</a:t>
            </a:r>
          </a:p>
        </p:txBody>
      </p:sp>
      <p:sp>
        <p:nvSpPr>
          <p:cNvPr id="36" name="!!s6-cta-title"/>
          <p:cNvSpPr/>
          <p:nvPr/>
        </p:nvSpPr>
        <p:spPr>
          <a:xfrm>
            <a:off x="12960000" y="252000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>
                <a:solidFill>
                  <a:srgbClr val="FFFFFF"/>
                </a:solidFill>
                <a:latin typeface="Microsoft YaHei"/>
                <a:ea typeface="Microsoft YaHei"/>
              </a:rPr>
              <a:t>保持好奇，探索未知</a:t>
            </a:r>
          </a:p>
        </p:txBody>
      </p:sp>
      <p:sp>
        <p:nvSpPr>
          <p:cNvPr id="37" name="!!s6-cta-desc"/>
          <p:cNvSpPr/>
          <p:nvPr/>
        </p:nvSpPr>
        <p:spPr>
          <a:xfrm>
            <a:off x="12960000" y="360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属于人类的时空时代终将到来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F19"/>
        </a:solidFill>
      </p:bgPr>
    </p:bg>
    <p:spTree>
      <p:nvGrpSpPr>
        <p:cNvPr id="1" name=""/>
        <p:cNvGrpSpPr/>
        <p:nvPr/>
      </p:nvGrpSpPr>
      <p:grpSpPr/>
      <p:sp>
        <p:nvSpPr>
          <p:cNvPr id="2" name="!!scene-circle"/>
          <p:cNvSpPr/>
          <p:nvPr/>
        </p:nvSpPr>
        <p:spPr>
          <a:xfrm>
            <a:off x="3420000" y="720000"/>
            <a:ext cx="5400000" cy="5400000"/>
          </a:xfrm>
          <a:prstGeom prst="ellipse">
            <a:avLst/>
          </a:prstGeom>
          <a:solidFill>
            <a:srgbClr val="7C3AED">
              <a:alpha val="20000"/>
            </a:srgbClr>
          </a:solidFill>
          <a:effectLst>
            <a:softEdge rad="762000"/>
          </a:effectLst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cene-slash"/>
          <p:cNvSpPr/>
          <p:nvPr/>
        </p:nvSpPr>
        <p:spPr>
          <a:xfrm rot="10800000">
            <a:off x="10080000" y="4320000"/>
            <a:ext cx="2880000" cy="2880000"/>
          </a:xfrm>
          <a:prstGeom prst="diamond">
            <a:avLst/>
          </a:prstGeom>
          <a:solidFill>
            <a:srgbClr val="58A6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cene-line-top"/>
          <p:cNvSpPr/>
          <p:nvPr/>
        </p:nvSpPr>
        <p:spPr>
          <a:xfrm>
            <a:off x="4320000" y="5040000"/>
            <a:ext cx="3600000" cy="36000"/>
          </a:xfrm>
          <a:prstGeom prst="rect">
            <a:avLst/>
          </a:prstGeom>
          <a:solidFill>
            <a:srgbClr val="58A6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cene-box"/>
          <p:cNvSpPr/>
          <p:nvPr/>
        </p:nvSpPr>
        <p:spPr>
          <a:xfrm rot="2700000">
            <a:off x="5400000" y="2160000"/>
            <a:ext cx="1440000" cy="1440000"/>
          </a:xfrm>
          <a:prstGeom prst="rect">
            <a:avLst/>
          </a:prstGeom>
          <a:noFill/>
          <a:ln w="25400">
            <a:solidFill>
              <a:srgbClr val="58A6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1-title"/>
          <p:cNvSpPr/>
          <p:nvPr/>
        </p:nvSpPr>
        <p:spPr>
          <a:xfrm>
            <a:off x="12960000" y="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>
                <a:solidFill>
                  <a:srgbClr val="FFFFFF"/>
                </a:solidFill>
                <a:latin typeface="Microsoft YaHei"/>
                <a:ea typeface="Microsoft YaHei"/>
              </a:rPr>
              <a:t>时空旅行指南</a:t>
            </a:r>
          </a:p>
        </p:txBody>
      </p:sp>
      <p:sp>
        <p:nvSpPr>
          <p:cNvPr id="7" name="!!s1-subtitle"/>
          <p:cNvSpPr/>
          <p:nvPr/>
        </p:nvSpPr>
        <p:spPr>
          <a:xfrm>
            <a:off x="12960000" y="72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58A6FF"/>
                </a:solidFill>
                <a:latin typeface="Microsoft YaHei"/>
                <a:ea typeface="Microsoft YaHei"/>
              </a:rPr>
              <a:t>从 理 论 到 实 践</a:t>
            </a:r>
          </a:p>
        </p:txBody>
      </p:sp>
      <p:sp>
        <p:nvSpPr>
          <p:cNvPr id="8" name="!!s1-desc"/>
          <p:cNvSpPr/>
          <p:nvPr/>
        </p:nvSpPr>
        <p:spPr>
          <a:xfrm>
            <a:off x="12960000" y="144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开启你的第四维之旅，了解关于时间的终极奥秘</a:t>
            </a:r>
          </a:p>
        </p:txBody>
      </p:sp>
      <p:sp>
        <p:nvSpPr>
          <p:cNvPr id="9" name="!!s2-statement"/>
          <p:cNvSpPr/>
          <p:nvPr/>
        </p:nvSpPr>
        <p:spPr>
          <a:xfrm>
            <a:off x="12960000" y="2160000"/>
            <a:ext cx="1008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000">
                <a:solidFill>
                  <a:srgbClr val="FFFFFF"/>
                </a:solidFill>
                <a:latin typeface="Microsoft YaHei"/>
                <a:ea typeface="Microsoft YaHei"/>
              </a:rPr>
              <a:t>“时间不是一条单行道，而是一片可以航行的海洋。”</a:t>
            </a:r>
          </a:p>
        </p:txBody>
      </p:sp>
      <p:sp>
        <p:nvSpPr>
          <p:cNvPr id="10" name="!!s2-desc"/>
          <p:cNvSpPr/>
          <p:nvPr/>
        </p:nvSpPr>
        <p:spPr>
          <a:xfrm>
            <a:off x="12960000" y="3600000"/>
            <a:ext cx="72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爱因斯坦的相对论打破了绝对时空观</a:t>
            </a:r>
          </a:p>
        </p:txBody>
      </p:sp>
      <p:sp>
        <p:nvSpPr>
          <p:cNvPr id="11" name="!!s3-header"/>
          <p:cNvSpPr/>
          <p:nvPr/>
        </p:nvSpPr>
        <p:spPr>
          <a:xfrm>
            <a:off x="12960000" y="54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FFFFFF"/>
                </a:solidFill>
                <a:latin typeface="Microsoft YaHei"/>
                <a:ea typeface="Microsoft YaHei"/>
              </a:rPr>
              <a:t>三大理论基石</a:t>
            </a:r>
          </a:p>
        </p:txBody>
      </p:sp>
      <p:sp>
        <p:nvSpPr>
          <p:cNvPr id="12" name="!!s3-card-1"/>
          <p:cNvSpPr/>
          <p:nvPr/>
        </p:nvSpPr>
        <p:spPr>
          <a:xfrm>
            <a:off x="12960000" y="162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s3-title-1"/>
          <p:cNvSpPr/>
          <p:nvPr/>
        </p:nvSpPr>
        <p:spPr>
          <a:xfrm>
            <a:off x="1296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4" name="!!s3-desc-1"/>
          <p:cNvSpPr/>
          <p:nvPr/>
        </p:nvSpPr>
        <p:spPr>
          <a:xfrm>
            <a:off x="1296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15" name="!!s3-card-2"/>
          <p:cNvSpPr/>
          <p:nvPr/>
        </p:nvSpPr>
        <p:spPr>
          <a:xfrm>
            <a:off x="12960000" y="162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s3-title-2"/>
          <p:cNvSpPr/>
          <p:nvPr/>
        </p:nvSpPr>
        <p:spPr>
          <a:xfrm>
            <a:off x="1296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17" name="!!s3-desc-2"/>
          <p:cNvSpPr/>
          <p:nvPr/>
        </p:nvSpPr>
        <p:spPr>
          <a:xfrm>
            <a:off x="1296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18" name="!!s3-card-3"/>
          <p:cNvSpPr/>
          <p:nvPr/>
        </p:nvSpPr>
        <p:spPr>
          <a:xfrm>
            <a:off x="12960000" y="1620000"/>
            <a:ext cx="3240000" cy="3600000"/>
          </a:xfrm>
          <a:prstGeom prst="roundRect">
            <a:avLst/>
          </a:prstGeom>
          <a:solidFill>
            <a:srgbClr val="161B22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s3-title-3"/>
          <p:cNvSpPr/>
          <p:nvPr/>
        </p:nvSpPr>
        <p:spPr>
          <a:xfrm>
            <a:off x="12960000" y="19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理论</a:t>
            </a:r>
          </a:p>
        </p:txBody>
      </p:sp>
      <p:sp>
        <p:nvSpPr>
          <p:cNvPr id="20" name="!!s3-desc-3"/>
          <p:cNvSpPr/>
          <p:nvPr/>
        </p:nvSpPr>
        <p:spPr>
          <a:xfrm>
            <a:off x="12960000" y="270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21" name="!!s4-data-bg"/>
          <p:cNvSpPr/>
          <p:nvPr/>
        </p:nvSpPr>
        <p:spPr>
          <a:xfrm>
            <a:off x="12960000" y="1440000"/>
            <a:ext cx="5400000" cy="3600000"/>
          </a:xfrm>
          <a:prstGeom prst="roundRect">
            <a:avLst/>
          </a:prstGeom>
          <a:solidFill>
            <a:srgbClr val="7C3AED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s4-data-num"/>
          <p:cNvSpPr/>
          <p:nvPr/>
        </p:nvSpPr>
        <p:spPr>
          <a:xfrm>
            <a:off x="12960000" y="216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000">
                <a:solidFill>
                  <a:srgbClr val="FFFFFF"/>
                </a:solidFill>
                <a:latin typeface="Microsoft YaHei"/>
                <a:ea typeface="Microsoft YaHei"/>
              </a:rPr>
              <a:t>38微秒</a:t>
            </a:r>
          </a:p>
        </p:txBody>
      </p:sp>
      <p:sp>
        <p:nvSpPr>
          <p:cNvPr id="23" name="!!s4-data-desc"/>
          <p:cNvSpPr/>
          <p:nvPr/>
        </p:nvSpPr>
        <p:spPr>
          <a:xfrm>
            <a:off x="12960000" y="324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GPS 卫星每天比地面快的时间</a:t>
            </a:r>
          </a:p>
          <a:p>
            <a:pPr algn="ctr"/>
            <a:r>
              <a:rPr lang="en-US" sz="1800">
                <a:solidFill>
                  <a:srgbClr val="FFFFFF"/>
                </a:solidFill>
                <a:latin typeface="Microsoft YaHei"/>
                <a:ea typeface="Microsoft YaHei"/>
              </a:rPr>
              <a:t>必须修正否则定位失效</a:t>
            </a:r>
          </a:p>
        </p:txBody>
      </p:sp>
      <p:sp>
        <p:nvSpPr>
          <p:cNvPr id="24" name="!!s5-dot-1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s5-year-1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26" name="!!s5-desc-1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27" name="!!s5-dot-2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!!s5-year-2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29" name="!!s5-desc-2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0" name="!!s5-dot-3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!!s5-year-3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32" name="!!s5-desc-3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3" name="!!s5-dot-4"/>
          <p:cNvSpPr/>
          <p:nvPr/>
        </p:nvSpPr>
        <p:spPr>
          <a:xfrm>
            <a:off x="12960000" y="2880000"/>
            <a:ext cx="360000" cy="360000"/>
          </a:xfrm>
          <a:prstGeom prst="ellipse">
            <a:avLst/>
          </a:prstGeom>
          <a:solidFill>
            <a:srgbClr val="58A6FF">
              <a:alpha val="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s5-year-4"/>
          <p:cNvSpPr/>
          <p:nvPr/>
        </p:nvSpPr>
        <p:spPr>
          <a:xfrm>
            <a:off x="12960000" y="216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Microsoft YaHei"/>
                <a:ea typeface="Microsoft YaHei"/>
              </a:rPr>
              <a:t>世纪</a:t>
            </a:r>
          </a:p>
        </p:txBody>
      </p:sp>
      <p:sp>
        <p:nvSpPr>
          <p:cNvPr id="35" name="!!s5-desc-4"/>
          <p:cNvSpPr/>
          <p:nvPr/>
        </p:nvSpPr>
        <p:spPr>
          <a:xfrm>
            <a:off x="12960000" y="342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8B949E"/>
                </a:solidFill>
                <a:latin typeface="Microsoft YaHei"/>
                <a:ea typeface="Microsoft YaHei"/>
              </a:rPr>
              <a:t>描述</a:t>
            </a:r>
          </a:p>
        </p:txBody>
      </p:sp>
      <p:sp>
        <p:nvSpPr>
          <p:cNvPr id="36" name="!!s6-cta-title"/>
          <p:cNvSpPr/>
          <p:nvPr/>
        </p:nvSpPr>
        <p:spPr>
          <a:xfrm>
            <a:off x="1620000" y="252000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>
                <a:solidFill>
                  <a:srgbClr val="FFFFFF"/>
                </a:solidFill>
                <a:latin typeface="Microsoft YaHei"/>
                <a:ea typeface="Microsoft YaHei"/>
              </a:rPr>
              <a:t>保持好奇，探索未知</a:t>
            </a:r>
          </a:p>
        </p:txBody>
      </p:sp>
      <p:sp>
        <p:nvSpPr>
          <p:cNvPr id="37" name="!!s6-cta-desc"/>
          <p:cNvSpPr/>
          <p:nvPr/>
        </p:nvSpPr>
        <p:spPr>
          <a:xfrm>
            <a:off x="1620000" y="360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8A6FF"/>
                </a:solidFill>
                <a:latin typeface="Microsoft YaHei"/>
                <a:ea typeface="Microsoft YaHei"/>
              </a:rPr>
              <a:t>属于人类的时空时代终将到来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