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d8387e17f4a4024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975621685bb4f9c"/>
    <p:sldId id="257" r:id="R20a77f4a0f474cbf"/>
    <p:sldId id="258" r:id="R67cda81239084ede"/>
    <p:sldId id="259" r:id="Re830ed2650ab4573"/>
    <p:sldId id="260" r:id="Rd4f9b122a82c4afd"/>
    <p:sldId id="261" r:id="R7e9c8a625162486f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975621685bb4f9c" /><Relationship Type="http://schemas.openxmlformats.org/officeDocument/2006/relationships/slide" Target="/ppt/slides/slide2.xml" Id="R20a77f4a0f474cbf" /><Relationship Type="http://schemas.openxmlformats.org/officeDocument/2006/relationships/slide" Target="/ppt/slides/slide3.xml" Id="R67cda81239084ede" /><Relationship Type="http://schemas.openxmlformats.org/officeDocument/2006/relationships/slide" Target="/ppt/slides/slide4.xml" Id="Re830ed2650ab4573" /><Relationship Type="http://schemas.openxmlformats.org/officeDocument/2006/relationships/slide" Target="/ppt/slides/slide5.xml" Id="Rd4f9b122a82c4afd" /><Relationship Type="http://schemas.openxmlformats.org/officeDocument/2006/relationships/slide" Target="/ppt/slides/slide6.xml" Id="R7e9c8a625162486f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5fc23ae97c74a62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1f740ee88d44e59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43b705820de4e4a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bd7f8f4552d408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ec997149a4cd4b8f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3519753d0247d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b3a174c98e4f7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f299a66c0042c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4c24b02c49a4f4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087f887388471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f0e7a2db254e60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4320000" cy="6858000"/>
          </a:xfrm>
          <a:prstGeom prst="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10080000" y="3960000"/>
            <a:ext cx="2113200" cy="2898000"/>
          </a:xfrm>
          <a:prstGeom prst="rect">
            <a:avLst/>
          </a:prstGeom>
          <a:solidFill>
            <a:srgbClr val="4ECDC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10440000" y="0"/>
            <a:ext cx="1753200" cy="1800000"/>
          </a:xfrm>
          <a:prstGeom prst="rect">
            <a:avLst/>
          </a:prstGeom>
          <a:solidFill>
            <a:srgbClr val="FFE66D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1800000" y="4320000"/>
            <a:ext cx="2160000" cy="2160000"/>
          </a:xfrm>
          <a:prstGeom prst="ellipse">
            <a:avLst/>
          </a:prstGeom>
          <a:solidFill>
            <a:srgbClr val="FF6B6B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1080000" y="2880000"/>
            <a:ext cx="1440000" cy="1440000"/>
          </a:xfrm>
          <a:prstGeom prst="ellipse">
            <a:avLst/>
          </a:prstGeom>
          <a:solidFill>
            <a:srgbClr val="FFE66D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2160000" y="1080000"/>
            <a:ext cx="1080000" cy="1080000"/>
          </a:xfrm>
          <a:prstGeom prst="ellipse">
            <a:avLst/>
          </a:prstGeom>
          <a:solidFill>
            <a:srgbClr val="4ECDC4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5040000" y="720000"/>
            <a:ext cx="4680000" cy="540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TextBox 9"/>
          <p:cNvSpPr/>
          <p:nvPr/>
        </p:nvSpPr>
        <p:spPr>
          <a:xfrm>
            <a:off x="5760000" y="1260000"/>
            <a:ext cx="1800000" cy="432000"/>
          </a:xfrm>
          <a:prstGeom prst="round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5760000" y="1332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FFFFFF"/>
                </a:solidFill>
                <a:latin typeface="Microsoft YaHei"/>
                <a:ea typeface="Microsoft YaHei"/>
              </a:rPr>
              <a:t>新品发布</a:t>
            </a:r>
          </a:p>
        </p:txBody>
      </p:sp>
      <p:sp>
        <p:nvSpPr>
          <p:cNvPr id="11" name="TextBox 11"/>
          <p:cNvSpPr/>
          <p:nvPr/>
        </p:nvSpPr>
        <p:spPr>
          <a:xfrm>
            <a:off x="5760000" y="198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2C2C54"/>
                </a:solidFill>
                <a:latin typeface="Microsoft YaHei"/>
                <a:ea typeface="Microsoft YaHei"/>
              </a:rPr>
              <a:t>2026 夏季</a:t>
            </a:r>
          </a:p>
        </p:txBody>
      </p:sp>
      <p:sp>
        <p:nvSpPr>
          <p:cNvPr id="12" name="TextBox 12"/>
          <p:cNvSpPr/>
          <p:nvPr/>
        </p:nvSpPr>
        <p:spPr>
          <a:xfrm>
            <a:off x="5760000" y="2592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FF6B6B"/>
                </a:solidFill>
                <a:latin typeface="Microsoft YaHei"/>
                <a:ea typeface="Microsoft YaHei"/>
              </a:rPr>
              <a:t>营销活动</a:t>
            </a:r>
          </a:p>
        </p:txBody>
      </p:sp>
      <p:sp>
        <p:nvSpPr>
          <p:cNvPr id="13" name="TextBox 13"/>
          <p:cNvSpPr/>
          <p:nvPr/>
        </p:nvSpPr>
        <p:spPr>
          <a:xfrm>
            <a:off x="5760000" y="3672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4ECDC4"/>
                </a:solidFill>
                <a:latin typeface="Arial Black"/>
                <a:ea typeface="Arial Black"/>
              </a:rPr>
              <a:t>SUMMER CAMPAIGN</a:t>
            </a:r>
          </a:p>
        </p:txBody>
      </p:sp>
      <p:sp>
        <p:nvSpPr>
          <p:cNvPr id="14" name="TextBox 14"/>
          <p:cNvSpPr/>
          <p:nvPr/>
        </p:nvSpPr>
        <p:spPr>
          <a:xfrm>
            <a:off x="5760000" y="4320000"/>
            <a:ext cx="2880000" cy="54000"/>
          </a:xfrm>
          <a:prstGeom prst="rect">
            <a:avLst/>
          </a:prstGeom>
          <a:solidFill>
            <a:srgbClr val="FFE66D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5760000" y="4608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日期</a:t>
            </a:r>
          </a:p>
        </p:txBody>
      </p:sp>
      <p:sp>
        <p:nvSpPr>
          <p:cNvPr id="16" name="TextBox 16"/>
          <p:cNvSpPr/>
          <p:nvPr/>
        </p:nvSpPr>
        <p:spPr>
          <a:xfrm>
            <a:off x="5760000" y="4788000"/>
            <a:ext cx="288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C2C54"/>
                </a:solidFill>
                <a:latin typeface="Arial Black"/>
                <a:ea typeface="Arial Black"/>
              </a:rPr>
              <a:t>2026.06.15 - 06.30</a:t>
            </a:r>
          </a:p>
        </p:txBody>
      </p:sp>
      <p:sp>
        <p:nvSpPr>
          <p:cNvPr id="17" name="TextBox 17"/>
          <p:cNvSpPr/>
          <p:nvPr/>
        </p:nvSpPr>
        <p:spPr>
          <a:xfrm>
            <a:off x="5760000" y="5076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地点</a:t>
            </a:r>
          </a:p>
        </p:txBody>
      </p:sp>
      <p:sp>
        <p:nvSpPr>
          <p:cNvPr id="18" name="TextBox 18"/>
          <p:cNvSpPr/>
          <p:nvPr/>
        </p:nvSpPr>
        <p:spPr>
          <a:xfrm>
            <a:off x="5760000" y="5256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C2C54"/>
                </a:solidFill>
                <a:latin typeface="Microsoft YaHei"/>
                <a:ea typeface="Microsoft YaHei"/>
              </a:rPr>
              <a:t>全国线下门店 + 线上商城</a:t>
            </a:r>
          </a:p>
        </p:txBody>
      </p:sp>
      <p:sp>
        <p:nvSpPr>
          <p:cNvPr id="19" name="TextBox 19"/>
          <p:cNvSpPr/>
          <p:nvPr/>
        </p:nvSpPr>
        <p:spPr>
          <a:xfrm>
            <a:off x="0" y="6768000"/>
            <a:ext cx="12193200" cy="90000"/>
          </a:xfrm>
          <a:prstGeom prst="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2880000" y="5400000"/>
            <a:ext cx="144000" cy="144000"/>
          </a:xfrm>
          <a:prstGeom prst="ellipse">
            <a:avLst/>
          </a:prstGeom>
          <a:solidFill>
            <a:srgbClr val="FFFFFF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TextBox 21"/>
          <p:cNvSpPr/>
          <p:nvPr/>
        </p:nvSpPr>
        <p:spPr>
          <a:xfrm>
            <a:off x="3240000" y="5760000"/>
            <a:ext cx="108000" cy="108000"/>
          </a:xfrm>
          <a:prstGeom prst="ellipse">
            <a:avLst/>
          </a:prstGeom>
          <a:solidFill>
            <a:srgbClr val="FFE66D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TextBox 22"/>
          <p:cNvSpPr/>
          <p:nvPr/>
        </p:nvSpPr>
        <p:spPr>
          <a:xfrm>
            <a:off x="3600000" y="5580000"/>
            <a:ext cx="90000" cy="90000"/>
          </a:xfrm>
          <a:prstGeom prst="ellipse">
            <a:avLst/>
          </a:prstGeom>
          <a:solidFill>
            <a:srgbClr val="4ECDC4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1800000" cy="6858000"/>
          </a:xfrm>
          <a:prstGeom prst="rect">
            <a:avLst/>
          </a:prstGeom>
          <a:solidFill>
            <a:srgbClr val="FFE66D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9720000" y="4680000"/>
            <a:ext cx="2473200" cy="2178000"/>
          </a:xfrm>
          <a:prstGeom prst="rect">
            <a:avLst/>
          </a:prstGeom>
          <a:solidFill>
            <a:srgbClr val="4ECDC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2160000" y="0"/>
            <a:ext cx="90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0">
                <a:solidFill>
                  <a:srgbClr val="FF6B6B"/>
                </a:solidFill>
                <a:latin typeface="Arial Black"/>
                <a:ea typeface="Arial Black"/>
              </a:rPr>
              <a:t>500%</a:t>
            </a:r>
          </a:p>
        </p:txBody>
      </p:sp>
      <p:sp>
        <p:nvSpPr>
          <p:cNvPr id="5" name="TextBox 5"/>
          <p:cNvSpPr/>
          <p:nvPr/>
        </p:nvSpPr>
        <p:spPr>
          <a:xfrm>
            <a:off x="360000" y="1800000"/>
            <a:ext cx="180000" cy="180000"/>
          </a:xfrm>
          <a:prstGeom prst="ellipse">
            <a:avLst/>
          </a:prstGeom>
          <a:solidFill>
            <a:srgbClr val="FF6B6B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720000" y="2520000"/>
            <a:ext cx="144000" cy="144000"/>
          </a:xfrm>
          <a:prstGeom prst="ellipse">
            <a:avLst/>
          </a:prstGeom>
          <a:solidFill>
            <a:srgbClr val="4ECDC4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TextBox 7"/>
          <p:cNvSpPr/>
          <p:nvPr/>
        </p:nvSpPr>
        <p:spPr>
          <a:xfrm>
            <a:off x="540000" y="3240000"/>
            <a:ext cx="126000" cy="126000"/>
          </a:xfrm>
          <a:prstGeom prst="ellipse">
            <a:avLst/>
          </a:prstGeom>
          <a:solidFill>
            <a:srgbClr val="FFE66D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TextBox 8"/>
          <p:cNvSpPr/>
          <p:nvPr/>
        </p:nvSpPr>
        <p:spPr>
          <a:xfrm>
            <a:off x="2520000" y="1080000"/>
            <a:ext cx="288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4ECDC4"/>
                </a:solidFill>
                <a:latin typeface="Microsoft YaHei"/>
                <a:ea typeface="Microsoft YaHei"/>
              </a:rPr>
              <a:t>营销活动</a:t>
            </a:r>
          </a:p>
        </p:txBody>
      </p:sp>
      <p:sp>
        <p:nvSpPr>
          <p:cNvPr id="9" name="TextBox 9"/>
          <p:cNvSpPr/>
          <p:nvPr/>
        </p:nvSpPr>
        <p:spPr>
          <a:xfrm>
            <a:off x="2520000" y="1620000"/>
            <a:ext cx="648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2C2C54"/>
                </a:solidFill>
                <a:latin typeface="Microsoft YaHei"/>
                <a:ea typeface="Microsoft YaHei"/>
              </a:rPr>
              <a:t>效果提升</a:t>
            </a:r>
          </a:p>
        </p:txBody>
      </p:sp>
      <p:sp>
        <p:nvSpPr>
          <p:cNvPr id="10" name="TextBox 10"/>
          <p:cNvSpPr/>
          <p:nvPr/>
        </p:nvSpPr>
        <p:spPr>
          <a:xfrm>
            <a:off x="2520000" y="3060000"/>
            <a:ext cx="72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666666"/>
                </a:solidFill>
                <a:latin typeface="Microsoft YaHei"/>
                <a:ea typeface="Microsoft YaHei"/>
              </a:rPr>
              <a:t>通过创新营销策略，实现品牌曝光与销售转化的双重突破</a:t>
            </a:r>
          </a:p>
        </p:txBody>
      </p:sp>
      <p:sp>
        <p:nvSpPr>
          <p:cNvPr id="11" name="TextBox 11"/>
          <p:cNvSpPr/>
          <p:nvPr/>
        </p:nvSpPr>
        <p:spPr>
          <a:xfrm>
            <a:off x="2520000" y="3600000"/>
            <a:ext cx="2160000" cy="54000"/>
          </a:xfrm>
          <a:prstGeom prst="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2520000" y="4140000"/>
            <a:ext cx="2160000" cy="144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TextBox 13"/>
          <p:cNvSpPr/>
          <p:nvPr/>
        </p:nvSpPr>
        <p:spPr>
          <a:xfrm>
            <a:off x="2520000" y="4140000"/>
            <a:ext cx="2160000" cy="72000"/>
          </a:xfrm>
          <a:prstGeom prst="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2700000" y="4392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品牌曝光</a:t>
            </a:r>
          </a:p>
        </p:txBody>
      </p:sp>
      <p:sp>
        <p:nvSpPr>
          <p:cNvPr id="15" name="TextBox 15"/>
          <p:cNvSpPr/>
          <p:nvPr/>
        </p:nvSpPr>
        <p:spPr>
          <a:xfrm>
            <a:off x="2700000" y="4680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600">
                <a:solidFill>
                  <a:srgbClr val="FF6B6B"/>
                </a:solidFill>
                <a:latin typeface="Arial Black"/>
                <a:ea typeface="Arial Black"/>
              </a:rPr>
              <a:t>2.8亿+</a:t>
            </a:r>
          </a:p>
        </p:txBody>
      </p:sp>
      <p:sp>
        <p:nvSpPr>
          <p:cNvPr id="16" name="TextBox 16"/>
          <p:cNvSpPr/>
          <p:nvPr/>
        </p:nvSpPr>
        <p:spPr>
          <a:xfrm>
            <a:off x="2700000" y="522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4ECDC4"/>
                </a:solidFill>
                <a:latin typeface="Microsoft YaHei"/>
                <a:ea typeface="Microsoft YaHei"/>
              </a:rPr>
              <a:t>同比+380%</a:t>
            </a:r>
          </a:p>
        </p:txBody>
      </p:sp>
      <p:sp>
        <p:nvSpPr>
          <p:cNvPr id="17" name="TextBox 17"/>
          <p:cNvSpPr/>
          <p:nvPr/>
        </p:nvSpPr>
        <p:spPr>
          <a:xfrm>
            <a:off x="5040000" y="4140000"/>
            <a:ext cx="2160000" cy="144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TextBox 18"/>
          <p:cNvSpPr/>
          <p:nvPr/>
        </p:nvSpPr>
        <p:spPr>
          <a:xfrm>
            <a:off x="5040000" y="4140000"/>
            <a:ext cx="2160000" cy="72000"/>
          </a:xfrm>
          <a:prstGeom prst="rect">
            <a:avLst/>
          </a:prstGeom>
          <a:solidFill>
            <a:srgbClr val="FFE66D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5220000" y="4392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销售转化</a:t>
            </a:r>
          </a:p>
        </p:txBody>
      </p:sp>
      <p:sp>
        <p:nvSpPr>
          <p:cNvPr id="20" name="TextBox 20"/>
          <p:cNvSpPr/>
          <p:nvPr/>
        </p:nvSpPr>
        <p:spPr>
          <a:xfrm>
            <a:off x="5220000" y="4680000"/>
            <a:ext cx="18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600">
                <a:solidFill>
                  <a:srgbClr val="FFE66D"/>
                </a:solidFill>
                <a:latin typeface="Arial Black"/>
                <a:ea typeface="Arial Black"/>
              </a:rPr>
              <a:t>15.6%</a:t>
            </a:r>
          </a:p>
        </p:txBody>
      </p:sp>
      <p:sp>
        <p:nvSpPr>
          <p:cNvPr id="21" name="TextBox 21"/>
          <p:cNvSpPr/>
          <p:nvPr/>
        </p:nvSpPr>
        <p:spPr>
          <a:xfrm>
            <a:off x="5220000" y="5220000"/>
            <a:ext cx="180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4ECDC4"/>
                </a:solidFill>
                <a:latin typeface="Microsoft YaHei"/>
                <a:ea typeface="Microsoft YaHei"/>
              </a:rPr>
              <a:t>行业平均3倍</a:t>
            </a:r>
          </a:p>
        </p:txBody>
      </p:sp>
      <p:sp>
        <p:nvSpPr>
          <p:cNvPr id="22" name="TextBox 22"/>
          <p:cNvSpPr/>
          <p:nvPr/>
        </p:nvSpPr>
        <p:spPr>
          <a:xfrm>
            <a:off x="7560000" y="4140000"/>
            <a:ext cx="1980000" cy="144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TextBox 23"/>
          <p:cNvSpPr/>
          <p:nvPr/>
        </p:nvSpPr>
        <p:spPr>
          <a:xfrm>
            <a:off x="7560000" y="4140000"/>
            <a:ext cx="1980000" cy="72000"/>
          </a:xfrm>
          <a:prstGeom prst="rect">
            <a:avLst/>
          </a:prstGeom>
          <a:solidFill>
            <a:srgbClr val="4ECDC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7740000" y="4392000"/>
            <a:ext cx="144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ROI回报</a:t>
            </a:r>
          </a:p>
        </p:txBody>
      </p:sp>
      <p:sp>
        <p:nvSpPr>
          <p:cNvPr id="25" name="TextBox 25"/>
          <p:cNvSpPr/>
          <p:nvPr/>
        </p:nvSpPr>
        <p:spPr>
          <a:xfrm>
            <a:off x="7740000" y="4680000"/>
            <a:ext cx="144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600">
                <a:solidFill>
                  <a:srgbClr val="4ECDC4"/>
                </a:solidFill>
                <a:latin typeface="Arial Black"/>
                <a:ea typeface="Arial Black"/>
              </a:rPr>
              <a:t>8.5x</a:t>
            </a:r>
          </a:p>
        </p:txBody>
      </p:sp>
      <p:sp>
        <p:nvSpPr>
          <p:cNvPr id="26" name="TextBox 26"/>
          <p:cNvSpPr/>
          <p:nvPr/>
        </p:nvSpPr>
        <p:spPr>
          <a:xfrm>
            <a:off x="7740000" y="5220000"/>
            <a:ext cx="1440000" cy="1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FF6B6B"/>
                </a:solidFill>
                <a:latin typeface="Microsoft YaHei"/>
                <a:ea typeface="Microsoft YaHei"/>
              </a:rPr>
              <a:t>超预期目标</a:t>
            </a: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12193200" cy="108000"/>
          </a:xfrm>
          <a:prstGeom prst="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360000" y="540000"/>
            <a:ext cx="5040000" cy="5760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TextBox 4"/>
          <p:cNvSpPr/>
          <p:nvPr/>
        </p:nvSpPr>
        <p:spPr>
          <a:xfrm>
            <a:off x="1080000" y="1440000"/>
            <a:ext cx="3600000" cy="3600000"/>
          </a:xfrm>
          <a:prstGeom prst="ellipse">
            <a:avLst/>
          </a:prstGeom>
          <a:solidFill>
            <a:srgbClr val="FFE66D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TextBox 5"/>
          <p:cNvSpPr/>
          <p:nvPr/>
        </p:nvSpPr>
        <p:spPr>
          <a:xfrm>
            <a:off x="1800000" y="2160000"/>
            <a:ext cx="2160000" cy="2160000"/>
          </a:xfrm>
          <a:prstGeom prst="ellipse">
            <a:avLst/>
          </a:prstGeom>
          <a:solidFill>
            <a:srgbClr val="4ECDC4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TextBox 6"/>
          <p:cNvSpPr/>
          <p:nvPr/>
        </p:nvSpPr>
        <p:spPr>
          <a:xfrm>
            <a:off x="360000" y="306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999999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7" name="TextBox 7"/>
          <p:cNvSpPr/>
          <p:nvPr/>
        </p:nvSpPr>
        <p:spPr>
          <a:xfrm>
            <a:off x="540000" y="720000"/>
            <a:ext cx="432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 b="1">
                <a:solidFill>
                  <a:srgbClr val="2C2C54"/>
                </a:solidFill>
                <a:latin typeface="Microsoft YaHei"/>
                <a:ea typeface="Microsoft YaHei"/>
              </a:rPr>
              <a:t>智能新品 Pro</a:t>
            </a:r>
          </a:p>
        </p:txBody>
      </p:sp>
      <p:sp>
        <p:nvSpPr>
          <p:cNvPr id="8" name="TextBox 8"/>
          <p:cNvSpPr/>
          <p:nvPr/>
        </p:nvSpPr>
        <p:spPr>
          <a:xfrm>
            <a:off x="540000" y="1152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4ECDC4"/>
                </a:solidFill>
                <a:latin typeface="Arial Black"/>
                <a:ea typeface="Arial Black"/>
              </a:rPr>
              <a:t>SMART PRODUCT PRO</a:t>
            </a:r>
          </a:p>
        </p:txBody>
      </p:sp>
      <p:sp>
        <p:nvSpPr>
          <p:cNvPr id="9" name="TextBox 9"/>
          <p:cNvSpPr/>
          <p:nvPr/>
        </p:nvSpPr>
        <p:spPr>
          <a:xfrm>
            <a:off x="540000" y="5220000"/>
            <a:ext cx="1800000" cy="540000"/>
          </a:xfrm>
          <a:prstGeom prst="roundRect">
            <a:avLst/>
          </a:prstGeom>
          <a:solidFill>
            <a:srgbClr val="FF6B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540000" y="5328000"/>
            <a:ext cx="1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FFFFFF"/>
                </a:solidFill>
                <a:latin typeface="Arial Black"/>
                <a:ea typeface="Arial Black"/>
              </a:rPr>
              <a:t>RMB 1999</a:t>
            </a:r>
          </a:p>
        </p:txBody>
      </p:sp>
      <p:sp>
        <p:nvSpPr>
          <p:cNvPr id="11" name="TextBox 11"/>
          <p:cNvSpPr/>
          <p:nvPr/>
        </p:nvSpPr>
        <p:spPr>
          <a:xfrm>
            <a:off x="6120000" y="72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 b="1">
                <a:solidFill>
                  <a:srgbClr val="2C2C54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12" name="TextBox 12"/>
          <p:cNvSpPr/>
          <p:nvPr/>
        </p:nvSpPr>
        <p:spPr>
          <a:xfrm>
            <a:off x="6120000" y="1152000"/>
            <a:ext cx="288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FF6B6B"/>
                </a:solidFill>
                <a:latin typeface="Arial Black"/>
                <a:ea typeface="Arial Black"/>
              </a:rPr>
              <a:t>KEY FEATURES</a:t>
            </a:r>
          </a:p>
        </p:txBody>
      </p:sp>
      <p:sp>
        <p:nvSpPr>
          <p:cNvPr id="13" name="TextBox 13"/>
          <p:cNvSpPr/>
          <p:nvPr/>
        </p:nvSpPr>
        <p:spPr>
          <a:xfrm>
            <a:off x="6120000" y="1620000"/>
            <a:ext cx="5400000" cy="126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TextBox 14"/>
          <p:cNvSpPr/>
          <p:nvPr/>
        </p:nvSpPr>
        <p:spPr>
          <a:xfrm>
            <a:off x="6660000" y="1872000"/>
            <a:ext cx="720000" cy="720000"/>
          </a:xfrm>
          <a:prstGeom prst="ellipse">
            <a:avLst/>
          </a:prstGeom>
          <a:solidFill>
            <a:srgbClr val="FF6B6B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6660000" y="2052000"/>
            <a:ext cx="72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FF6B6B"/>
                </a:solidFill>
                <a:latin typeface="Arial Black"/>
                <a:ea typeface="Arial Black"/>
              </a:rPr>
              <a:t>01</a:t>
            </a:r>
          </a:p>
        </p:txBody>
      </p:sp>
      <p:sp>
        <p:nvSpPr>
          <p:cNvPr id="16" name="TextBox 16"/>
          <p:cNvSpPr/>
          <p:nvPr/>
        </p:nvSpPr>
        <p:spPr>
          <a:xfrm>
            <a:off x="7740000" y="1800000"/>
            <a:ext cx="288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 b="1">
                <a:solidFill>
                  <a:srgbClr val="2C2C54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17" name="TextBox 17"/>
          <p:cNvSpPr/>
          <p:nvPr/>
        </p:nvSpPr>
        <p:spPr>
          <a:xfrm>
            <a:off x="7740000" y="2160000"/>
            <a:ext cx="324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内置先进AI算法，智能识别用户需求</a:t>
            </a:r>
          </a:p>
        </p:txBody>
      </p:sp>
      <p:sp>
        <p:nvSpPr>
          <p:cNvPr id="18" name="TextBox 18"/>
          <p:cNvSpPr/>
          <p:nvPr/>
        </p:nvSpPr>
        <p:spPr>
          <a:xfrm>
            <a:off x="6120000" y="3060000"/>
            <a:ext cx="5400000" cy="126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TextBox 19"/>
          <p:cNvSpPr/>
          <p:nvPr/>
        </p:nvSpPr>
        <p:spPr>
          <a:xfrm>
            <a:off x="6660000" y="3312000"/>
            <a:ext cx="720000" cy="720000"/>
          </a:xfrm>
          <a:prstGeom prst="ellipse">
            <a:avLst/>
          </a:prstGeom>
          <a:solidFill>
            <a:srgbClr val="FFE66D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0" name="TextBox 20"/>
          <p:cNvSpPr/>
          <p:nvPr/>
        </p:nvSpPr>
        <p:spPr>
          <a:xfrm>
            <a:off x="6660000" y="3492000"/>
            <a:ext cx="72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FFE66D"/>
                </a:solidFill>
                <a:latin typeface="Arial Black"/>
                <a:ea typeface="Arial Black"/>
              </a:rPr>
              <a:t>02</a:t>
            </a:r>
          </a:p>
        </p:txBody>
      </p:sp>
      <p:sp>
        <p:nvSpPr>
          <p:cNvPr id="21" name="TextBox 21"/>
          <p:cNvSpPr/>
          <p:nvPr/>
        </p:nvSpPr>
        <p:spPr>
          <a:xfrm>
            <a:off x="7740000" y="3240000"/>
            <a:ext cx="288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 b="1">
                <a:solidFill>
                  <a:srgbClr val="2C2C54"/>
                </a:solidFill>
                <a:latin typeface="Microsoft YaHei"/>
                <a:ea typeface="Microsoft YaHei"/>
              </a:rPr>
              <a:t>超长续航</a:t>
            </a:r>
          </a:p>
        </p:txBody>
      </p:sp>
      <p:sp>
        <p:nvSpPr>
          <p:cNvPr id="22" name="TextBox 22"/>
          <p:cNvSpPr/>
          <p:nvPr/>
        </p:nvSpPr>
        <p:spPr>
          <a:xfrm>
            <a:off x="7740000" y="3600000"/>
            <a:ext cx="324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大容量电池设计，续航时间长达72小时</a:t>
            </a:r>
          </a:p>
        </p:txBody>
      </p:sp>
      <p:sp>
        <p:nvSpPr>
          <p:cNvPr id="23" name="TextBox 23"/>
          <p:cNvSpPr/>
          <p:nvPr/>
        </p:nvSpPr>
        <p:spPr>
          <a:xfrm>
            <a:off x="6120000" y="4500000"/>
            <a:ext cx="5400000" cy="1260000"/>
          </a:xfrm>
          <a:prstGeom prst="roundRect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TextBox 24"/>
          <p:cNvSpPr/>
          <p:nvPr/>
        </p:nvSpPr>
        <p:spPr>
          <a:xfrm>
            <a:off x="6660000" y="4752000"/>
            <a:ext cx="720000" cy="720000"/>
          </a:xfrm>
          <a:prstGeom prst="ellipse">
            <a:avLst/>
          </a:prstGeom>
          <a:solidFill>
            <a:srgbClr val="4ECDC4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TextBox 25"/>
          <p:cNvSpPr/>
          <p:nvPr/>
        </p:nvSpPr>
        <p:spPr>
          <a:xfrm>
            <a:off x="6660000" y="4932000"/>
            <a:ext cx="72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4ECDC4"/>
                </a:solidFill>
                <a:latin typeface="Arial Black"/>
                <a:ea typeface="Arial Black"/>
              </a:rPr>
              <a:t>03</a:t>
            </a:r>
          </a:p>
        </p:txBody>
      </p:sp>
      <p:sp>
        <p:nvSpPr>
          <p:cNvPr id="26" name="TextBox 26"/>
          <p:cNvSpPr/>
          <p:nvPr/>
        </p:nvSpPr>
        <p:spPr>
          <a:xfrm>
            <a:off x="7740000" y="4680000"/>
            <a:ext cx="288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 b="1">
                <a:solidFill>
                  <a:srgbClr val="2C2C54"/>
                </a:solidFill>
                <a:latin typeface="Microsoft YaHei"/>
                <a:ea typeface="Microsoft YaHei"/>
              </a:rPr>
              <a:t>极速快充</a:t>
            </a:r>
          </a:p>
        </p:txBody>
      </p:sp>
      <p:sp>
        <p:nvSpPr>
          <p:cNvPr id="27" name="TextBox 27"/>
          <p:cNvSpPr/>
          <p:nvPr/>
        </p:nvSpPr>
        <p:spPr>
          <a:xfrm>
            <a:off x="7740000" y="5040000"/>
            <a:ext cx="324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支持65W快充技术，30分钟充电80%</a:t>
            </a:r>
          </a:p>
        </p:txBody>
      </p:sp>
      <p:sp>
        <p:nvSpPr>
          <p:cNvPr id="28" name="TextBox 28"/>
          <p:cNvSpPr/>
          <p:nvPr/>
        </p:nvSpPr>
        <p:spPr>
          <a:xfrm>
            <a:off x="10440000" y="5760000"/>
            <a:ext cx="1753200" cy="1098000"/>
          </a:xfrm>
          <a:prstGeom prst="rect">
            <a:avLst/>
          </a:prstGeom>
          <a:solidFill>
            <a:srgbClr val="FFE66D"/>
          </a:solidFill>
        </p:spPr>
        <p:txBody>
          <a:bodyPr/>
          <a:lstStyle/>
          <a:p>
            <a:r>
              <a:rPr lang="en-US"/>
              <a:t/>
            </a: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TextBox 2"/>
          <p:cNvSpPr/>
          <p:nvPr/>
        </p:nvSpPr>
        <p:spPr>
          <a:xfrm>
            <a:off x="0" y="0"/>
            <a:ext cx="3600000" cy="6858000"/>
          </a:xfrm>
          <a:prstGeom prst="rect">
            <a:avLst/>
          </a:prstGeom>
          <a:solidFill>
            <a:srgbClr val="FF6B6B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TextBox 3"/>
          <p:cNvSpPr/>
          <p:nvPr/>
        </p:nvSpPr>
        <p:spPr>
          <a:xfrm>
            <a:off x="9720000" y="0"/>
            <a:ext cx="2473200" cy="6858000"/>
          </a:xfrm>
          <a:prstGeom prst="rect">
            <a:avLst/>
          </a:prstGeom>
          <a:solidFill>
            <a:srgbClr val="4ECDC4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</p:spTree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</p:spTree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