
<file path=[Content_Types].xml><?xml version="1.0" encoding="utf-8"?>
<Types xmlns="http://schemas.openxmlformats.org/package/2006/content-types">
  <Default Extension="xml" ContentType="application/vnd.openxmlformats-officedocument.presentationml.presentation.main+xml"/>
  <Default Extension="rels" ContentType="application/vnd.openxmlformats-package.relationships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</Types>
</file>

<file path=_rels/.rels>&#65279;<?xml version="1.0" encoding="utf-8"?><Relationships xmlns="http://schemas.openxmlformats.org/package/2006/relationships"><Relationship Type="http://schemas.openxmlformats.org/officeDocument/2006/relationships/officeDocument" Target="/ppt/presentation.xml" Id="Rca23f12941be45a7" /></Relationships>
</file>

<file path=ppt/presentation.xml><?xml version="1.0" encoding="utf-8"?>
<p:presentation xmlns:r="http://schemas.openxmlformats.org/officeDocument/2006/relationships" xmlns:p="http://schemas.openxmlformats.org/presentationml/2006/main">
  <p:sldMasterIdLst>
    <p:sldMasterId xmlns:r="http://schemas.openxmlformats.org/officeDocument/2006/relationships" id="2147483648" r:id="rId1"/>
  </p:sldMasterIdLst>
  <p:sldIdLst>
    <p:sldId id="256" r:id="Re90a172fbbf046e5"/>
    <p:sldId id="257" r:id="Ra834392b40c74678"/>
    <p:sldId id="258" r:id="R64508036129641f7"/>
    <p:sldId id="259" r:id="R94c62fe6d15e440d"/>
    <p:sldId id="260" r:id="R657acdbfa7f647c1"/>
  </p:sldIdLst>
  <p:sldSz cx="12192000" cy="6858000"/>
  <p:notesSz cx="6858000" cy="9144000"/>
</p:presentation>
</file>

<file path=ppt/_rels/presentation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Relationship Type="http://schemas.openxmlformats.org/officeDocument/2006/relationships/theme" Target="/ppt/theme/theme1.xml" Id="rId2" /><Relationship Type="http://schemas.openxmlformats.org/officeDocument/2006/relationships/slide" Target="/ppt/slides/slide1.xml" Id="Re90a172fbbf046e5" /><Relationship Type="http://schemas.openxmlformats.org/officeDocument/2006/relationships/slide" Target="/ppt/slides/slide2.xml" Id="Ra834392b40c74678" /><Relationship Type="http://schemas.openxmlformats.org/officeDocument/2006/relationships/slide" Target="/ppt/slides/slide3.xml" Id="R64508036129641f7" /><Relationship Type="http://schemas.openxmlformats.org/officeDocument/2006/relationships/slide" Target="/ppt/slides/slide4.xml" Id="R94c62fe6d15e440d" /><Relationship Type="http://schemas.openxmlformats.org/officeDocument/2006/relationships/slide" Target="/ppt/slides/slide5.xml" Id="R657acdbfa7f647c1" /></Relationship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8dd6068265ec4bd8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18dd7b744b1f4650" /></Relationships>
</file>

<file path=ppt/slideLayouts/_rels/slideLayout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69fd15d94dca4b5f" /></Relationships>
</file>

<file path=ppt/slideLayouts/_rels/slideLayout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121ac5775b2a4074" /></Relationships>
</file>

<file path=ppt/slideLayouts/slideLayout1.xml><?xml version="1.0" encoding="utf-8"?>
<p:sldLayout xmlns:p="http://schemas.openxmlformats.org/presentationml/2006/main" type="blank">
  <p:cSld name="Blank">
    <p:spTree>
      <p:nvGrpSpPr>
        <p:cNvPr id="1" name=""/>
        <p:cNvGrpSpPr/>
        <p:nvPr/>
      </p:nvGrpSpPr>
      <p:grpSpPr/>
    </p:spTree>
  </p:cSld>
</p:sldLayout>
</file>

<file path=ppt/slideLayouts/slideLayout2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ctrTitle"/>
          </p:nvPr>
        </p:nvSpPr>
        <p:spPr>
          <a:xfrm xmlns:a="http://schemas.openxmlformats.org/drawingml/2006/main">
            <a:off x="685800" y="2130425"/>
            <a:ext cx="7772400" cy="1470025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Subtitle"/>
          <p:cNvSpPr>
            <a:spLocks xmlns:a="http://schemas.openxmlformats.org/drawingml/2006/main" noGrp="1"/>
          </p:cNvSpPr>
          <p:nvPr>
            <p:ph type="subTitle"/>
          </p:nvPr>
        </p:nvSpPr>
        <p:spPr>
          <a:xfrm xmlns:a="http://schemas.openxmlformats.org/drawingml/2006/main">
            <a:off x="1371600" y="3886200"/>
            <a:ext cx="6400800" cy="1752600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3.xml><?xml version="1.0" encoding="utf-8"?>
<p:sldLayout xmlns:p="http://schemas.openxmlformats.org/presentationml/2006/main" type="objTx">
  <p:cSld name="Title and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838200" y="1825625"/>
            <a:ext cx="10515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4.xml><?xml version="1.0" encoding="utf-8"?>
<p:sldLayout xmlns:p="http://schemas.openxmlformats.org/presentationml/2006/main" type="twoColTx">
  <p:cSld name="Two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 Lef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838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4" name="Content Righ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6172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theme" Target="/ppt/theme/theme1.xml" Id="Rcf026d646a044ad8" /><Relationship Type="http://schemas.openxmlformats.org/officeDocument/2006/relationships/slideLayout" Target="/ppt/slideLayouts/slideLayout2.xml" Id="rId2" /><Relationship Type="http://schemas.openxmlformats.org/officeDocument/2006/relationships/slideLayout" Target="/ppt/slideLayouts/slideLayout3.xml" Id="rId3" /><Relationship Type="http://schemas.openxmlformats.org/officeDocument/2006/relationships/slideLayout" Target="/ppt/slideLayouts/slideLayout4.xml" Id="rId4" /></Relationships>
</file>

<file path=ppt/slideMasters/slideMaster1.xml><?xml version="1.0" encoding="utf-8"?>
<p:sldMaster xmlns:p="http://schemas.openxmlformats.org/presentationml/2006/main">
  <p:cSld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Id1"/>
    <p:sldLayoutId xmlns:r="http://schemas.openxmlformats.org/officeDocument/2006/relationships" id="2147483650" r:id="rId2"/>
    <p:sldLayoutId xmlns:r="http://schemas.openxmlformats.org/officeDocument/2006/relationships" id="2147483651" r:id="rId3"/>
    <p:sldLayoutId xmlns:r="http://schemas.openxmlformats.org/officeDocument/2006/relationships" id="2147483652" r:id="rId4"/>
  </p:sldLayoutIdLst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ead7163e02c4b86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96856d71f554c77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65be39a2996420d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0bc507def0d40f4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5aa9f9a55f94d32" /></Relationships>
</file>

<file path=ppt/slides/slide1.xml><?xml version="1.0" encoding="utf-8"?>
<p:sld xmlns:a="http://schemas.openxmlformats.org/drawingml/2006/main" xmlns:p="http://schemas.openxmlformats.org/presentationml/2006/main">
  <p:cSld>
    <p:bg>
      <p:bgPr>
        <a:solidFill xmlns:a="http://schemas.openxmlformats.org/drawingml/2006/main">
          <a:srgbClr val="FFFDF7"/>
        </a:solidFill>
      </p:bgPr>
    </p:bg>
    <p:spTree>
      <p:nvGrpSpPr>
        <p:cNvPr id="1" name=""/>
        <p:cNvGrpSpPr/>
        <p:nvPr/>
      </p:nvGrpSpPr>
      <p:grpSpPr/>
      <p:sp>
        <p:nvSpPr>
          <p:cNvPr id="2" name="!!wash-1"/>
          <p:cNvSpPr/>
          <p:nvPr/>
        </p:nvSpPr>
        <p:spPr>
          <a:xfrm rot="600000">
            <a:off x="0" y="0"/>
            <a:ext cx="6480000" cy="5400000"/>
          </a:xfrm>
          <a:prstGeom prst="ellipse">
            <a:avLst/>
          </a:prstGeom>
          <a:solidFill>
            <a:srgbClr val="7AADCF">
              <a:alpha val="8000"/>
            </a:srgbClr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wash-2"/>
          <p:cNvSpPr/>
          <p:nvPr/>
        </p:nvSpPr>
        <p:spPr>
          <a:xfrm rot="-900000">
            <a:off x="7200000" y="2160000"/>
            <a:ext cx="5760000" cy="5040000"/>
          </a:xfrm>
          <a:prstGeom prst="ellipse">
            <a:avLst/>
          </a:prstGeom>
          <a:solidFill>
            <a:srgbClr val="E8A87C">
              <a:alpha val="6000"/>
            </a:srgbClr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wash-3"/>
          <p:cNvSpPr/>
          <p:nvPr/>
        </p:nvSpPr>
        <p:spPr>
          <a:xfrm rot="300000">
            <a:off x="3600000" y="0"/>
            <a:ext cx="5040000" cy="5760000"/>
          </a:xfrm>
          <a:prstGeom prst="ellipse">
            <a:avLst/>
          </a:prstGeom>
          <a:solidFill>
            <a:srgbClr val="C5B3D1">
              <a:alpha val="10000"/>
            </a:srgbClr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wash-4"/>
          <p:cNvSpPr/>
          <p:nvPr/>
        </p:nvSpPr>
        <p:spPr>
          <a:xfrm rot="-480000">
            <a:off x="8640000" y="0"/>
            <a:ext cx="5400000" cy="4320000"/>
          </a:xfrm>
          <a:prstGeom prst="ellipse">
            <a:avLst/>
          </a:prstGeom>
          <a:solidFill>
            <a:srgbClr val="9BC4A8">
              <a:alpha val="5000"/>
            </a:srgbClr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wash-5"/>
          <p:cNvSpPr/>
          <p:nvPr/>
        </p:nvSpPr>
        <p:spPr>
          <a:xfrm rot="1200000">
            <a:off x="0" y="3600000"/>
            <a:ext cx="4680000" cy="6120000"/>
          </a:xfrm>
          <a:prstGeom prst="ellipse">
            <a:avLst/>
          </a:prstGeom>
          <a:solidFill>
            <a:srgbClr val="F2C0A2">
              <a:alpha val="12000"/>
            </a:srgbClr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!!wash-6"/>
          <p:cNvSpPr/>
          <p:nvPr/>
        </p:nvSpPr>
        <p:spPr>
          <a:xfrm rot="-720000">
            <a:off x="6480000" y="2880000"/>
            <a:ext cx="6120000" cy="4680000"/>
          </a:xfrm>
          <a:prstGeom prst="ellipse">
            <a:avLst/>
          </a:prstGeom>
          <a:solidFill>
            <a:srgbClr val="7AADCF">
              <a:alpha val="7000"/>
            </a:srgbClr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8" name="!!#s1-title"/>
          <p:cNvSpPr/>
          <p:nvPr/>
        </p:nvSpPr>
        <p:spPr>
          <a:xfrm>
            <a:off x="1440000" y="1440000"/>
            <a:ext cx="9360000" cy="144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5600" b="1">
                <a:solidFill>
                  <a:srgbClr val="5A7A6A"/>
                </a:solidFill>
                <a:latin typeface="LXGW WenKai"/>
                <a:ea typeface="LXGW WenKai"/>
              </a:rPr>
              <a:t>AI Agent Platform</a:t>
            </a:r>
          </a:p>
        </p:txBody>
      </p:sp>
      <p:sp>
        <p:nvSpPr>
          <p:cNvPr id="9" name="!!#s1-subtitle"/>
          <p:cNvSpPr/>
          <p:nvPr/>
        </p:nvSpPr>
        <p:spPr>
          <a:xfrm>
            <a:off x="1440000" y="3060000"/>
            <a:ext cx="9360000" cy="108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3600" b="1">
                <a:solidFill>
                  <a:srgbClr val="6A5A4A"/>
                </a:solidFill>
                <a:latin typeface="LXGW WenKai"/>
                <a:ea typeface="LXGW WenKai"/>
              </a:rPr>
              <a:t>智能体平台发布</a:t>
            </a:r>
          </a:p>
        </p:txBody>
      </p:sp>
      <p:sp>
        <p:nvSpPr>
          <p:cNvPr id="10" name="!!#s1-desc"/>
          <p:cNvSpPr/>
          <p:nvPr/>
        </p:nvSpPr>
        <p:spPr>
          <a:xfrm>
            <a:off x="1440000" y="4320000"/>
            <a:ext cx="936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800">
                <a:solidFill>
                  <a:srgbClr val="8A7A6A"/>
                </a:solidFill>
                <a:latin typeface="Noto Serif"/>
                <a:ea typeface="Noto Serif"/>
              </a:rPr>
              <a:t>让智能体为你工作</a:t>
            </a:r>
          </a:p>
        </p:txBody>
      </p:sp>
      <p:sp>
        <p:nvSpPr>
          <p:cNvPr id="11" name="!!#s2-title"/>
          <p:cNvSpPr/>
          <p:nvPr/>
        </p:nvSpPr>
        <p:spPr>
          <a:xfrm>
            <a:off x="12960000" y="1980000"/>
            <a:ext cx="10800000" cy="144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4800" b="1">
                <a:solidFill>
                  <a:srgbClr val="5A7A6A"/>
                </a:solidFill>
                <a:latin typeface="LXGW WenKai"/>
                <a:ea typeface="LXGW WenKai"/>
              </a:rPr>
              <a:t>从自动化到自主化</a:t>
            </a:r>
          </a:p>
        </p:txBody>
      </p:sp>
      <p:sp>
        <p:nvSpPr>
          <p:cNvPr id="12" name="!!#s2-desc"/>
          <p:cNvSpPr/>
          <p:nvPr/>
        </p:nvSpPr>
        <p:spPr>
          <a:xfrm>
            <a:off x="12960000" y="3780000"/>
            <a:ext cx="936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800">
                <a:solidFill>
                  <a:srgbClr val="8A7A6A"/>
                </a:solidFill>
                <a:latin typeface="Noto Serif"/>
                <a:ea typeface="Noto Serif"/>
              </a:rPr>
              <a:t>AI Agent 正在重新定义人机协作的边界</a:t>
            </a:r>
          </a:p>
        </p:txBody>
      </p:sp>
      <p:sp>
        <p:nvSpPr>
          <p:cNvPr id="13" name="!!#s3-title"/>
          <p:cNvSpPr/>
          <p:nvPr/>
        </p:nvSpPr>
        <p:spPr>
          <a:xfrm>
            <a:off x="12960000" y="288000"/>
            <a:ext cx="7200000" cy="72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3600" b="1">
                <a:solidFill>
                  <a:srgbClr val="5A7A6A"/>
                </a:solidFill>
                <a:latin typeface="LXGW WenKai"/>
                <a:ea typeface="LXGW WenKai"/>
              </a:rPr>
              <a:t>三大核心能力</a:t>
            </a:r>
          </a:p>
        </p:txBody>
      </p:sp>
      <p:sp>
        <p:nvSpPr>
          <p:cNvPr id="14" name="!!#s3-p1-num"/>
          <p:cNvSpPr/>
          <p:nvPr/>
        </p:nvSpPr>
        <p:spPr>
          <a:xfrm>
            <a:off x="12960000" y="1368000"/>
            <a:ext cx="3240000" cy="90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4400" b="1">
                <a:solidFill>
                  <a:srgbClr val="7AADCF"/>
                </a:solidFill>
                <a:latin typeface="LXGW WenKai"/>
                <a:ea typeface="LXGW WenKai"/>
              </a:rPr>
              <a:t>01</a:t>
            </a:r>
          </a:p>
        </p:txBody>
      </p:sp>
      <p:sp>
        <p:nvSpPr>
          <p:cNvPr id="15" name="!!#s3-p1-title"/>
          <p:cNvSpPr/>
          <p:nvPr/>
        </p:nvSpPr>
        <p:spPr>
          <a:xfrm>
            <a:off x="12960000" y="2232000"/>
            <a:ext cx="324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400" b="1">
                <a:solidFill>
                  <a:srgbClr val="5A7A6A"/>
                </a:solidFill>
                <a:latin typeface="LXGW WenKai"/>
                <a:ea typeface="LXGW WenKai"/>
              </a:rPr>
              <a:t>感知</a:t>
            </a:r>
          </a:p>
        </p:txBody>
      </p:sp>
      <p:sp>
        <p:nvSpPr>
          <p:cNvPr id="16" name="!!#s3-p1-desc"/>
          <p:cNvSpPr/>
          <p:nvPr/>
        </p:nvSpPr>
        <p:spPr>
          <a:xfrm>
            <a:off x="12960000" y="2952000"/>
            <a:ext cx="3240000" cy="108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600">
                <a:solidFill>
                  <a:srgbClr val="6A5A4A"/>
                </a:solidFill>
                <a:latin typeface="Noto Serif"/>
                <a:ea typeface="Noto Serif"/>
              </a:rPr>
              <a:t>多模态输入理解</a:t>
            </a:r>
          </a:p>
          <a:p>
            <a:pPr algn="ctr"/>
            <a:r>
              <a:rPr lang="en-US" sz="1600">
                <a:solidFill>
                  <a:srgbClr val="6A5A4A"/>
                </a:solidFill>
                <a:latin typeface="Noto Serif"/>
                <a:ea typeface="Noto Serif"/>
              </a:rPr>
              <a:t>实时环境感知</a:t>
            </a:r>
          </a:p>
        </p:txBody>
      </p:sp>
      <p:sp>
        <p:nvSpPr>
          <p:cNvPr id="17" name="!!#s3-p2-num"/>
          <p:cNvSpPr/>
          <p:nvPr/>
        </p:nvSpPr>
        <p:spPr>
          <a:xfrm>
            <a:off x="12960000" y="1368000"/>
            <a:ext cx="3240000" cy="90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4400" b="1">
                <a:solidFill>
                  <a:srgbClr val="E8A87C"/>
                </a:solidFill>
                <a:latin typeface="LXGW WenKai"/>
                <a:ea typeface="LXGW WenKai"/>
              </a:rPr>
              <a:t>02</a:t>
            </a:r>
          </a:p>
        </p:txBody>
      </p:sp>
      <p:sp>
        <p:nvSpPr>
          <p:cNvPr id="18" name="!!#s3-p2-title"/>
          <p:cNvSpPr/>
          <p:nvPr/>
        </p:nvSpPr>
        <p:spPr>
          <a:xfrm>
            <a:off x="12960000" y="2232000"/>
            <a:ext cx="324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400" b="1">
                <a:solidFill>
                  <a:srgbClr val="5A7A6A"/>
                </a:solidFill>
                <a:latin typeface="LXGW WenKai"/>
                <a:ea typeface="LXGW WenKai"/>
              </a:rPr>
              <a:t>推理</a:t>
            </a:r>
          </a:p>
        </p:txBody>
      </p:sp>
      <p:sp>
        <p:nvSpPr>
          <p:cNvPr id="19" name="!!#s3-p2-desc"/>
          <p:cNvSpPr/>
          <p:nvPr/>
        </p:nvSpPr>
        <p:spPr>
          <a:xfrm>
            <a:off x="12960000" y="2952000"/>
            <a:ext cx="3240000" cy="108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600">
                <a:solidFill>
                  <a:srgbClr val="6A5A4A"/>
                </a:solidFill>
                <a:latin typeface="Noto Serif"/>
                <a:ea typeface="Noto Serif"/>
              </a:rPr>
              <a:t>链式思维规划</a:t>
            </a:r>
          </a:p>
          <a:p>
            <a:pPr algn="ctr"/>
            <a:r>
              <a:rPr lang="en-US" sz="1600">
                <a:solidFill>
                  <a:srgbClr val="6A5A4A"/>
                </a:solidFill>
                <a:latin typeface="Noto Serif"/>
                <a:ea typeface="Noto Serif"/>
              </a:rPr>
              <a:t>动态策略生成</a:t>
            </a:r>
          </a:p>
        </p:txBody>
      </p:sp>
      <p:sp>
        <p:nvSpPr>
          <p:cNvPr id="20" name="!!#s3-p3-num"/>
          <p:cNvSpPr/>
          <p:nvPr/>
        </p:nvSpPr>
        <p:spPr>
          <a:xfrm>
            <a:off x="12960000" y="1368000"/>
            <a:ext cx="3240000" cy="90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4400" b="1">
                <a:solidFill>
                  <a:srgbClr val="C5B3D1"/>
                </a:solidFill>
                <a:latin typeface="LXGW WenKai"/>
                <a:ea typeface="LXGW WenKai"/>
              </a:rPr>
              <a:t>03</a:t>
            </a:r>
          </a:p>
        </p:txBody>
      </p:sp>
      <p:sp>
        <p:nvSpPr>
          <p:cNvPr id="21" name="!!#s3-p3-title"/>
          <p:cNvSpPr/>
          <p:nvPr/>
        </p:nvSpPr>
        <p:spPr>
          <a:xfrm>
            <a:off x="12960000" y="2232000"/>
            <a:ext cx="324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400" b="1">
                <a:solidFill>
                  <a:srgbClr val="5A7A6A"/>
                </a:solidFill>
                <a:latin typeface="LXGW WenKai"/>
                <a:ea typeface="LXGW WenKai"/>
              </a:rPr>
              <a:t>执行</a:t>
            </a:r>
          </a:p>
        </p:txBody>
      </p:sp>
      <p:sp>
        <p:nvSpPr>
          <p:cNvPr id="22" name="!!#s3-p3-desc"/>
          <p:cNvSpPr/>
          <p:nvPr/>
        </p:nvSpPr>
        <p:spPr>
          <a:xfrm>
            <a:off x="12960000" y="2952000"/>
            <a:ext cx="3240000" cy="108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600">
                <a:solidFill>
                  <a:srgbClr val="6A5A4A"/>
                </a:solidFill>
                <a:latin typeface="Noto Serif"/>
                <a:ea typeface="Noto Serif"/>
              </a:rPr>
              <a:t>工具调用编排</a:t>
            </a:r>
          </a:p>
          <a:p>
            <a:pPr algn="ctr"/>
            <a:r>
              <a:rPr lang="en-US" sz="1600">
                <a:solidFill>
                  <a:srgbClr val="6A5A4A"/>
                </a:solidFill>
                <a:latin typeface="Noto Serif"/>
                <a:ea typeface="Noto Serif"/>
              </a:rPr>
              <a:t>闭环反馈迭代</a:t>
            </a:r>
          </a:p>
        </p:txBody>
      </p:sp>
      <p:sp>
        <p:nvSpPr>
          <p:cNvPr id="23" name="!!#s4-title"/>
          <p:cNvSpPr/>
          <p:nvPr/>
        </p:nvSpPr>
        <p:spPr>
          <a:xfrm>
            <a:off x="12960000" y="288000"/>
            <a:ext cx="7200000" cy="72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3600" b="1">
                <a:solidFill>
                  <a:srgbClr val="5A7A6A"/>
                </a:solidFill>
                <a:latin typeface="LXGW WenKai"/>
                <a:ea typeface="LXGW WenKai"/>
              </a:rPr>
              <a:t>平台数据</a:t>
            </a:r>
          </a:p>
        </p:txBody>
      </p:sp>
      <p:sp>
        <p:nvSpPr>
          <p:cNvPr id="24" name="!!#s4-num1"/>
          <p:cNvSpPr/>
          <p:nvPr/>
        </p:nvSpPr>
        <p:spPr>
          <a:xfrm>
            <a:off x="12960000" y="1800000"/>
            <a:ext cx="5040000" cy="144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7200" b="1">
                <a:solidFill>
                  <a:srgbClr val="FFFFFF"/>
                </a:solidFill>
                <a:latin typeface="LXGW WenKai"/>
                <a:ea typeface="LXGW WenKai"/>
              </a:rPr>
              <a:t>10M+</a:t>
            </a:r>
          </a:p>
        </p:txBody>
      </p:sp>
      <p:sp>
        <p:nvSpPr>
          <p:cNvPr id="25" name="!!#s4-label1"/>
          <p:cNvSpPr/>
          <p:nvPr/>
        </p:nvSpPr>
        <p:spPr>
          <a:xfrm>
            <a:off x="12960000" y="3240000"/>
            <a:ext cx="504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800">
                <a:solidFill>
                  <a:srgbClr val="FFFFFF"/>
                </a:solidFill>
                <a:latin typeface="Noto Serif"/>
                <a:ea typeface="Noto Serif"/>
              </a:rPr>
              <a:t>智能体调用次数</a:t>
            </a:r>
          </a:p>
        </p:txBody>
      </p:sp>
      <p:sp>
        <p:nvSpPr>
          <p:cNvPr id="26" name="!!#s4-num2"/>
          <p:cNvSpPr/>
          <p:nvPr/>
        </p:nvSpPr>
        <p:spPr>
          <a:xfrm>
            <a:off x="12960000" y="1080000"/>
            <a:ext cx="5040000" cy="126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5600" b="1">
                <a:solidFill>
                  <a:srgbClr val="5A3A2A"/>
                </a:solidFill>
                <a:latin typeface="LXGW WenKai"/>
                <a:ea typeface="LXGW WenKai"/>
              </a:rPr>
              <a:t>99.95%</a:t>
            </a:r>
          </a:p>
        </p:txBody>
      </p:sp>
      <p:sp>
        <p:nvSpPr>
          <p:cNvPr id="27" name="!!#s4-label2"/>
          <p:cNvSpPr/>
          <p:nvPr/>
        </p:nvSpPr>
        <p:spPr>
          <a:xfrm>
            <a:off x="12960000" y="2340000"/>
            <a:ext cx="504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800">
                <a:solidFill>
                  <a:srgbClr val="6A5A4A"/>
                </a:solidFill>
                <a:latin typeface="Noto Serif"/>
                <a:ea typeface="Noto Serif"/>
              </a:rPr>
              <a:t>平台可用性</a:t>
            </a:r>
          </a:p>
        </p:txBody>
      </p:sp>
      <p:sp>
        <p:nvSpPr>
          <p:cNvPr id="28" name="!!#s4-num3"/>
          <p:cNvSpPr/>
          <p:nvPr/>
        </p:nvSpPr>
        <p:spPr>
          <a:xfrm>
            <a:off x="12960000" y="3600000"/>
            <a:ext cx="5040000" cy="108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4400" b="1">
                <a:solidFill>
                  <a:srgbClr val="5A3A2A"/>
                </a:solidFill>
                <a:latin typeface="LXGW WenKai"/>
                <a:ea typeface="LXGW WenKai"/>
              </a:rPr>
              <a:t>50ms</a:t>
            </a:r>
          </a:p>
        </p:txBody>
      </p:sp>
      <p:sp>
        <p:nvSpPr>
          <p:cNvPr id="29" name="!!#s4-label3"/>
          <p:cNvSpPr/>
          <p:nvPr/>
        </p:nvSpPr>
        <p:spPr>
          <a:xfrm>
            <a:off x="12960000" y="4680000"/>
            <a:ext cx="504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800">
                <a:solidFill>
                  <a:srgbClr val="6A5A4A"/>
                </a:solidFill>
                <a:latin typeface="Noto Serif"/>
                <a:ea typeface="Noto Serif"/>
              </a:rPr>
              <a:t>平均响应延迟</a:t>
            </a:r>
          </a:p>
        </p:txBody>
      </p:sp>
      <p:sp>
        <p:nvSpPr>
          <p:cNvPr id="30" name="!!#s5-title"/>
          <p:cNvSpPr/>
          <p:nvPr/>
        </p:nvSpPr>
        <p:spPr>
          <a:xfrm>
            <a:off x="12960000" y="1620000"/>
            <a:ext cx="9360000" cy="16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4800" b="1">
                <a:solidFill>
                  <a:srgbClr val="5A7A6A"/>
                </a:solidFill>
                <a:latin typeface="LXGW WenKai"/>
                <a:ea typeface="LXGW WenKai"/>
              </a:rPr>
              <a:t>开始构建你的智能体</a:t>
            </a:r>
          </a:p>
        </p:txBody>
      </p:sp>
      <p:sp>
        <p:nvSpPr>
          <p:cNvPr id="31" name="!!#s5-link"/>
          <p:cNvSpPr/>
          <p:nvPr/>
        </p:nvSpPr>
        <p:spPr>
          <a:xfrm>
            <a:off x="12960000" y="3600000"/>
            <a:ext cx="936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800">
                <a:solidFill>
                  <a:srgbClr val="8A7A6A"/>
                </a:solidFill>
                <a:latin typeface="Noto Serif"/>
                <a:ea typeface="Noto Serif"/>
              </a:rPr>
              <a:t>platform.ai/agents  |  立即体验</a:t>
            </a:r>
          </a:p>
        </p:txBody>
      </p:sp>
    </p:spTree>
  </p:cSld>
</p:sld>
</file>

<file path=ppt/slides/slide2.xml><?xml version="1.0" encoding="utf-8"?>
<p:sld xmlns:a="http://schemas.openxmlformats.org/drawingml/2006/main" xmlns:p="http://schemas.openxmlformats.org/presentationml/2006/main" xmlns:p159="http://schemas.microsoft.com/office/powerpoint/2015/09/main" xmlns:mc="http://schemas.openxmlformats.org/markup-compatibility/2006" xmlns:p14="http://schemas.microsoft.com/office/powerpoint/2010/main" mc:Ignorable="p159">
  <p:cSld>
    <p:bg>
      <p:bgPr>
        <a:solidFill xmlns:a="http://schemas.openxmlformats.org/drawingml/2006/main">
          <a:srgbClr val="FFFDF7"/>
        </a:solidFill>
      </p:bgPr>
    </p:bg>
    <p:spTree>
      <p:nvGrpSpPr>
        <p:cNvPr id="1" name=""/>
        <p:cNvGrpSpPr/>
        <p:nvPr/>
      </p:nvGrpSpPr>
      <p:grpSpPr/>
      <p:sp>
        <p:nvSpPr>
          <p:cNvPr id="2" name="!!wash-1"/>
          <p:cNvSpPr/>
          <p:nvPr/>
        </p:nvSpPr>
        <p:spPr>
          <a:xfrm rot="780000">
            <a:off x="1080000" y="720000"/>
            <a:ext cx="6480000" cy="5400000"/>
          </a:xfrm>
          <a:prstGeom prst="ellipse">
            <a:avLst/>
          </a:prstGeom>
          <a:solidFill>
            <a:srgbClr val="7AADCF">
              <a:alpha val="9000"/>
            </a:srgbClr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wash-2"/>
          <p:cNvSpPr/>
          <p:nvPr/>
        </p:nvSpPr>
        <p:spPr>
          <a:xfrm rot="-720000">
            <a:off x="5760000" y="1440000"/>
            <a:ext cx="5760000" cy="5040000"/>
          </a:xfrm>
          <a:prstGeom prst="ellipse">
            <a:avLst/>
          </a:prstGeom>
          <a:solidFill>
            <a:srgbClr val="E8A87C">
              <a:alpha val="7000"/>
            </a:srgbClr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wash-3"/>
          <p:cNvSpPr/>
          <p:nvPr/>
        </p:nvSpPr>
        <p:spPr>
          <a:xfrm rot="480000">
            <a:off x="4320000" y="1080000"/>
            <a:ext cx="5040000" cy="5760000"/>
          </a:xfrm>
          <a:prstGeom prst="ellipse">
            <a:avLst/>
          </a:prstGeom>
          <a:solidFill>
            <a:srgbClr val="C5B3D1">
              <a:alpha val="8000"/>
            </a:srgbClr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wash-4"/>
          <p:cNvSpPr/>
          <p:nvPr/>
        </p:nvSpPr>
        <p:spPr>
          <a:xfrm rot="-300000">
            <a:off x="7920000" y="720000"/>
            <a:ext cx="5400000" cy="4320000"/>
          </a:xfrm>
          <a:prstGeom prst="ellipse">
            <a:avLst/>
          </a:prstGeom>
          <a:solidFill>
            <a:srgbClr val="9BC4A8">
              <a:alpha val="6000"/>
            </a:srgbClr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wash-5"/>
          <p:cNvSpPr/>
          <p:nvPr/>
        </p:nvSpPr>
        <p:spPr>
          <a:xfrm rot="1080000">
            <a:off x="720000" y="2880000"/>
            <a:ext cx="4680000" cy="6120000"/>
          </a:xfrm>
          <a:prstGeom prst="ellipse">
            <a:avLst/>
          </a:prstGeom>
          <a:solidFill>
            <a:srgbClr val="F2C0A2">
              <a:alpha val="10000"/>
            </a:srgbClr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!!wash-6"/>
          <p:cNvSpPr/>
          <p:nvPr/>
        </p:nvSpPr>
        <p:spPr>
          <a:xfrm rot="-600000">
            <a:off x="7200000" y="3600000"/>
            <a:ext cx="6120000" cy="4680000"/>
          </a:xfrm>
          <a:prstGeom prst="ellipse">
            <a:avLst/>
          </a:prstGeom>
          <a:solidFill>
            <a:srgbClr val="7AADCF">
              <a:alpha val="6000"/>
            </a:srgbClr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8" name="!!#s1-title"/>
          <p:cNvSpPr/>
          <p:nvPr/>
        </p:nvSpPr>
        <p:spPr>
          <a:xfrm>
            <a:off x="12960000" y="1440000"/>
            <a:ext cx="9360000" cy="144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5600" b="1">
                <a:solidFill>
                  <a:srgbClr val="5A7A6A"/>
                </a:solidFill>
                <a:latin typeface="LXGW WenKai"/>
                <a:ea typeface="LXGW WenKai"/>
              </a:rPr>
              <a:t>AI Agent Platform</a:t>
            </a:r>
          </a:p>
        </p:txBody>
      </p:sp>
      <p:sp>
        <p:nvSpPr>
          <p:cNvPr id="9" name="!!#s1-subtitle"/>
          <p:cNvSpPr/>
          <p:nvPr/>
        </p:nvSpPr>
        <p:spPr>
          <a:xfrm>
            <a:off x="12960000" y="3060000"/>
            <a:ext cx="9360000" cy="108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3600" b="1">
                <a:solidFill>
                  <a:srgbClr val="6A5A4A"/>
                </a:solidFill>
                <a:latin typeface="LXGW WenKai"/>
                <a:ea typeface="LXGW WenKai"/>
              </a:rPr>
              <a:t>智能体平台发布</a:t>
            </a:r>
          </a:p>
        </p:txBody>
      </p:sp>
      <p:sp>
        <p:nvSpPr>
          <p:cNvPr id="10" name="!!#s1-desc"/>
          <p:cNvSpPr/>
          <p:nvPr/>
        </p:nvSpPr>
        <p:spPr>
          <a:xfrm>
            <a:off x="12960000" y="4320000"/>
            <a:ext cx="936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800">
                <a:solidFill>
                  <a:srgbClr val="8A7A6A"/>
                </a:solidFill>
                <a:latin typeface="Noto Serif"/>
                <a:ea typeface="Noto Serif"/>
              </a:rPr>
              <a:t>让智能体为你工作</a:t>
            </a:r>
          </a:p>
        </p:txBody>
      </p:sp>
      <p:sp>
        <p:nvSpPr>
          <p:cNvPr id="11" name="!!#s2-title"/>
          <p:cNvSpPr/>
          <p:nvPr/>
        </p:nvSpPr>
        <p:spPr>
          <a:xfrm>
            <a:off x="720000" y="1980000"/>
            <a:ext cx="10800000" cy="144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4800" b="1">
                <a:solidFill>
                  <a:srgbClr val="5A7A6A"/>
                </a:solidFill>
                <a:latin typeface="LXGW WenKai"/>
                <a:ea typeface="LXGW WenKai"/>
              </a:rPr>
              <a:t>从自动化到自主化</a:t>
            </a:r>
          </a:p>
        </p:txBody>
      </p:sp>
      <p:sp>
        <p:nvSpPr>
          <p:cNvPr id="12" name="!!#s2-desc"/>
          <p:cNvSpPr/>
          <p:nvPr/>
        </p:nvSpPr>
        <p:spPr>
          <a:xfrm>
            <a:off x="1440000" y="3780000"/>
            <a:ext cx="936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800">
                <a:solidFill>
                  <a:srgbClr val="8A7A6A"/>
                </a:solidFill>
                <a:latin typeface="Noto Serif"/>
                <a:ea typeface="Noto Serif"/>
              </a:rPr>
              <a:t>AI Agent 正在重新定义人机协作的边界</a:t>
            </a:r>
          </a:p>
        </p:txBody>
      </p:sp>
      <p:sp>
        <p:nvSpPr>
          <p:cNvPr id="13" name="!!#s3-title"/>
          <p:cNvSpPr/>
          <p:nvPr/>
        </p:nvSpPr>
        <p:spPr>
          <a:xfrm>
            <a:off x="12960000" y="288000"/>
            <a:ext cx="7200000" cy="72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3600" b="1">
                <a:solidFill>
                  <a:srgbClr val="5A7A6A"/>
                </a:solidFill>
                <a:latin typeface="LXGW WenKai"/>
                <a:ea typeface="LXGW WenKai"/>
              </a:rPr>
              <a:t>三大核心能力</a:t>
            </a:r>
          </a:p>
        </p:txBody>
      </p:sp>
      <p:sp>
        <p:nvSpPr>
          <p:cNvPr id="14" name="!!#s3-p1-num"/>
          <p:cNvSpPr/>
          <p:nvPr/>
        </p:nvSpPr>
        <p:spPr>
          <a:xfrm>
            <a:off x="12960000" y="1368000"/>
            <a:ext cx="3240000" cy="90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4400" b="1">
                <a:solidFill>
                  <a:srgbClr val="7AADCF"/>
                </a:solidFill>
                <a:latin typeface="LXGW WenKai"/>
                <a:ea typeface="LXGW WenKai"/>
              </a:rPr>
              <a:t>01</a:t>
            </a:r>
          </a:p>
        </p:txBody>
      </p:sp>
      <p:sp>
        <p:nvSpPr>
          <p:cNvPr id="15" name="!!#s3-p1-title"/>
          <p:cNvSpPr/>
          <p:nvPr/>
        </p:nvSpPr>
        <p:spPr>
          <a:xfrm>
            <a:off x="12960000" y="2232000"/>
            <a:ext cx="324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400" b="1">
                <a:solidFill>
                  <a:srgbClr val="5A7A6A"/>
                </a:solidFill>
                <a:latin typeface="LXGW WenKai"/>
                <a:ea typeface="LXGW WenKai"/>
              </a:rPr>
              <a:t>感知</a:t>
            </a:r>
          </a:p>
        </p:txBody>
      </p:sp>
      <p:sp>
        <p:nvSpPr>
          <p:cNvPr id="16" name="!!#s3-p1-desc"/>
          <p:cNvSpPr/>
          <p:nvPr/>
        </p:nvSpPr>
        <p:spPr>
          <a:xfrm>
            <a:off x="12960000" y="2952000"/>
            <a:ext cx="3240000" cy="108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600">
                <a:solidFill>
                  <a:srgbClr val="6A5A4A"/>
                </a:solidFill>
                <a:latin typeface="Noto Serif"/>
                <a:ea typeface="Noto Serif"/>
              </a:rPr>
              <a:t>多模态输入理解</a:t>
            </a:r>
          </a:p>
          <a:p>
            <a:pPr algn="ctr"/>
            <a:r>
              <a:rPr lang="en-US" sz="1600">
                <a:solidFill>
                  <a:srgbClr val="6A5A4A"/>
                </a:solidFill>
                <a:latin typeface="Noto Serif"/>
                <a:ea typeface="Noto Serif"/>
              </a:rPr>
              <a:t>实时环境感知</a:t>
            </a:r>
          </a:p>
        </p:txBody>
      </p:sp>
      <p:sp>
        <p:nvSpPr>
          <p:cNvPr id="17" name="!!#s3-p2-num"/>
          <p:cNvSpPr/>
          <p:nvPr/>
        </p:nvSpPr>
        <p:spPr>
          <a:xfrm>
            <a:off x="12960000" y="1368000"/>
            <a:ext cx="3240000" cy="90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4400" b="1">
                <a:solidFill>
                  <a:srgbClr val="E8A87C"/>
                </a:solidFill>
                <a:latin typeface="LXGW WenKai"/>
                <a:ea typeface="LXGW WenKai"/>
              </a:rPr>
              <a:t>02</a:t>
            </a:r>
          </a:p>
        </p:txBody>
      </p:sp>
      <p:sp>
        <p:nvSpPr>
          <p:cNvPr id="18" name="!!#s3-p2-title"/>
          <p:cNvSpPr/>
          <p:nvPr/>
        </p:nvSpPr>
        <p:spPr>
          <a:xfrm>
            <a:off x="12960000" y="2232000"/>
            <a:ext cx="324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400" b="1">
                <a:solidFill>
                  <a:srgbClr val="5A7A6A"/>
                </a:solidFill>
                <a:latin typeface="LXGW WenKai"/>
                <a:ea typeface="LXGW WenKai"/>
              </a:rPr>
              <a:t>推理</a:t>
            </a:r>
          </a:p>
        </p:txBody>
      </p:sp>
      <p:sp>
        <p:nvSpPr>
          <p:cNvPr id="19" name="!!#s3-p2-desc"/>
          <p:cNvSpPr/>
          <p:nvPr/>
        </p:nvSpPr>
        <p:spPr>
          <a:xfrm>
            <a:off x="12960000" y="2952000"/>
            <a:ext cx="3240000" cy="108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600">
                <a:solidFill>
                  <a:srgbClr val="6A5A4A"/>
                </a:solidFill>
                <a:latin typeface="Noto Serif"/>
                <a:ea typeface="Noto Serif"/>
              </a:rPr>
              <a:t>链式思维规划</a:t>
            </a:r>
          </a:p>
          <a:p>
            <a:pPr algn="ctr"/>
            <a:r>
              <a:rPr lang="en-US" sz="1600">
                <a:solidFill>
                  <a:srgbClr val="6A5A4A"/>
                </a:solidFill>
                <a:latin typeface="Noto Serif"/>
                <a:ea typeface="Noto Serif"/>
              </a:rPr>
              <a:t>动态策略生成</a:t>
            </a:r>
          </a:p>
        </p:txBody>
      </p:sp>
      <p:sp>
        <p:nvSpPr>
          <p:cNvPr id="20" name="!!#s3-p3-num"/>
          <p:cNvSpPr/>
          <p:nvPr/>
        </p:nvSpPr>
        <p:spPr>
          <a:xfrm>
            <a:off x="12960000" y="1368000"/>
            <a:ext cx="3240000" cy="90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4400" b="1">
                <a:solidFill>
                  <a:srgbClr val="C5B3D1"/>
                </a:solidFill>
                <a:latin typeface="LXGW WenKai"/>
                <a:ea typeface="LXGW WenKai"/>
              </a:rPr>
              <a:t>03</a:t>
            </a:r>
          </a:p>
        </p:txBody>
      </p:sp>
      <p:sp>
        <p:nvSpPr>
          <p:cNvPr id="21" name="!!#s3-p3-title"/>
          <p:cNvSpPr/>
          <p:nvPr/>
        </p:nvSpPr>
        <p:spPr>
          <a:xfrm>
            <a:off x="12960000" y="2232000"/>
            <a:ext cx="324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400" b="1">
                <a:solidFill>
                  <a:srgbClr val="5A7A6A"/>
                </a:solidFill>
                <a:latin typeface="LXGW WenKai"/>
                <a:ea typeface="LXGW WenKai"/>
              </a:rPr>
              <a:t>执行</a:t>
            </a:r>
          </a:p>
        </p:txBody>
      </p:sp>
      <p:sp>
        <p:nvSpPr>
          <p:cNvPr id="22" name="!!#s3-p3-desc"/>
          <p:cNvSpPr/>
          <p:nvPr/>
        </p:nvSpPr>
        <p:spPr>
          <a:xfrm>
            <a:off x="12960000" y="2952000"/>
            <a:ext cx="3240000" cy="108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600">
                <a:solidFill>
                  <a:srgbClr val="6A5A4A"/>
                </a:solidFill>
                <a:latin typeface="Noto Serif"/>
                <a:ea typeface="Noto Serif"/>
              </a:rPr>
              <a:t>工具调用编排</a:t>
            </a:r>
          </a:p>
          <a:p>
            <a:pPr algn="ctr"/>
            <a:r>
              <a:rPr lang="en-US" sz="1600">
                <a:solidFill>
                  <a:srgbClr val="6A5A4A"/>
                </a:solidFill>
                <a:latin typeface="Noto Serif"/>
                <a:ea typeface="Noto Serif"/>
              </a:rPr>
              <a:t>闭环反馈迭代</a:t>
            </a:r>
          </a:p>
        </p:txBody>
      </p:sp>
      <p:sp>
        <p:nvSpPr>
          <p:cNvPr id="23" name="!!#s4-title"/>
          <p:cNvSpPr/>
          <p:nvPr/>
        </p:nvSpPr>
        <p:spPr>
          <a:xfrm>
            <a:off x="12960000" y="288000"/>
            <a:ext cx="7200000" cy="72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3600" b="1">
                <a:solidFill>
                  <a:srgbClr val="5A7A6A"/>
                </a:solidFill>
                <a:latin typeface="LXGW WenKai"/>
                <a:ea typeface="LXGW WenKai"/>
              </a:rPr>
              <a:t>平台数据</a:t>
            </a:r>
          </a:p>
        </p:txBody>
      </p:sp>
      <p:sp>
        <p:nvSpPr>
          <p:cNvPr id="24" name="!!#s4-num1"/>
          <p:cNvSpPr/>
          <p:nvPr/>
        </p:nvSpPr>
        <p:spPr>
          <a:xfrm>
            <a:off x="12960000" y="1800000"/>
            <a:ext cx="5040000" cy="144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7200" b="1">
                <a:solidFill>
                  <a:srgbClr val="FFFFFF"/>
                </a:solidFill>
                <a:latin typeface="LXGW WenKai"/>
                <a:ea typeface="LXGW WenKai"/>
              </a:rPr>
              <a:t>10M+</a:t>
            </a:r>
          </a:p>
        </p:txBody>
      </p:sp>
      <p:sp>
        <p:nvSpPr>
          <p:cNvPr id="25" name="!!#s4-label1"/>
          <p:cNvSpPr/>
          <p:nvPr/>
        </p:nvSpPr>
        <p:spPr>
          <a:xfrm>
            <a:off x="12960000" y="3240000"/>
            <a:ext cx="504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800">
                <a:solidFill>
                  <a:srgbClr val="FFFFFF"/>
                </a:solidFill>
                <a:latin typeface="Noto Serif"/>
                <a:ea typeface="Noto Serif"/>
              </a:rPr>
              <a:t>智能体调用次数</a:t>
            </a:r>
          </a:p>
        </p:txBody>
      </p:sp>
      <p:sp>
        <p:nvSpPr>
          <p:cNvPr id="26" name="!!#s4-num2"/>
          <p:cNvSpPr/>
          <p:nvPr/>
        </p:nvSpPr>
        <p:spPr>
          <a:xfrm>
            <a:off x="12960000" y="1080000"/>
            <a:ext cx="5040000" cy="126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5600" b="1">
                <a:solidFill>
                  <a:srgbClr val="5A3A2A"/>
                </a:solidFill>
                <a:latin typeface="LXGW WenKai"/>
                <a:ea typeface="LXGW WenKai"/>
              </a:rPr>
              <a:t>99.95%</a:t>
            </a:r>
          </a:p>
        </p:txBody>
      </p:sp>
      <p:sp>
        <p:nvSpPr>
          <p:cNvPr id="27" name="!!#s4-label2"/>
          <p:cNvSpPr/>
          <p:nvPr/>
        </p:nvSpPr>
        <p:spPr>
          <a:xfrm>
            <a:off x="12960000" y="2340000"/>
            <a:ext cx="504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800">
                <a:solidFill>
                  <a:srgbClr val="6A5A4A"/>
                </a:solidFill>
                <a:latin typeface="Noto Serif"/>
                <a:ea typeface="Noto Serif"/>
              </a:rPr>
              <a:t>平台可用性</a:t>
            </a:r>
          </a:p>
        </p:txBody>
      </p:sp>
      <p:sp>
        <p:nvSpPr>
          <p:cNvPr id="28" name="!!#s4-num3"/>
          <p:cNvSpPr/>
          <p:nvPr/>
        </p:nvSpPr>
        <p:spPr>
          <a:xfrm>
            <a:off x="12960000" y="3600000"/>
            <a:ext cx="5040000" cy="108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4400" b="1">
                <a:solidFill>
                  <a:srgbClr val="5A3A2A"/>
                </a:solidFill>
                <a:latin typeface="LXGW WenKai"/>
                <a:ea typeface="LXGW WenKai"/>
              </a:rPr>
              <a:t>50ms</a:t>
            </a:r>
          </a:p>
        </p:txBody>
      </p:sp>
      <p:sp>
        <p:nvSpPr>
          <p:cNvPr id="29" name="!!#s4-label3"/>
          <p:cNvSpPr/>
          <p:nvPr/>
        </p:nvSpPr>
        <p:spPr>
          <a:xfrm>
            <a:off x="12960000" y="4680000"/>
            <a:ext cx="504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800">
                <a:solidFill>
                  <a:srgbClr val="6A5A4A"/>
                </a:solidFill>
                <a:latin typeface="Noto Serif"/>
                <a:ea typeface="Noto Serif"/>
              </a:rPr>
              <a:t>平均响应延迟</a:t>
            </a:r>
          </a:p>
        </p:txBody>
      </p:sp>
      <p:sp>
        <p:nvSpPr>
          <p:cNvPr id="30" name="!!#s5-title"/>
          <p:cNvSpPr/>
          <p:nvPr/>
        </p:nvSpPr>
        <p:spPr>
          <a:xfrm>
            <a:off x="12960000" y="1620000"/>
            <a:ext cx="9360000" cy="16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4800" b="1">
                <a:solidFill>
                  <a:srgbClr val="5A7A6A"/>
                </a:solidFill>
                <a:latin typeface="LXGW WenKai"/>
                <a:ea typeface="LXGW WenKai"/>
              </a:rPr>
              <a:t>开始构建你的智能体</a:t>
            </a:r>
          </a:p>
        </p:txBody>
      </p:sp>
      <p:sp>
        <p:nvSpPr>
          <p:cNvPr id="31" name="!!#s5-link"/>
          <p:cNvSpPr/>
          <p:nvPr/>
        </p:nvSpPr>
        <p:spPr>
          <a:xfrm>
            <a:off x="12960000" y="3600000"/>
            <a:ext cx="936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800">
                <a:solidFill>
                  <a:srgbClr val="8A7A6A"/>
                </a:solidFill>
                <a:latin typeface="Noto Serif"/>
                <a:ea typeface="Noto Serif"/>
              </a:rPr>
              <a:t>platform.ai/agents  |  立即体验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p159="http://schemas.microsoft.com/office/powerpoint/2015/09/main" xmlns:mc="http://schemas.openxmlformats.org/markup-compatibility/2006" xmlns:p14="http://schemas.microsoft.com/office/powerpoint/2010/main" mc:Ignorable="p159">
  <p:cSld>
    <p:bg>
      <p:bgPr>
        <a:solidFill xmlns:a="http://schemas.openxmlformats.org/drawingml/2006/main">
          <a:srgbClr val="FFFDF7"/>
        </a:solidFill>
      </p:bgPr>
    </p:bg>
    <p:spTree>
      <p:nvGrpSpPr>
        <p:cNvPr id="1" name=""/>
        <p:cNvGrpSpPr/>
        <p:nvPr/>
      </p:nvGrpSpPr>
      <p:grpSpPr/>
      <p:sp>
        <p:nvSpPr>
          <p:cNvPr id="2" name="!!wash-1"/>
          <p:cNvSpPr/>
          <p:nvPr/>
        </p:nvSpPr>
        <p:spPr>
          <a:xfrm rot="360000">
            <a:off x="0" y="1440000"/>
            <a:ext cx="4680000" cy="5040000"/>
          </a:xfrm>
          <a:prstGeom prst="ellipse">
            <a:avLst/>
          </a:prstGeom>
          <a:solidFill>
            <a:srgbClr val="7AADCF">
              <a:alpha val="10000"/>
            </a:srgbClr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wash-2"/>
          <p:cNvSpPr/>
          <p:nvPr/>
        </p:nvSpPr>
        <p:spPr>
          <a:xfrm rot="-600000">
            <a:off x="3600000" y="1080000"/>
            <a:ext cx="5040000" cy="5400000"/>
          </a:xfrm>
          <a:prstGeom prst="ellipse">
            <a:avLst/>
          </a:prstGeom>
          <a:solidFill>
            <a:srgbClr val="E8A87C">
              <a:alpha val="8000"/>
            </a:srgbClr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wash-3"/>
          <p:cNvSpPr/>
          <p:nvPr/>
        </p:nvSpPr>
        <p:spPr>
          <a:xfrm rot="720000">
            <a:off x="7920000" y="720000"/>
            <a:ext cx="4680000" cy="5760000"/>
          </a:xfrm>
          <a:prstGeom prst="ellipse">
            <a:avLst/>
          </a:prstGeom>
          <a:solidFill>
            <a:srgbClr val="C5B3D1">
              <a:alpha val="9000"/>
            </a:srgbClr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wash-4"/>
          <p:cNvSpPr/>
          <p:nvPr/>
        </p:nvSpPr>
        <p:spPr>
          <a:xfrm rot="-180000">
            <a:off x="10080000" y="5040000"/>
            <a:ext cx="2880000" cy="2880000"/>
          </a:xfrm>
          <a:prstGeom prst="ellipse">
            <a:avLst/>
          </a:prstGeom>
          <a:solidFill>
            <a:srgbClr val="9BC4A8">
              <a:alpha val="5000"/>
            </a:srgbClr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wash-5"/>
          <p:cNvSpPr/>
          <p:nvPr/>
        </p:nvSpPr>
        <p:spPr>
          <a:xfrm rot="900000">
            <a:off x="0" y="5040000"/>
            <a:ext cx="3600000" cy="2880000"/>
          </a:xfrm>
          <a:prstGeom prst="ellipse">
            <a:avLst/>
          </a:prstGeom>
          <a:solidFill>
            <a:srgbClr val="F2C0A2">
              <a:alpha val="7000"/>
            </a:srgbClr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!!wash-6"/>
          <p:cNvSpPr/>
          <p:nvPr/>
        </p:nvSpPr>
        <p:spPr>
          <a:xfrm rot="-420000">
            <a:off x="5400000" y="4320000"/>
            <a:ext cx="4320000" cy="3600000"/>
          </a:xfrm>
          <a:prstGeom prst="ellipse">
            <a:avLst/>
          </a:prstGeom>
          <a:solidFill>
            <a:srgbClr val="7AADCF">
              <a:alpha val="4000"/>
            </a:srgbClr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8" name="!!#s1-title"/>
          <p:cNvSpPr/>
          <p:nvPr/>
        </p:nvSpPr>
        <p:spPr>
          <a:xfrm>
            <a:off x="12960000" y="1440000"/>
            <a:ext cx="9360000" cy="144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5600" b="1">
                <a:solidFill>
                  <a:srgbClr val="5A7A6A"/>
                </a:solidFill>
                <a:latin typeface="LXGW WenKai"/>
                <a:ea typeface="LXGW WenKai"/>
              </a:rPr>
              <a:t>AI Agent Platform</a:t>
            </a:r>
          </a:p>
        </p:txBody>
      </p:sp>
      <p:sp>
        <p:nvSpPr>
          <p:cNvPr id="9" name="!!#s1-subtitle"/>
          <p:cNvSpPr/>
          <p:nvPr/>
        </p:nvSpPr>
        <p:spPr>
          <a:xfrm>
            <a:off x="12960000" y="3060000"/>
            <a:ext cx="9360000" cy="108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3600" b="1">
                <a:solidFill>
                  <a:srgbClr val="6A5A4A"/>
                </a:solidFill>
                <a:latin typeface="LXGW WenKai"/>
                <a:ea typeface="LXGW WenKai"/>
              </a:rPr>
              <a:t>智能体平台发布</a:t>
            </a:r>
          </a:p>
        </p:txBody>
      </p:sp>
      <p:sp>
        <p:nvSpPr>
          <p:cNvPr id="10" name="!!#s1-desc"/>
          <p:cNvSpPr/>
          <p:nvPr/>
        </p:nvSpPr>
        <p:spPr>
          <a:xfrm>
            <a:off x="12960000" y="4320000"/>
            <a:ext cx="936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800">
                <a:solidFill>
                  <a:srgbClr val="8A7A6A"/>
                </a:solidFill>
                <a:latin typeface="Noto Serif"/>
                <a:ea typeface="Noto Serif"/>
              </a:rPr>
              <a:t>让智能体为你工作</a:t>
            </a:r>
          </a:p>
        </p:txBody>
      </p:sp>
      <p:sp>
        <p:nvSpPr>
          <p:cNvPr id="11" name="!!#s2-title"/>
          <p:cNvSpPr/>
          <p:nvPr/>
        </p:nvSpPr>
        <p:spPr>
          <a:xfrm>
            <a:off x="12960000" y="1980000"/>
            <a:ext cx="10800000" cy="144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4800" b="1">
                <a:solidFill>
                  <a:srgbClr val="5A7A6A"/>
                </a:solidFill>
                <a:latin typeface="LXGW WenKai"/>
                <a:ea typeface="LXGW WenKai"/>
              </a:rPr>
              <a:t>从自动化到自主化</a:t>
            </a:r>
          </a:p>
        </p:txBody>
      </p:sp>
      <p:sp>
        <p:nvSpPr>
          <p:cNvPr id="12" name="!!#s2-desc"/>
          <p:cNvSpPr/>
          <p:nvPr/>
        </p:nvSpPr>
        <p:spPr>
          <a:xfrm>
            <a:off x="12960000" y="3780000"/>
            <a:ext cx="936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800">
                <a:solidFill>
                  <a:srgbClr val="8A7A6A"/>
                </a:solidFill>
                <a:latin typeface="Noto Serif"/>
                <a:ea typeface="Noto Serif"/>
              </a:rPr>
              <a:t>AI Agent 正在重新定义人机协作的边界</a:t>
            </a:r>
          </a:p>
        </p:txBody>
      </p:sp>
      <p:sp>
        <p:nvSpPr>
          <p:cNvPr id="13" name="!!#s3-title"/>
          <p:cNvSpPr/>
          <p:nvPr/>
        </p:nvSpPr>
        <p:spPr>
          <a:xfrm>
            <a:off x="432000" y="288000"/>
            <a:ext cx="7200000" cy="72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3600" b="1">
                <a:solidFill>
                  <a:srgbClr val="5A7A6A"/>
                </a:solidFill>
                <a:latin typeface="LXGW WenKai"/>
                <a:ea typeface="LXGW WenKai"/>
              </a:rPr>
              <a:t>三大核心能力</a:t>
            </a:r>
          </a:p>
        </p:txBody>
      </p:sp>
      <p:sp>
        <p:nvSpPr>
          <p:cNvPr id="14" name="!!#s3-p1-num"/>
          <p:cNvSpPr/>
          <p:nvPr/>
        </p:nvSpPr>
        <p:spPr>
          <a:xfrm>
            <a:off x="432000" y="1368000"/>
            <a:ext cx="3240000" cy="90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4400" b="1">
                <a:solidFill>
                  <a:srgbClr val="7AADCF"/>
                </a:solidFill>
                <a:latin typeface="LXGW WenKai"/>
                <a:ea typeface="LXGW WenKai"/>
              </a:rPr>
              <a:t>01</a:t>
            </a:r>
          </a:p>
        </p:txBody>
      </p:sp>
      <p:sp>
        <p:nvSpPr>
          <p:cNvPr id="15" name="!!#s3-p1-title"/>
          <p:cNvSpPr/>
          <p:nvPr/>
        </p:nvSpPr>
        <p:spPr>
          <a:xfrm>
            <a:off x="432000" y="2232000"/>
            <a:ext cx="324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400" b="1">
                <a:solidFill>
                  <a:srgbClr val="5A7A6A"/>
                </a:solidFill>
                <a:latin typeface="LXGW WenKai"/>
                <a:ea typeface="LXGW WenKai"/>
              </a:rPr>
              <a:t>感知</a:t>
            </a:r>
          </a:p>
        </p:txBody>
      </p:sp>
      <p:sp>
        <p:nvSpPr>
          <p:cNvPr id="16" name="!!#s3-p1-desc"/>
          <p:cNvSpPr/>
          <p:nvPr/>
        </p:nvSpPr>
        <p:spPr>
          <a:xfrm>
            <a:off x="432000" y="2952000"/>
            <a:ext cx="3240000" cy="108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600">
                <a:solidFill>
                  <a:srgbClr val="6A5A4A"/>
                </a:solidFill>
                <a:latin typeface="Noto Serif"/>
                <a:ea typeface="Noto Serif"/>
              </a:rPr>
              <a:t>多模态输入理解</a:t>
            </a:r>
          </a:p>
          <a:p>
            <a:pPr algn="ctr"/>
            <a:r>
              <a:rPr lang="en-US" sz="1600">
                <a:solidFill>
                  <a:srgbClr val="6A5A4A"/>
                </a:solidFill>
                <a:latin typeface="Noto Serif"/>
                <a:ea typeface="Noto Serif"/>
              </a:rPr>
              <a:t>实时环境感知</a:t>
            </a:r>
          </a:p>
        </p:txBody>
      </p:sp>
      <p:sp>
        <p:nvSpPr>
          <p:cNvPr id="17" name="!!#s3-p2-num"/>
          <p:cNvSpPr/>
          <p:nvPr/>
        </p:nvSpPr>
        <p:spPr>
          <a:xfrm>
            <a:off x="4500000" y="1368000"/>
            <a:ext cx="3240000" cy="90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4400" b="1">
                <a:solidFill>
                  <a:srgbClr val="E8A87C"/>
                </a:solidFill>
                <a:latin typeface="LXGW WenKai"/>
                <a:ea typeface="LXGW WenKai"/>
              </a:rPr>
              <a:t>02</a:t>
            </a:r>
          </a:p>
        </p:txBody>
      </p:sp>
      <p:sp>
        <p:nvSpPr>
          <p:cNvPr id="18" name="!!#s3-p2-title"/>
          <p:cNvSpPr/>
          <p:nvPr/>
        </p:nvSpPr>
        <p:spPr>
          <a:xfrm>
            <a:off x="4500000" y="2232000"/>
            <a:ext cx="324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400" b="1">
                <a:solidFill>
                  <a:srgbClr val="5A7A6A"/>
                </a:solidFill>
                <a:latin typeface="LXGW WenKai"/>
                <a:ea typeface="LXGW WenKai"/>
              </a:rPr>
              <a:t>推理</a:t>
            </a:r>
          </a:p>
        </p:txBody>
      </p:sp>
      <p:sp>
        <p:nvSpPr>
          <p:cNvPr id="19" name="!!#s3-p2-desc"/>
          <p:cNvSpPr/>
          <p:nvPr/>
        </p:nvSpPr>
        <p:spPr>
          <a:xfrm>
            <a:off x="4500000" y="2952000"/>
            <a:ext cx="3240000" cy="108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600">
                <a:solidFill>
                  <a:srgbClr val="6A5A4A"/>
                </a:solidFill>
                <a:latin typeface="Noto Serif"/>
                <a:ea typeface="Noto Serif"/>
              </a:rPr>
              <a:t>链式思维规划</a:t>
            </a:r>
          </a:p>
          <a:p>
            <a:pPr algn="ctr"/>
            <a:r>
              <a:rPr lang="en-US" sz="1600">
                <a:solidFill>
                  <a:srgbClr val="6A5A4A"/>
                </a:solidFill>
                <a:latin typeface="Noto Serif"/>
                <a:ea typeface="Noto Serif"/>
              </a:rPr>
              <a:t>动态策略生成</a:t>
            </a:r>
          </a:p>
        </p:txBody>
      </p:sp>
      <p:sp>
        <p:nvSpPr>
          <p:cNvPr id="20" name="!!#s3-p3-num"/>
          <p:cNvSpPr/>
          <p:nvPr/>
        </p:nvSpPr>
        <p:spPr>
          <a:xfrm>
            <a:off x="8568000" y="1368000"/>
            <a:ext cx="3240000" cy="90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4400" b="1">
                <a:solidFill>
                  <a:srgbClr val="C5B3D1"/>
                </a:solidFill>
                <a:latin typeface="LXGW WenKai"/>
                <a:ea typeface="LXGW WenKai"/>
              </a:rPr>
              <a:t>03</a:t>
            </a:r>
          </a:p>
        </p:txBody>
      </p:sp>
      <p:sp>
        <p:nvSpPr>
          <p:cNvPr id="21" name="!!#s3-p3-title"/>
          <p:cNvSpPr/>
          <p:nvPr/>
        </p:nvSpPr>
        <p:spPr>
          <a:xfrm>
            <a:off x="8568000" y="2232000"/>
            <a:ext cx="324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400" b="1">
                <a:solidFill>
                  <a:srgbClr val="5A7A6A"/>
                </a:solidFill>
                <a:latin typeface="LXGW WenKai"/>
                <a:ea typeface="LXGW WenKai"/>
              </a:rPr>
              <a:t>执行</a:t>
            </a:r>
          </a:p>
        </p:txBody>
      </p:sp>
      <p:sp>
        <p:nvSpPr>
          <p:cNvPr id="22" name="!!#s3-p3-desc"/>
          <p:cNvSpPr/>
          <p:nvPr/>
        </p:nvSpPr>
        <p:spPr>
          <a:xfrm>
            <a:off x="8568000" y="2952000"/>
            <a:ext cx="3240000" cy="108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600">
                <a:solidFill>
                  <a:srgbClr val="6A5A4A"/>
                </a:solidFill>
                <a:latin typeface="Noto Serif"/>
                <a:ea typeface="Noto Serif"/>
              </a:rPr>
              <a:t>工具调用编排</a:t>
            </a:r>
          </a:p>
          <a:p>
            <a:pPr algn="ctr"/>
            <a:r>
              <a:rPr lang="en-US" sz="1600">
                <a:solidFill>
                  <a:srgbClr val="6A5A4A"/>
                </a:solidFill>
                <a:latin typeface="Noto Serif"/>
                <a:ea typeface="Noto Serif"/>
              </a:rPr>
              <a:t>闭环反馈迭代</a:t>
            </a:r>
          </a:p>
        </p:txBody>
      </p:sp>
      <p:sp>
        <p:nvSpPr>
          <p:cNvPr id="23" name="!!#s4-title"/>
          <p:cNvSpPr/>
          <p:nvPr/>
        </p:nvSpPr>
        <p:spPr>
          <a:xfrm>
            <a:off x="12960000" y="288000"/>
            <a:ext cx="7200000" cy="72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3600" b="1">
                <a:solidFill>
                  <a:srgbClr val="5A7A6A"/>
                </a:solidFill>
                <a:latin typeface="LXGW WenKai"/>
                <a:ea typeface="LXGW WenKai"/>
              </a:rPr>
              <a:t>平台数据</a:t>
            </a:r>
          </a:p>
        </p:txBody>
      </p:sp>
      <p:sp>
        <p:nvSpPr>
          <p:cNvPr id="24" name="!!#s4-num1"/>
          <p:cNvSpPr/>
          <p:nvPr/>
        </p:nvSpPr>
        <p:spPr>
          <a:xfrm>
            <a:off x="12960000" y="1800000"/>
            <a:ext cx="5040000" cy="144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7200" b="1">
                <a:solidFill>
                  <a:srgbClr val="FFFFFF"/>
                </a:solidFill>
                <a:latin typeface="LXGW WenKai"/>
                <a:ea typeface="LXGW WenKai"/>
              </a:rPr>
              <a:t>10M+</a:t>
            </a:r>
          </a:p>
        </p:txBody>
      </p:sp>
      <p:sp>
        <p:nvSpPr>
          <p:cNvPr id="25" name="!!#s4-label1"/>
          <p:cNvSpPr/>
          <p:nvPr/>
        </p:nvSpPr>
        <p:spPr>
          <a:xfrm>
            <a:off x="12960000" y="3240000"/>
            <a:ext cx="504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800">
                <a:solidFill>
                  <a:srgbClr val="FFFFFF"/>
                </a:solidFill>
                <a:latin typeface="Noto Serif"/>
                <a:ea typeface="Noto Serif"/>
              </a:rPr>
              <a:t>智能体调用次数</a:t>
            </a:r>
          </a:p>
        </p:txBody>
      </p:sp>
      <p:sp>
        <p:nvSpPr>
          <p:cNvPr id="26" name="!!#s4-num2"/>
          <p:cNvSpPr/>
          <p:nvPr/>
        </p:nvSpPr>
        <p:spPr>
          <a:xfrm>
            <a:off x="12960000" y="1080000"/>
            <a:ext cx="5040000" cy="126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5600" b="1">
                <a:solidFill>
                  <a:srgbClr val="5A3A2A"/>
                </a:solidFill>
                <a:latin typeface="LXGW WenKai"/>
                <a:ea typeface="LXGW WenKai"/>
              </a:rPr>
              <a:t>99.95%</a:t>
            </a:r>
          </a:p>
        </p:txBody>
      </p:sp>
      <p:sp>
        <p:nvSpPr>
          <p:cNvPr id="27" name="!!#s4-label2"/>
          <p:cNvSpPr/>
          <p:nvPr/>
        </p:nvSpPr>
        <p:spPr>
          <a:xfrm>
            <a:off x="12960000" y="2340000"/>
            <a:ext cx="504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800">
                <a:solidFill>
                  <a:srgbClr val="6A5A4A"/>
                </a:solidFill>
                <a:latin typeface="Noto Serif"/>
                <a:ea typeface="Noto Serif"/>
              </a:rPr>
              <a:t>平台可用性</a:t>
            </a:r>
          </a:p>
        </p:txBody>
      </p:sp>
      <p:sp>
        <p:nvSpPr>
          <p:cNvPr id="28" name="!!#s4-num3"/>
          <p:cNvSpPr/>
          <p:nvPr/>
        </p:nvSpPr>
        <p:spPr>
          <a:xfrm>
            <a:off x="12960000" y="3600000"/>
            <a:ext cx="5040000" cy="108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4400" b="1">
                <a:solidFill>
                  <a:srgbClr val="5A3A2A"/>
                </a:solidFill>
                <a:latin typeface="LXGW WenKai"/>
                <a:ea typeface="LXGW WenKai"/>
              </a:rPr>
              <a:t>50ms</a:t>
            </a:r>
          </a:p>
        </p:txBody>
      </p:sp>
      <p:sp>
        <p:nvSpPr>
          <p:cNvPr id="29" name="!!#s4-label3"/>
          <p:cNvSpPr/>
          <p:nvPr/>
        </p:nvSpPr>
        <p:spPr>
          <a:xfrm>
            <a:off x="12960000" y="4680000"/>
            <a:ext cx="504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800">
                <a:solidFill>
                  <a:srgbClr val="6A5A4A"/>
                </a:solidFill>
                <a:latin typeface="Noto Serif"/>
                <a:ea typeface="Noto Serif"/>
              </a:rPr>
              <a:t>平均响应延迟</a:t>
            </a:r>
          </a:p>
        </p:txBody>
      </p:sp>
      <p:sp>
        <p:nvSpPr>
          <p:cNvPr id="30" name="!!#s5-title"/>
          <p:cNvSpPr/>
          <p:nvPr/>
        </p:nvSpPr>
        <p:spPr>
          <a:xfrm>
            <a:off x="12960000" y="1620000"/>
            <a:ext cx="9360000" cy="16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4800" b="1">
                <a:solidFill>
                  <a:srgbClr val="5A7A6A"/>
                </a:solidFill>
                <a:latin typeface="LXGW WenKai"/>
                <a:ea typeface="LXGW WenKai"/>
              </a:rPr>
              <a:t>开始构建你的智能体</a:t>
            </a:r>
          </a:p>
        </p:txBody>
      </p:sp>
      <p:sp>
        <p:nvSpPr>
          <p:cNvPr id="31" name="!!#s5-link"/>
          <p:cNvSpPr/>
          <p:nvPr/>
        </p:nvSpPr>
        <p:spPr>
          <a:xfrm>
            <a:off x="12960000" y="3600000"/>
            <a:ext cx="936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800">
                <a:solidFill>
                  <a:srgbClr val="8A7A6A"/>
                </a:solidFill>
                <a:latin typeface="Noto Serif"/>
                <a:ea typeface="Noto Serif"/>
              </a:rPr>
              <a:t>platform.ai/agents  |  立即体验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p159="http://schemas.microsoft.com/office/powerpoint/2015/09/main" xmlns:mc="http://schemas.openxmlformats.org/markup-compatibility/2006" xmlns:p14="http://schemas.microsoft.com/office/powerpoint/2010/main" mc:Ignorable="p159">
  <p:cSld>
    <p:bg>
      <p:bgPr>
        <a:solidFill xmlns:a="http://schemas.openxmlformats.org/drawingml/2006/main">
          <a:srgbClr val="FFFDF7"/>
        </a:solidFill>
      </p:bgPr>
    </p:bg>
    <p:spTree>
      <p:nvGrpSpPr>
        <p:cNvPr id="1" name=""/>
        <p:cNvGrpSpPr/>
        <p:nvPr/>
      </p:nvGrpSpPr>
      <p:grpSpPr/>
      <p:sp>
        <p:nvSpPr>
          <p:cNvPr id="2" name="!!wash-1"/>
          <p:cNvSpPr/>
          <p:nvPr/>
        </p:nvSpPr>
        <p:spPr>
          <a:xfrm rot="480000">
            <a:off x="0" y="360000"/>
            <a:ext cx="6480000" cy="6120000"/>
          </a:xfrm>
          <a:prstGeom prst="ellipse">
            <a:avLst/>
          </a:prstGeom>
          <a:solidFill>
            <a:srgbClr val="7AADCF">
              <a:alpha val="35000"/>
            </a:srgbClr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wash-2"/>
          <p:cNvSpPr/>
          <p:nvPr/>
        </p:nvSpPr>
        <p:spPr>
          <a:xfrm rot="-720000">
            <a:off x="6480000" y="0"/>
            <a:ext cx="5760000" cy="5040000"/>
          </a:xfrm>
          <a:prstGeom prst="ellipse">
            <a:avLst/>
          </a:prstGeom>
          <a:solidFill>
            <a:srgbClr val="E8A87C">
              <a:alpha val="30000"/>
            </a:srgbClr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wash-3"/>
          <p:cNvSpPr/>
          <p:nvPr/>
        </p:nvSpPr>
        <p:spPr>
          <a:xfrm rot="300000">
            <a:off x="9360000" y="4320000"/>
            <a:ext cx="3600000" cy="3600000"/>
          </a:xfrm>
          <a:prstGeom prst="ellipse">
            <a:avLst/>
          </a:prstGeom>
          <a:solidFill>
            <a:srgbClr val="C5B3D1">
              <a:alpha val="8000"/>
            </a:srgbClr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wash-4"/>
          <p:cNvSpPr/>
          <p:nvPr/>
        </p:nvSpPr>
        <p:spPr>
          <a:xfrm rot="-360000">
            <a:off x="5040000" y="5040000"/>
            <a:ext cx="2880000" cy="2160000"/>
          </a:xfrm>
          <a:prstGeom prst="ellipse">
            <a:avLst/>
          </a:prstGeom>
          <a:solidFill>
            <a:srgbClr val="9BC4A8">
              <a:alpha val="6000"/>
            </a:srgbClr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wash-5"/>
          <p:cNvSpPr/>
          <p:nvPr/>
        </p:nvSpPr>
        <p:spPr>
          <a:xfrm rot="600000">
            <a:off x="10800000" y="0"/>
            <a:ext cx="2160000" cy="2160000"/>
          </a:xfrm>
          <a:prstGeom prst="ellipse">
            <a:avLst/>
          </a:prstGeom>
          <a:solidFill>
            <a:srgbClr val="F2C0A2">
              <a:alpha val="5000"/>
            </a:srgbClr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!!wash-6"/>
          <p:cNvSpPr/>
          <p:nvPr/>
        </p:nvSpPr>
        <p:spPr>
          <a:xfrm rot="-240000">
            <a:off x="3600000" y="5400000"/>
            <a:ext cx="1800000" cy="1800000"/>
          </a:xfrm>
          <a:prstGeom prst="ellipse">
            <a:avLst/>
          </a:prstGeom>
          <a:solidFill>
            <a:srgbClr val="7AADCF">
              <a:alpha val="4000"/>
            </a:srgbClr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8" name="!!#s1-title"/>
          <p:cNvSpPr/>
          <p:nvPr/>
        </p:nvSpPr>
        <p:spPr>
          <a:xfrm>
            <a:off x="12960000" y="1440000"/>
            <a:ext cx="9360000" cy="144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5600" b="1">
                <a:solidFill>
                  <a:srgbClr val="5A7A6A"/>
                </a:solidFill>
                <a:latin typeface="LXGW WenKai"/>
                <a:ea typeface="LXGW WenKai"/>
              </a:rPr>
              <a:t>AI Agent Platform</a:t>
            </a:r>
          </a:p>
        </p:txBody>
      </p:sp>
      <p:sp>
        <p:nvSpPr>
          <p:cNvPr id="9" name="!!#s1-subtitle"/>
          <p:cNvSpPr/>
          <p:nvPr/>
        </p:nvSpPr>
        <p:spPr>
          <a:xfrm>
            <a:off x="12960000" y="3060000"/>
            <a:ext cx="9360000" cy="108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3600" b="1">
                <a:solidFill>
                  <a:srgbClr val="6A5A4A"/>
                </a:solidFill>
                <a:latin typeface="LXGW WenKai"/>
                <a:ea typeface="LXGW WenKai"/>
              </a:rPr>
              <a:t>智能体平台发布</a:t>
            </a:r>
          </a:p>
        </p:txBody>
      </p:sp>
      <p:sp>
        <p:nvSpPr>
          <p:cNvPr id="10" name="!!#s1-desc"/>
          <p:cNvSpPr/>
          <p:nvPr/>
        </p:nvSpPr>
        <p:spPr>
          <a:xfrm>
            <a:off x="12960000" y="4320000"/>
            <a:ext cx="936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800">
                <a:solidFill>
                  <a:srgbClr val="8A7A6A"/>
                </a:solidFill>
                <a:latin typeface="Noto Serif"/>
                <a:ea typeface="Noto Serif"/>
              </a:rPr>
              <a:t>让智能体为你工作</a:t>
            </a:r>
          </a:p>
        </p:txBody>
      </p:sp>
      <p:sp>
        <p:nvSpPr>
          <p:cNvPr id="11" name="!!#s2-title"/>
          <p:cNvSpPr/>
          <p:nvPr/>
        </p:nvSpPr>
        <p:spPr>
          <a:xfrm>
            <a:off x="12960000" y="1980000"/>
            <a:ext cx="10800000" cy="144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4800" b="1">
                <a:solidFill>
                  <a:srgbClr val="5A7A6A"/>
                </a:solidFill>
                <a:latin typeface="LXGW WenKai"/>
                <a:ea typeface="LXGW WenKai"/>
              </a:rPr>
              <a:t>从自动化到自主化</a:t>
            </a:r>
          </a:p>
        </p:txBody>
      </p:sp>
      <p:sp>
        <p:nvSpPr>
          <p:cNvPr id="12" name="!!#s2-desc"/>
          <p:cNvSpPr/>
          <p:nvPr/>
        </p:nvSpPr>
        <p:spPr>
          <a:xfrm>
            <a:off x="12960000" y="3780000"/>
            <a:ext cx="936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800">
                <a:solidFill>
                  <a:srgbClr val="8A7A6A"/>
                </a:solidFill>
                <a:latin typeface="Noto Serif"/>
                <a:ea typeface="Noto Serif"/>
              </a:rPr>
              <a:t>AI Agent 正在重新定义人机协作的边界</a:t>
            </a:r>
          </a:p>
        </p:txBody>
      </p:sp>
      <p:sp>
        <p:nvSpPr>
          <p:cNvPr id="13" name="!!#s3-title"/>
          <p:cNvSpPr/>
          <p:nvPr/>
        </p:nvSpPr>
        <p:spPr>
          <a:xfrm>
            <a:off x="12960000" y="288000"/>
            <a:ext cx="7200000" cy="72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3600" b="1">
                <a:solidFill>
                  <a:srgbClr val="5A7A6A"/>
                </a:solidFill>
                <a:latin typeface="LXGW WenKai"/>
                <a:ea typeface="LXGW WenKai"/>
              </a:rPr>
              <a:t>三大核心能力</a:t>
            </a:r>
          </a:p>
        </p:txBody>
      </p:sp>
      <p:sp>
        <p:nvSpPr>
          <p:cNvPr id="14" name="!!#s3-p1-num"/>
          <p:cNvSpPr/>
          <p:nvPr/>
        </p:nvSpPr>
        <p:spPr>
          <a:xfrm>
            <a:off x="12960000" y="1368000"/>
            <a:ext cx="3240000" cy="90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4400" b="1">
                <a:solidFill>
                  <a:srgbClr val="7AADCF"/>
                </a:solidFill>
                <a:latin typeface="LXGW WenKai"/>
                <a:ea typeface="LXGW WenKai"/>
              </a:rPr>
              <a:t>01</a:t>
            </a:r>
          </a:p>
        </p:txBody>
      </p:sp>
      <p:sp>
        <p:nvSpPr>
          <p:cNvPr id="15" name="!!#s3-p1-title"/>
          <p:cNvSpPr/>
          <p:nvPr/>
        </p:nvSpPr>
        <p:spPr>
          <a:xfrm>
            <a:off x="12960000" y="2232000"/>
            <a:ext cx="324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400" b="1">
                <a:solidFill>
                  <a:srgbClr val="5A7A6A"/>
                </a:solidFill>
                <a:latin typeface="LXGW WenKai"/>
                <a:ea typeface="LXGW WenKai"/>
              </a:rPr>
              <a:t>感知</a:t>
            </a:r>
          </a:p>
        </p:txBody>
      </p:sp>
      <p:sp>
        <p:nvSpPr>
          <p:cNvPr id="16" name="!!#s3-p1-desc"/>
          <p:cNvSpPr/>
          <p:nvPr/>
        </p:nvSpPr>
        <p:spPr>
          <a:xfrm>
            <a:off x="12960000" y="2952000"/>
            <a:ext cx="3240000" cy="108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600">
                <a:solidFill>
                  <a:srgbClr val="6A5A4A"/>
                </a:solidFill>
                <a:latin typeface="Noto Serif"/>
                <a:ea typeface="Noto Serif"/>
              </a:rPr>
              <a:t>多模态输入理解</a:t>
            </a:r>
          </a:p>
          <a:p>
            <a:pPr algn="ctr"/>
            <a:r>
              <a:rPr lang="en-US" sz="1600">
                <a:solidFill>
                  <a:srgbClr val="6A5A4A"/>
                </a:solidFill>
                <a:latin typeface="Noto Serif"/>
                <a:ea typeface="Noto Serif"/>
              </a:rPr>
              <a:t>实时环境感知</a:t>
            </a:r>
          </a:p>
        </p:txBody>
      </p:sp>
      <p:sp>
        <p:nvSpPr>
          <p:cNvPr id="17" name="!!#s3-p2-num"/>
          <p:cNvSpPr/>
          <p:nvPr/>
        </p:nvSpPr>
        <p:spPr>
          <a:xfrm>
            <a:off x="12960000" y="1368000"/>
            <a:ext cx="3240000" cy="90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4400" b="1">
                <a:solidFill>
                  <a:srgbClr val="E8A87C"/>
                </a:solidFill>
                <a:latin typeface="LXGW WenKai"/>
                <a:ea typeface="LXGW WenKai"/>
              </a:rPr>
              <a:t>02</a:t>
            </a:r>
          </a:p>
        </p:txBody>
      </p:sp>
      <p:sp>
        <p:nvSpPr>
          <p:cNvPr id="18" name="!!#s3-p2-title"/>
          <p:cNvSpPr/>
          <p:nvPr/>
        </p:nvSpPr>
        <p:spPr>
          <a:xfrm>
            <a:off x="12960000" y="2232000"/>
            <a:ext cx="324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400" b="1">
                <a:solidFill>
                  <a:srgbClr val="5A7A6A"/>
                </a:solidFill>
                <a:latin typeface="LXGW WenKai"/>
                <a:ea typeface="LXGW WenKai"/>
              </a:rPr>
              <a:t>推理</a:t>
            </a:r>
          </a:p>
        </p:txBody>
      </p:sp>
      <p:sp>
        <p:nvSpPr>
          <p:cNvPr id="19" name="!!#s3-p2-desc"/>
          <p:cNvSpPr/>
          <p:nvPr/>
        </p:nvSpPr>
        <p:spPr>
          <a:xfrm>
            <a:off x="12960000" y="2952000"/>
            <a:ext cx="3240000" cy="108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600">
                <a:solidFill>
                  <a:srgbClr val="6A5A4A"/>
                </a:solidFill>
                <a:latin typeface="Noto Serif"/>
                <a:ea typeface="Noto Serif"/>
              </a:rPr>
              <a:t>链式思维规划</a:t>
            </a:r>
          </a:p>
          <a:p>
            <a:pPr algn="ctr"/>
            <a:r>
              <a:rPr lang="en-US" sz="1600">
                <a:solidFill>
                  <a:srgbClr val="6A5A4A"/>
                </a:solidFill>
                <a:latin typeface="Noto Serif"/>
                <a:ea typeface="Noto Serif"/>
              </a:rPr>
              <a:t>动态策略生成</a:t>
            </a:r>
          </a:p>
        </p:txBody>
      </p:sp>
      <p:sp>
        <p:nvSpPr>
          <p:cNvPr id="20" name="!!#s3-p3-num"/>
          <p:cNvSpPr/>
          <p:nvPr/>
        </p:nvSpPr>
        <p:spPr>
          <a:xfrm>
            <a:off x="12960000" y="1368000"/>
            <a:ext cx="3240000" cy="90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4400" b="1">
                <a:solidFill>
                  <a:srgbClr val="C5B3D1"/>
                </a:solidFill>
                <a:latin typeface="LXGW WenKai"/>
                <a:ea typeface="LXGW WenKai"/>
              </a:rPr>
              <a:t>03</a:t>
            </a:r>
          </a:p>
        </p:txBody>
      </p:sp>
      <p:sp>
        <p:nvSpPr>
          <p:cNvPr id="21" name="!!#s3-p3-title"/>
          <p:cNvSpPr/>
          <p:nvPr/>
        </p:nvSpPr>
        <p:spPr>
          <a:xfrm>
            <a:off x="12960000" y="2232000"/>
            <a:ext cx="324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400" b="1">
                <a:solidFill>
                  <a:srgbClr val="5A7A6A"/>
                </a:solidFill>
                <a:latin typeface="LXGW WenKai"/>
                <a:ea typeface="LXGW WenKai"/>
              </a:rPr>
              <a:t>执行</a:t>
            </a:r>
          </a:p>
        </p:txBody>
      </p:sp>
      <p:sp>
        <p:nvSpPr>
          <p:cNvPr id="22" name="!!#s3-p3-desc"/>
          <p:cNvSpPr/>
          <p:nvPr/>
        </p:nvSpPr>
        <p:spPr>
          <a:xfrm>
            <a:off x="12960000" y="2952000"/>
            <a:ext cx="3240000" cy="108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600">
                <a:solidFill>
                  <a:srgbClr val="6A5A4A"/>
                </a:solidFill>
                <a:latin typeface="Noto Serif"/>
                <a:ea typeface="Noto Serif"/>
              </a:rPr>
              <a:t>工具调用编排</a:t>
            </a:r>
          </a:p>
          <a:p>
            <a:pPr algn="ctr"/>
            <a:r>
              <a:rPr lang="en-US" sz="1600">
                <a:solidFill>
                  <a:srgbClr val="6A5A4A"/>
                </a:solidFill>
                <a:latin typeface="Noto Serif"/>
                <a:ea typeface="Noto Serif"/>
              </a:rPr>
              <a:t>闭环反馈迭代</a:t>
            </a:r>
          </a:p>
        </p:txBody>
      </p:sp>
      <p:sp>
        <p:nvSpPr>
          <p:cNvPr id="23" name="!!#s4-title"/>
          <p:cNvSpPr/>
          <p:nvPr/>
        </p:nvSpPr>
        <p:spPr>
          <a:xfrm>
            <a:off x="432000" y="288000"/>
            <a:ext cx="7200000" cy="72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3600" b="1">
                <a:solidFill>
                  <a:srgbClr val="5A7A6A"/>
                </a:solidFill>
                <a:latin typeface="LXGW WenKai"/>
                <a:ea typeface="LXGW WenKai"/>
              </a:rPr>
              <a:t>平台数据</a:t>
            </a:r>
          </a:p>
        </p:txBody>
      </p:sp>
      <p:sp>
        <p:nvSpPr>
          <p:cNvPr id="24" name="!!#s4-num1"/>
          <p:cNvSpPr/>
          <p:nvPr/>
        </p:nvSpPr>
        <p:spPr>
          <a:xfrm>
            <a:off x="432000" y="1800000"/>
            <a:ext cx="5040000" cy="144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7200" b="1">
                <a:solidFill>
                  <a:srgbClr val="FFFFFF"/>
                </a:solidFill>
                <a:latin typeface="LXGW WenKai"/>
                <a:ea typeface="LXGW WenKai"/>
              </a:rPr>
              <a:t>10M+</a:t>
            </a:r>
          </a:p>
        </p:txBody>
      </p:sp>
      <p:sp>
        <p:nvSpPr>
          <p:cNvPr id="25" name="!!#s4-label1"/>
          <p:cNvSpPr/>
          <p:nvPr/>
        </p:nvSpPr>
        <p:spPr>
          <a:xfrm>
            <a:off x="432000" y="3240000"/>
            <a:ext cx="504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800">
                <a:solidFill>
                  <a:srgbClr val="FFFFFF"/>
                </a:solidFill>
                <a:latin typeface="Noto Serif"/>
                <a:ea typeface="Noto Serif"/>
              </a:rPr>
              <a:t>智能体调用次数</a:t>
            </a:r>
          </a:p>
        </p:txBody>
      </p:sp>
      <p:sp>
        <p:nvSpPr>
          <p:cNvPr id="26" name="!!#s4-num2"/>
          <p:cNvSpPr/>
          <p:nvPr/>
        </p:nvSpPr>
        <p:spPr>
          <a:xfrm>
            <a:off x="6840000" y="1080000"/>
            <a:ext cx="5040000" cy="126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5600" b="1">
                <a:solidFill>
                  <a:srgbClr val="5A3A2A"/>
                </a:solidFill>
                <a:latin typeface="LXGW WenKai"/>
                <a:ea typeface="LXGW WenKai"/>
              </a:rPr>
              <a:t>99.95%</a:t>
            </a:r>
          </a:p>
        </p:txBody>
      </p:sp>
      <p:sp>
        <p:nvSpPr>
          <p:cNvPr id="27" name="!!#s4-label2"/>
          <p:cNvSpPr/>
          <p:nvPr/>
        </p:nvSpPr>
        <p:spPr>
          <a:xfrm>
            <a:off x="6840000" y="2340000"/>
            <a:ext cx="504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800">
                <a:solidFill>
                  <a:srgbClr val="6A5A4A"/>
                </a:solidFill>
                <a:latin typeface="Noto Serif"/>
                <a:ea typeface="Noto Serif"/>
              </a:rPr>
              <a:t>平台可用性</a:t>
            </a:r>
          </a:p>
        </p:txBody>
      </p:sp>
      <p:sp>
        <p:nvSpPr>
          <p:cNvPr id="28" name="!!#s4-num3"/>
          <p:cNvSpPr/>
          <p:nvPr/>
        </p:nvSpPr>
        <p:spPr>
          <a:xfrm>
            <a:off x="6840000" y="3600000"/>
            <a:ext cx="5040000" cy="108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4400" b="1">
                <a:solidFill>
                  <a:srgbClr val="5A3A2A"/>
                </a:solidFill>
                <a:latin typeface="LXGW WenKai"/>
                <a:ea typeface="LXGW WenKai"/>
              </a:rPr>
              <a:t>50ms</a:t>
            </a:r>
          </a:p>
        </p:txBody>
      </p:sp>
      <p:sp>
        <p:nvSpPr>
          <p:cNvPr id="29" name="!!#s4-label3"/>
          <p:cNvSpPr/>
          <p:nvPr/>
        </p:nvSpPr>
        <p:spPr>
          <a:xfrm>
            <a:off x="6840000" y="4680000"/>
            <a:ext cx="504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800">
                <a:solidFill>
                  <a:srgbClr val="6A5A4A"/>
                </a:solidFill>
                <a:latin typeface="Noto Serif"/>
                <a:ea typeface="Noto Serif"/>
              </a:rPr>
              <a:t>平均响应延迟</a:t>
            </a:r>
          </a:p>
        </p:txBody>
      </p:sp>
      <p:sp>
        <p:nvSpPr>
          <p:cNvPr id="30" name="!!#s5-title"/>
          <p:cNvSpPr/>
          <p:nvPr/>
        </p:nvSpPr>
        <p:spPr>
          <a:xfrm>
            <a:off x="12960000" y="1620000"/>
            <a:ext cx="9360000" cy="16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4800" b="1">
                <a:solidFill>
                  <a:srgbClr val="5A7A6A"/>
                </a:solidFill>
                <a:latin typeface="LXGW WenKai"/>
                <a:ea typeface="LXGW WenKai"/>
              </a:rPr>
              <a:t>开始构建你的智能体</a:t>
            </a:r>
          </a:p>
        </p:txBody>
      </p:sp>
      <p:sp>
        <p:nvSpPr>
          <p:cNvPr id="31" name="!!#s5-link"/>
          <p:cNvSpPr/>
          <p:nvPr/>
        </p:nvSpPr>
        <p:spPr>
          <a:xfrm>
            <a:off x="12960000" y="3600000"/>
            <a:ext cx="936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800">
                <a:solidFill>
                  <a:srgbClr val="8A7A6A"/>
                </a:solidFill>
                <a:latin typeface="Noto Serif"/>
                <a:ea typeface="Noto Serif"/>
              </a:rPr>
              <a:t>platform.ai/agents  |  立即体验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p159="http://schemas.microsoft.com/office/powerpoint/2015/09/main" xmlns:mc="http://schemas.openxmlformats.org/markup-compatibility/2006" xmlns:p14="http://schemas.microsoft.com/office/powerpoint/2010/main" mc:Ignorable="p159">
  <p:cSld>
    <p:bg>
      <p:bgPr>
        <a:solidFill xmlns:a="http://schemas.openxmlformats.org/drawingml/2006/main">
          <a:srgbClr val="FFFDF7"/>
        </a:solidFill>
      </p:bgPr>
    </p:bg>
    <p:spTree>
      <p:nvGrpSpPr>
        <p:cNvPr id="1" name=""/>
        <p:cNvGrpSpPr/>
        <p:nvPr/>
      </p:nvGrpSpPr>
      <p:grpSpPr/>
      <p:sp>
        <p:nvSpPr>
          <p:cNvPr id="2" name="!!wash-1"/>
          <p:cNvSpPr/>
          <p:nvPr/>
        </p:nvSpPr>
        <p:spPr>
          <a:xfrm rot="720000">
            <a:off x="7920000" y="2880000"/>
            <a:ext cx="5760000" cy="5040000"/>
          </a:xfrm>
          <a:prstGeom prst="ellipse">
            <a:avLst/>
          </a:prstGeom>
          <a:solidFill>
            <a:srgbClr val="7AADCF">
              <a:alpha val="9000"/>
            </a:srgbClr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wash-2"/>
          <p:cNvSpPr/>
          <p:nvPr/>
        </p:nvSpPr>
        <p:spPr>
          <a:xfrm rot="-840000">
            <a:off x="0" y="0"/>
            <a:ext cx="5040000" cy="4320000"/>
          </a:xfrm>
          <a:prstGeom prst="ellipse">
            <a:avLst/>
          </a:prstGeom>
          <a:solidFill>
            <a:srgbClr val="E8A87C">
              <a:alpha val="7000"/>
            </a:srgbClr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wash-3"/>
          <p:cNvSpPr/>
          <p:nvPr/>
        </p:nvSpPr>
        <p:spPr>
          <a:xfrm rot="420000">
            <a:off x="2880000" y="3600000"/>
            <a:ext cx="5400000" cy="5760000"/>
          </a:xfrm>
          <a:prstGeom prst="ellipse">
            <a:avLst/>
          </a:prstGeom>
          <a:solidFill>
            <a:srgbClr val="C5B3D1">
              <a:alpha val="10000"/>
            </a:srgbClr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wash-4"/>
          <p:cNvSpPr/>
          <p:nvPr/>
        </p:nvSpPr>
        <p:spPr>
          <a:xfrm rot="-600000">
            <a:off x="9360000" y="0"/>
            <a:ext cx="4320000" cy="3600000"/>
          </a:xfrm>
          <a:prstGeom prst="ellipse">
            <a:avLst/>
          </a:prstGeom>
          <a:solidFill>
            <a:srgbClr val="9BC4A8">
              <a:alpha val="6000"/>
            </a:srgbClr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wash-5"/>
          <p:cNvSpPr/>
          <p:nvPr/>
        </p:nvSpPr>
        <p:spPr>
          <a:xfrm rot="960000">
            <a:off x="0" y="4320000"/>
            <a:ext cx="5040000" cy="5040000"/>
          </a:xfrm>
          <a:prstGeom prst="ellipse">
            <a:avLst/>
          </a:prstGeom>
          <a:solidFill>
            <a:srgbClr val="F2C0A2">
              <a:alpha val="11000"/>
            </a:srgbClr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!!wash-6"/>
          <p:cNvSpPr/>
          <p:nvPr/>
        </p:nvSpPr>
        <p:spPr>
          <a:xfrm rot="-480000">
            <a:off x="5760000" y="0"/>
            <a:ext cx="4680000" cy="3960000"/>
          </a:xfrm>
          <a:prstGeom prst="ellipse">
            <a:avLst/>
          </a:prstGeom>
          <a:solidFill>
            <a:srgbClr val="7AADCF">
              <a:alpha val="5000"/>
            </a:srgbClr>
          </a:solidFill>
          <a:ln>
            <a:noFill/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8" name="!!#s1-title"/>
          <p:cNvSpPr/>
          <p:nvPr/>
        </p:nvSpPr>
        <p:spPr>
          <a:xfrm>
            <a:off x="12960000" y="1440000"/>
            <a:ext cx="9360000" cy="144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5600" b="1">
                <a:solidFill>
                  <a:srgbClr val="5A7A6A"/>
                </a:solidFill>
                <a:latin typeface="LXGW WenKai"/>
                <a:ea typeface="LXGW WenKai"/>
              </a:rPr>
              <a:t>AI Agent Platform</a:t>
            </a:r>
          </a:p>
        </p:txBody>
      </p:sp>
      <p:sp>
        <p:nvSpPr>
          <p:cNvPr id="9" name="!!#s1-subtitle"/>
          <p:cNvSpPr/>
          <p:nvPr/>
        </p:nvSpPr>
        <p:spPr>
          <a:xfrm>
            <a:off x="12960000" y="3060000"/>
            <a:ext cx="9360000" cy="108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3600" b="1">
                <a:solidFill>
                  <a:srgbClr val="6A5A4A"/>
                </a:solidFill>
                <a:latin typeface="LXGW WenKai"/>
                <a:ea typeface="LXGW WenKai"/>
              </a:rPr>
              <a:t>智能体平台发布</a:t>
            </a:r>
          </a:p>
        </p:txBody>
      </p:sp>
      <p:sp>
        <p:nvSpPr>
          <p:cNvPr id="10" name="!!#s1-desc"/>
          <p:cNvSpPr/>
          <p:nvPr/>
        </p:nvSpPr>
        <p:spPr>
          <a:xfrm>
            <a:off x="12960000" y="4320000"/>
            <a:ext cx="936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800">
                <a:solidFill>
                  <a:srgbClr val="8A7A6A"/>
                </a:solidFill>
                <a:latin typeface="Noto Serif"/>
                <a:ea typeface="Noto Serif"/>
              </a:rPr>
              <a:t>让智能体为你工作</a:t>
            </a:r>
          </a:p>
        </p:txBody>
      </p:sp>
      <p:sp>
        <p:nvSpPr>
          <p:cNvPr id="11" name="!!#s2-title"/>
          <p:cNvSpPr/>
          <p:nvPr/>
        </p:nvSpPr>
        <p:spPr>
          <a:xfrm>
            <a:off x="12960000" y="1980000"/>
            <a:ext cx="10800000" cy="144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4800" b="1">
                <a:solidFill>
                  <a:srgbClr val="5A7A6A"/>
                </a:solidFill>
                <a:latin typeface="LXGW WenKai"/>
                <a:ea typeface="LXGW WenKai"/>
              </a:rPr>
              <a:t>从自动化到自主化</a:t>
            </a:r>
          </a:p>
        </p:txBody>
      </p:sp>
      <p:sp>
        <p:nvSpPr>
          <p:cNvPr id="12" name="!!#s2-desc"/>
          <p:cNvSpPr/>
          <p:nvPr/>
        </p:nvSpPr>
        <p:spPr>
          <a:xfrm>
            <a:off x="12960000" y="3780000"/>
            <a:ext cx="936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800">
                <a:solidFill>
                  <a:srgbClr val="8A7A6A"/>
                </a:solidFill>
                <a:latin typeface="Noto Serif"/>
                <a:ea typeface="Noto Serif"/>
              </a:rPr>
              <a:t>AI Agent 正在重新定义人机协作的边界</a:t>
            </a:r>
          </a:p>
        </p:txBody>
      </p:sp>
      <p:sp>
        <p:nvSpPr>
          <p:cNvPr id="13" name="!!#s3-title"/>
          <p:cNvSpPr/>
          <p:nvPr/>
        </p:nvSpPr>
        <p:spPr>
          <a:xfrm>
            <a:off x="12960000" y="288000"/>
            <a:ext cx="7200000" cy="72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3600" b="1">
                <a:solidFill>
                  <a:srgbClr val="5A7A6A"/>
                </a:solidFill>
                <a:latin typeface="LXGW WenKai"/>
                <a:ea typeface="LXGW WenKai"/>
              </a:rPr>
              <a:t>三大核心能力</a:t>
            </a:r>
          </a:p>
        </p:txBody>
      </p:sp>
      <p:sp>
        <p:nvSpPr>
          <p:cNvPr id="14" name="!!#s3-p1-num"/>
          <p:cNvSpPr/>
          <p:nvPr/>
        </p:nvSpPr>
        <p:spPr>
          <a:xfrm>
            <a:off x="12960000" y="1368000"/>
            <a:ext cx="3240000" cy="90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4400" b="1">
                <a:solidFill>
                  <a:srgbClr val="7AADCF"/>
                </a:solidFill>
                <a:latin typeface="LXGW WenKai"/>
                <a:ea typeface="LXGW WenKai"/>
              </a:rPr>
              <a:t>01</a:t>
            </a:r>
          </a:p>
        </p:txBody>
      </p:sp>
      <p:sp>
        <p:nvSpPr>
          <p:cNvPr id="15" name="!!#s3-p1-title"/>
          <p:cNvSpPr/>
          <p:nvPr/>
        </p:nvSpPr>
        <p:spPr>
          <a:xfrm>
            <a:off x="12960000" y="2232000"/>
            <a:ext cx="324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400" b="1">
                <a:solidFill>
                  <a:srgbClr val="5A7A6A"/>
                </a:solidFill>
                <a:latin typeface="LXGW WenKai"/>
                <a:ea typeface="LXGW WenKai"/>
              </a:rPr>
              <a:t>感知</a:t>
            </a:r>
          </a:p>
        </p:txBody>
      </p:sp>
      <p:sp>
        <p:nvSpPr>
          <p:cNvPr id="16" name="!!#s3-p1-desc"/>
          <p:cNvSpPr/>
          <p:nvPr/>
        </p:nvSpPr>
        <p:spPr>
          <a:xfrm>
            <a:off x="12960000" y="2952000"/>
            <a:ext cx="3240000" cy="108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600">
                <a:solidFill>
                  <a:srgbClr val="6A5A4A"/>
                </a:solidFill>
                <a:latin typeface="Noto Serif"/>
                <a:ea typeface="Noto Serif"/>
              </a:rPr>
              <a:t>多模态输入理解</a:t>
            </a:r>
          </a:p>
          <a:p>
            <a:pPr algn="ctr"/>
            <a:r>
              <a:rPr lang="en-US" sz="1600">
                <a:solidFill>
                  <a:srgbClr val="6A5A4A"/>
                </a:solidFill>
                <a:latin typeface="Noto Serif"/>
                <a:ea typeface="Noto Serif"/>
              </a:rPr>
              <a:t>实时环境感知</a:t>
            </a:r>
          </a:p>
        </p:txBody>
      </p:sp>
      <p:sp>
        <p:nvSpPr>
          <p:cNvPr id="17" name="!!#s3-p2-num"/>
          <p:cNvSpPr/>
          <p:nvPr/>
        </p:nvSpPr>
        <p:spPr>
          <a:xfrm>
            <a:off x="12960000" y="1368000"/>
            <a:ext cx="3240000" cy="90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4400" b="1">
                <a:solidFill>
                  <a:srgbClr val="E8A87C"/>
                </a:solidFill>
                <a:latin typeface="LXGW WenKai"/>
                <a:ea typeface="LXGW WenKai"/>
              </a:rPr>
              <a:t>02</a:t>
            </a:r>
          </a:p>
        </p:txBody>
      </p:sp>
      <p:sp>
        <p:nvSpPr>
          <p:cNvPr id="18" name="!!#s3-p2-title"/>
          <p:cNvSpPr/>
          <p:nvPr/>
        </p:nvSpPr>
        <p:spPr>
          <a:xfrm>
            <a:off x="12960000" y="2232000"/>
            <a:ext cx="324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400" b="1">
                <a:solidFill>
                  <a:srgbClr val="5A7A6A"/>
                </a:solidFill>
                <a:latin typeface="LXGW WenKai"/>
                <a:ea typeface="LXGW WenKai"/>
              </a:rPr>
              <a:t>推理</a:t>
            </a:r>
          </a:p>
        </p:txBody>
      </p:sp>
      <p:sp>
        <p:nvSpPr>
          <p:cNvPr id="19" name="!!#s3-p2-desc"/>
          <p:cNvSpPr/>
          <p:nvPr/>
        </p:nvSpPr>
        <p:spPr>
          <a:xfrm>
            <a:off x="12960000" y="2952000"/>
            <a:ext cx="3240000" cy="108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600">
                <a:solidFill>
                  <a:srgbClr val="6A5A4A"/>
                </a:solidFill>
                <a:latin typeface="Noto Serif"/>
                <a:ea typeface="Noto Serif"/>
              </a:rPr>
              <a:t>链式思维规划</a:t>
            </a:r>
          </a:p>
          <a:p>
            <a:pPr algn="ctr"/>
            <a:r>
              <a:rPr lang="en-US" sz="1600">
                <a:solidFill>
                  <a:srgbClr val="6A5A4A"/>
                </a:solidFill>
                <a:latin typeface="Noto Serif"/>
                <a:ea typeface="Noto Serif"/>
              </a:rPr>
              <a:t>动态策略生成</a:t>
            </a:r>
          </a:p>
        </p:txBody>
      </p:sp>
      <p:sp>
        <p:nvSpPr>
          <p:cNvPr id="20" name="!!#s3-p3-num"/>
          <p:cNvSpPr/>
          <p:nvPr/>
        </p:nvSpPr>
        <p:spPr>
          <a:xfrm>
            <a:off x="12960000" y="1368000"/>
            <a:ext cx="3240000" cy="90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4400" b="1">
                <a:solidFill>
                  <a:srgbClr val="C5B3D1"/>
                </a:solidFill>
                <a:latin typeface="LXGW WenKai"/>
                <a:ea typeface="LXGW WenKai"/>
              </a:rPr>
              <a:t>03</a:t>
            </a:r>
          </a:p>
        </p:txBody>
      </p:sp>
      <p:sp>
        <p:nvSpPr>
          <p:cNvPr id="21" name="!!#s3-p3-title"/>
          <p:cNvSpPr/>
          <p:nvPr/>
        </p:nvSpPr>
        <p:spPr>
          <a:xfrm>
            <a:off x="12960000" y="2232000"/>
            <a:ext cx="324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400" b="1">
                <a:solidFill>
                  <a:srgbClr val="5A7A6A"/>
                </a:solidFill>
                <a:latin typeface="LXGW WenKai"/>
                <a:ea typeface="LXGW WenKai"/>
              </a:rPr>
              <a:t>执行</a:t>
            </a:r>
          </a:p>
        </p:txBody>
      </p:sp>
      <p:sp>
        <p:nvSpPr>
          <p:cNvPr id="22" name="!!#s3-p3-desc"/>
          <p:cNvSpPr/>
          <p:nvPr/>
        </p:nvSpPr>
        <p:spPr>
          <a:xfrm>
            <a:off x="12960000" y="2952000"/>
            <a:ext cx="3240000" cy="108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600">
                <a:solidFill>
                  <a:srgbClr val="6A5A4A"/>
                </a:solidFill>
                <a:latin typeface="Noto Serif"/>
                <a:ea typeface="Noto Serif"/>
              </a:rPr>
              <a:t>工具调用编排</a:t>
            </a:r>
          </a:p>
          <a:p>
            <a:pPr algn="ctr"/>
            <a:r>
              <a:rPr lang="en-US" sz="1600">
                <a:solidFill>
                  <a:srgbClr val="6A5A4A"/>
                </a:solidFill>
                <a:latin typeface="Noto Serif"/>
                <a:ea typeface="Noto Serif"/>
              </a:rPr>
              <a:t>闭环反馈迭代</a:t>
            </a:r>
          </a:p>
        </p:txBody>
      </p:sp>
      <p:sp>
        <p:nvSpPr>
          <p:cNvPr id="23" name="!!#s4-title"/>
          <p:cNvSpPr/>
          <p:nvPr/>
        </p:nvSpPr>
        <p:spPr>
          <a:xfrm>
            <a:off x="12960000" y="288000"/>
            <a:ext cx="7200000" cy="72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3600" b="1">
                <a:solidFill>
                  <a:srgbClr val="5A7A6A"/>
                </a:solidFill>
                <a:latin typeface="LXGW WenKai"/>
                <a:ea typeface="LXGW WenKai"/>
              </a:rPr>
              <a:t>平台数据</a:t>
            </a:r>
          </a:p>
        </p:txBody>
      </p:sp>
      <p:sp>
        <p:nvSpPr>
          <p:cNvPr id="24" name="!!#s4-num1"/>
          <p:cNvSpPr/>
          <p:nvPr/>
        </p:nvSpPr>
        <p:spPr>
          <a:xfrm>
            <a:off x="12960000" y="1800000"/>
            <a:ext cx="5040000" cy="144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7200" b="1">
                <a:solidFill>
                  <a:srgbClr val="FFFFFF"/>
                </a:solidFill>
                <a:latin typeface="LXGW WenKai"/>
                <a:ea typeface="LXGW WenKai"/>
              </a:rPr>
              <a:t>10M+</a:t>
            </a:r>
          </a:p>
        </p:txBody>
      </p:sp>
      <p:sp>
        <p:nvSpPr>
          <p:cNvPr id="25" name="!!#s4-label1"/>
          <p:cNvSpPr/>
          <p:nvPr/>
        </p:nvSpPr>
        <p:spPr>
          <a:xfrm>
            <a:off x="12960000" y="3240000"/>
            <a:ext cx="504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800">
                <a:solidFill>
                  <a:srgbClr val="FFFFFF"/>
                </a:solidFill>
                <a:latin typeface="Noto Serif"/>
                <a:ea typeface="Noto Serif"/>
              </a:rPr>
              <a:t>智能体调用次数</a:t>
            </a:r>
          </a:p>
        </p:txBody>
      </p:sp>
      <p:sp>
        <p:nvSpPr>
          <p:cNvPr id="26" name="!!#s4-num2"/>
          <p:cNvSpPr/>
          <p:nvPr/>
        </p:nvSpPr>
        <p:spPr>
          <a:xfrm>
            <a:off x="12960000" y="1080000"/>
            <a:ext cx="5040000" cy="126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5600" b="1">
                <a:solidFill>
                  <a:srgbClr val="5A3A2A"/>
                </a:solidFill>
                <a:latin typeface="LXGW WenKai"/>
                <a:ea typeface="LXGW WenKai"/>
              </a:rPr>
              <a:t>99.95%</a:t>
            </a:r>
          </a:p>
        </p:txBody>
      </p:sp>
      <p:sp>
        <p:nvSpPr>
          <p:cNvPr id="27" name="!!#s4-label2"/>
          <p:cNvSpPr/>
          <p:nvPr/>
        </p:nvSpPr>
        <p:spPr>
          <a:xfrm>
            <a:off x="12960000" y="2340000"/>
            <a:ext cx="504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800">
                <a:solidFill>
                  <a:srgbClr val="6A5A4A"/>
                </a:solidFill>
                <a:latin typeface="Noto Serif"/>
                <a:ea typeface="Noto Serif"/>
              </a:rPr>
              <a:t>平台可用性</a:t>
            </a:r>
          </a:p>
        </p:txBody>
      </p:sp>
      <p:sp>
        <p:nvSpPr>
          <p:cNvPr id="28" name="!!#s4-num3"/>
          <p:cNvSpPr/>
          <p:nvPr/>
        </p:nvSpPr>
        <p:spPr>
          <a:xfrm>
            <a:off x="12960000" y="3600000"/>
            <a:ext cx="5040000" cy="108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4400" b="1">
                <a:solidFill>
                  <a:srgbClr val="5A3A2A"/>
                </a:solidFill>
                <a:latin typeface="LXGW WenKai"/>
                <a:ea typeface="LXGW WenKai"/>
              </a:rPr>
              <a:t>50ms</a:t>
            </a:r>
          </a:p>
        </p:txBody>
      </p:sp>
      <p:sp>
        <p:nvSpPr>
          <p:cNvPr id="29" name="!!#s4-label3"/>
          <p:cNvSpPr/>
          <p:nvPr/>
        </p:nvSpPr>
        <p:spPr>
          <a:xfrm>
            <a:off x="12960000" y="4680000"/>
            <a:ext cx="504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800">
                <a:solidFill>
                  <a:srgbClr val="6A5A4A"/>
                </a:solidFill>
                <a:latin typeface="Noto Serif"/>
                <a:ea typeface="Noto Serif"/>
              </a:rPr>
              <a:t>平均响应延迟</a:t>
            </a:r>
          </a:p>
        </p:txBody>
      </p:sp>
      <p:sp>
        <p:nvSpPr>
          <p:cNvPr id="30" name="!!#s5-title"/>
          <p:cNvSpPr/>
          <p:nvPr/>
        </p:nvSpPr>
        <p:spPr>
          <a:xfrm>
            <a:off x="1440000" y="1620000"/>
            <a:ext cx="9360000" cy="16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4800" b="1">
                <a:solidFill>
                  <a:srgbClr val="5A7A6A"/>
                </a:solidFill>
                <a:latin typeface="LXGW WenKai"/>
                <a:ea typeface="LXGW WenKai"/>
              </a:rPr>
              <a:t>开始构建你的智能体</a:t>
            </a:r>
          </a:p>
        </p:txBody>
      </p:sp>
      <p:sp>
        <p:nvSpPr>
          <p:cNvPr id="31" name="!!#s5-link"/>
          <p:cNvSpPr/>
          <p:nvPr/>
        </p:nvSpPr>
        <p:spPr>
          <a:xfrm>
            <a:off x="1440000" y="3600000"/>
            <a:ext cx="936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800">
                <a:solidFill>
                  <a:srgbClr val="8A7A6A"/>
                </a:solidFill>
                <a:latin typeface="Noto Serif"/>
                <a:ea typeface="Noto Serif"/>
              </a:rPr>
              <a:t>platform.ai/agents  |  立即体验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>
          <a:solidFill>
            <a:schemeClr val="phClr"/>
          </a:solidFill>
        </a:ln>
        <a:ln w="12700" cap="flat">
          <a:solidFill>
            <a:schemeClr val="phClr"/>
          </a:solidFill>
        </a:ln>
        <a:ln w="19050" cap="flat"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