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slide8.xml" ContentType="application/vnd.openxmlformats-officedocument.presentationml.slide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charts/chart29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18a58badfcfe4e99" /><Relationship Type="http://schemas.openxmlformats.org/package/2006/relationships/metadata/core-properties" Target="/docProps/core.xml" Id="Rc421561203a8490c" /><Relationship Type="http://schemas.openxmlformats.org/officeDocument/2006/relationships/extended-properties" Target="/docProps/app.xml" Id="Rfe29c5c43b874f87" /><Relationship Type="http://schemas.openxmlformats.org/officeDocument/2006/relationships/custom-properties" Target="/docProps/custom.xml" Id="Ra744689921ef48af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af214da9ea964845"/>
    <p:sldId id="257" r:id="R52f11aaacd0d44b4"/>
    <p:sldId id="258" r:id="R7bbe4e608e2e4ae4"/>
    <p:sldId id="259" r:id="Rcb3e618f89fb45bb"/>
    <p:sldId id="260" r:id="R7c50181587ff4b5c"/>
    <p:sldId id="261" r:id="R7a3de17a254341ff"/>
    <p:sldId id="262" r:id="R06ece3b5c3714a4d"/>
    <p:sldId id="263" r:id="R1b6b1e794e344830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af214da9ea964845" /><Relationship Type="http://schemas.openxmlformats.org/officeDocument/2006/relationships/slide" Target="/ppt/slides/slide2.xml" Id="R52f11aaacd0d44b4" /><Relationship Type="http://schemas.openxmlformats.org/officeDocument/2006/relationships/slide" Target="/ppt/slides/slide3.xml" Id="R7bbe4e608e2e4ae4" /><Relationship Type="http://schemas.openxmlformats.org/officeDocument/2006/relationships/slide" Target="/ppt/slides/slide4.xml" Id="Rcb3e618f89fb45bb" /><Relationship Type="http://schemas.openxmlformats.org/officeDocument/2006/relationships/slide" Target="/ppt/slides/slide5.xml" Id="R7c50181587ff4b5c" /><Relationship Type="http://schemas.openxmlformats.org/officeDocument/2006/relationships/slide" Target="/ppt/slides/slide6.xml" Id="R7a3de17a254341ff" /><Relationship Type="http://schemas.openxmlformats.org/officeDocument/2006/relationships/slide" Target="/ppt/slides/slide7.xml" Id="R06ece3b5c3714a4d" /><Relationship Type="http://schemas.openxmlformats.org/officeDocument/2006/relationships/slide" Target="/ppt/slides/slide8.xml" Id="R1b6b1e794e344830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6f8784e91b24e8b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e4f1cd5c712435e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efa1ef971b74c18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97eae98623944e4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4ef0f3b2e9d4b20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94e90332618948ab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11299dc0fa49b1" /><Relationship Type="http://schemas.openxmlformats.org/officeDocument/2006/relationships/chart" Target="/ppt/slides/charts/chart1.xml" Id="Ra5a6de1f09ff4d44" /><Relationship Type="http://schemas.openxmlformats.org/officeDocument/2006/relationships/chart" Target="/ppt/slides/charts/chart2.xml" Id="R031f85766bf14867" /><Relationship Type="http://schemas.openxmlformats.org/officeDocument/2006/relationships/chart" Target="/ppt/slides/charts/chart3.xml" Id="R085ba2ae247d401b" /><Relationship Type="http://schemas.openxmlformats.org/officeDocument/2006/relationships/chart" Target="/ppt/slides/charts/chart4.xml" Id="R6f518f00e2584cf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36d4524bdd14e27" /><Relationship Type="http://schemas.openxmlformats.org/officeDocument/2006/relationships/chart" Target="/ppt/slides/charts/chart5.xml" Id="R8da7d2a85e5342ce" /><Relationship Type="http://schemas.openxmlformats.org/officeDocument/2006/relationships/chart" Target="/ppt/slides/charts/chart6.xml" Id="R047e7c3060fa43fe" /><Relationship Type="http://schemas.openxmlformats.org/officeDocument/2006/relationships/chart" Target="/ppt/slides/charts/chart7.xml" Id="Reea0af559c174f7a" /><Relationship Type="http://schemas.openxmlformats.org/officeDocument/2006/relationships/chart" Target="/ppt/slides/charts/chart8.xml" Id="R4f8b30b08e3f463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fa186a80fd402d" /><Relationship Type="http://schemas.openxmlformats.org/officeDocument/2006/relationships/chart" Target="/ppt/slides/charts/chart9.xml" Id="R84fe33314fb64308" /><Relationship Type="http://schemas.openxmlformats.org/officeDocument/2006/relationships/chart" Target="/ppt/slides/charts/chart10.xml" Id="R433332334bde4007" /><Relationship Type="http://schemas.openxmlformats.org/officeDocument/2006/relationships/chart" Target="/ppt/slides/charts/chart11.xml" Id="R5386b76154d64dc9" /><Relationship Type="http://schemas.openxmlformats.org/officeDocument/2006/relationships/chart" Target="/ppt/slides/charts/chart12.xml" Id="R54c12e4432944ce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45cfdada67149c0" /><Relationship Type="http://schemas.openxmlformats.org/officeDocument/2006/relationships/chart" Target="/ppt/slides/charts/chart13.xml" Id="R340496a8d8f74a73" /><Relationship Type="http://schemas.openxmlformats.org/officeDocument/2006/relationships/chart" Target="/ppt/slides/charts/chart14.xml" Id="Reda2d7ea7068486f" /><Relationship Type="http://schemas.openxmlformats.org/officeDocument/2006/relationships/chart" Target="/ppt/slides/charts/chart15.xml" Id="R964cbabe9c934c21" /><Relationship Type="http://schemas.openxmlformats.org/officeDocument/2006/relationships/chart" Target="/ppt/slides/charts/chart16.xml" Id="Rf5a8c42ac341495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b41c86f7f144556" /><Relationship Type="http://schemas.openxmlformats.org/officeDocument/2006/relationships/chart" Target="/ppt/slides/charts/chart17.xml" Id="R68611bd764d0474d" /><Relationship Type="http://schemas.openxmlformats.org/officeDocument/2006/relationships/chart" Target="/ppt/slides/charts/chart18.xml" Id="R2368966c07cb4cb8" /><Relationship Type="http://schemas.openxmlformats.org/officeDocument/2006/relationships/chart" Target="/ppt/slides/charts/chart19.xml" Id="R0ab51bb82ad04524" /><Relationship Type="http://schemas.openxmlformats.org/officeDocument/2006/relationships/chart" Target="/ppt/slides/charts/chart20.xml" Id="R66c3671a715c441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ec6bf5fc023443d" /><Relationship Type="http://schemas.openxmlformats.org/officeDocument/2006/relationships/chart" Target="/ppt/slides/charts/chart21.xml" Id="R1e067e600a264089" /><Relationship Type="http://schemas.openxmlformats.org/officeDocument/2006/relationships/chart" Target="/ppt/slides/charts/chart22.xml" Id="R931d3f20a3c9411e" /><Relationship Type="http://schemas.openxmlformats.org/officeDocument/2006/relationships/chart" Target="/ppt/slides/charts/chart23.xml" Id="R7891a675b2ef4cdb" /><Relationship Type="http://schemas.openxmlformats.org/officeDocument/2006/relationships/chart" Target="/ppt/slides/charts/chart24.xml" Id="R62c309b9d5434f60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5f15730aa3423c" /><Relationship Type="http://schemas.openxmlformats.org/officeDocument/2006/relationships/chart" Target="/ppt/slides/charts/chart25.xml" Id="Ra7958169e2884a76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6167f7f07f4cca" /><Relationship Type="http://schemas.openxmlformats.org/officeDocument/2006/relationships/chart" Target="/ppt/slides/charts/chart26.xml" Id="R4f1249e7076a4b09" /><Relationship Type="http://schemas.openxmlformats.org/officeDocument/2006/relationships/chart" Target="/ppt/slides/charts/chart27.xml" Id="Rc7fd0a4060f54c80" /><Relationship Type="http://schemas.openxmlformats.org/officeDocument/2006/relationships/chart" Target="/ppt/slides/charts/chart28.xml" Id="R37b8779614d4470b" /><Relationship Type="http://schemas.openxmlformats.org/officeDocument/2006/relationships/chart" Target="/ppt/slides/charts/chart29.xml" Id="R85f12468a9974802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Default colors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1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>
                  <a:solidFill>
                    <a:srgbClr val="333333"/>
                  </a:solidFill>
                  <a:latin typeface="Calibri"/>
                  <a:ea typeface="Calibri"/>
                </a:defRPr>
              </a:pPr>
            </a:p>
          </c:txPr>
          <c:showLegendKey val="0"/>
          <c:showVal val="1"/>
          <c:showCatName val="0"/>
          <c:showSerName val="0"/>
          <c:showPercent val="0"/>
        </c:dLbls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value,category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dLbls>
          <c:showLegendKey val="0"/>
          <c:showVal val="1"/>
          <c:showCatName val="1"/>
          <c:showSerName val="0"/>
          <c:showPercent val="0"/>
        </c:dLbls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 @ outsideEnd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dLbls>
          <c:dLblPos val="inEnd"/>
          <c:showLegendKey val="0"/>
          <c:showVal val="1"/>
          <c:showCatName val="0"/>
          <c:showSerName val="0"/>
          <c:showPercent val="0"/>
        </c:dLbls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min/max + titles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Phase</a:t>
                </a:r>
              </a:p>
            </c:rich>
          </c:tx>
          <c:overlay val="0"/>
        </c:title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20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USD</a:t>
                </a:r>
              </a:p>
            </c:rich>
          </c:tx>
          <c:overlay val="0"/>
        </c:title>
        <c:numFmt formatCode="$#,##0" sourceLinked="0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  <c:majorUnit val="50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minorGridlines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labelrotation=-30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Default + dataTable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dispunits=thousands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100000</c:v>
              </c:pt>
              <c:pt idx="2">
                <c:v>115000</c:v>
              </c:pt>
              <c:pt idx="3">
                <c:v>115000</c:v>
              </c:pt>
              <c:pt idx="4">
                <c:v>145000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100000</c:v>
              </c:pt>
              <c:pt idx="1">
                <c:v>30000</c:v>
              </c:pt>
              <c:pt idx="2">
                <c:v>0</c:v>
              </c:pt>
              <c:pt idx="3">
                <c:v>40000</c:v>
              </c:pt>
              <c:pt idx="4">
                <c:v>0</c:v>
              </c:pt>
              <c:pt idx="5">
                <c:v>145000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15000</c:v>
              </c:pt>
              <c:pt idx="3">
                <c:v>0</c:v>
              </c:pt>
              <c:pt idx="4">
                <c:v>10000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  <c:dispUnits>
          <c:builtInUnit val="thousands"/>
          <c:dispUnitsLbl/>
        </c:dispUnits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 + chartborder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solidFill xmlns:a="http://schemas.openxmlformats.org/drawingml/2006/main">
          <a:srgbClr val="FAFAFA"/>
        </a:solidFill>
        <a:ln xmlns:a="http://schemas.openxmlformats.org/drawingml/2006/main" w="6350">
          <a:solidFill>
            <a:srgbClr val="CCCCCC"/>
          </a:solidFill>
        </a:ln>
      </c:spPr>
    </c:plotArea>
    <c:legend>
      <c:legendPos val="b"/>
      <c:legendEntry>
        <c:idx val="0"/>
        <c:delete val="1"/>
      </c:legendEntry>
      <c:overlay val="0"/>
    </c:legend>
    <c:plotVisOnly val="1"/>
    <c:dispBlanksAs val="gap"/>
  </c:chart>
  <c:spPr>
    <a:solidFill xmlns:a="http://schemas.openxmlformats.org/drawingml/2006/main">
      <a:srgbClr val="FFF8E7"/>
    </a:solidFill>
    <a:ln xmlns:a="http://schemas.openxmlformats.org/drawingml/2006/main" w="12700">
      <a:solidFill>
        <a:srgbClr val="000000"/>
      </a:solidFill>
    </a:ln>
  </c:spPr>
</c:chartSpace>
</file>

<file path=ppt/slides/charts/chart22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roundedcorners=true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  <c:spPr>
    <a:ln xmlns:a="http://schemas.openxmlformats.org/drawingml/2006/main" w="25400">
      <a:solidFill>
        <a:srgbClr val="4472C4"/>
      </a:solidFill>
    </a:ln>
  </c:spPr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plotFill=none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chartareafill=none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  <c:spPr>
    <a:noFill xmlns:a="http://schemas.openxmlformats.org/drawingml/2006/main"/>
  </c:spPr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200" b="1"/>
            </a:pPr>
            <a:r>
              <a:rPr lang="en-US" sz="2200" b="1">
                <a:solidFill>
                  <a:srgbClr val="1F3864"/>
                </a:solidFill>
                <a:latin typeface="Helvetica"/>
                <a:ea typeface="Helvetica"/>
              </a:rPr>
              <a:t>FY24 P&amp;L Walk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7"/>
              <c:pt idx="0">
                <c:v>Open</c:v>
              </c:pt>
              <c:pt idx="1">
                <c:v>Revenue</c:v>
              </c:pt>
              <c:pt idx="2">
                <c:v>COGS</c:v>
              </c:pt>
              <c:pt idx="3">
                <c:v>Opex</c:v>
              </c:pt>
              <c:pt idx="4">
                <c:v>R&amp;D</c:v>
              </c:pt>
              <c:pt idx="5">
                <c:v>Tax</c:v>
              </c:pt>
              <c:pt idx="6">
                <c:v>Net</c:v>
              </c:pt>
            </c:strLit>
          </c:cat>
          <c:val>
            <c:numLit>
              <c:formatCode>General</c:formatCode>
              <c:ptCount val="7"/>
              <c:pt idx="0">
                <c:v>0</c:v>
              </c:pt>
              <c:pt idx="1">
                <c:v>100</c:v>
              </c:pt>
              <c:pt idx="2">
                <c:v>150</c:v>
              </c:pt>
              <c:pt idx="3">
                <c:v>125</c:v>
              </c:pt>
              <c:pt idx="4">
                <c:v>110</c:v>
              </c:pt>
              <c:pt idx="5">
                <c:v>100</c:v>
              </c:pt>
              <c:pt idx="6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00C853"/>
            </a:solidFill>
          </c:spPr>
          <c:dPt>
            <c:idx val="6"/>
            <c:spPr>
              <a:solidFill xmlns:a="http://schemas.openxmlformats.org/drawingml/2006/main">
                <a:srgbClr val="2962FF"/>
              </a:solidFill>
            </c:spPr>
          </c:dPt>
          <c:cat>
            <c:strLit>
              <c:ptCount val="7"/>
              <c:pt idx="0">
                <c:v>Open</c:v>
              </c:pt>
              <c:pt idx="1">
                <c:v>Revenue</c:v>
              </c:pt>
              <c:pt idx="2">
                <c:v>COGS</c:v>
              </c:pt>
              <c:pt idx="3">
                <c:v>Opex</c:v>
              </c:pt>
              <c:pt idx="4">
                <c:v>R&amp;D</c:v>
              </c:pt>
              <c:pt idx="5">
                <c:v>Tax</c:v>
              </c:pt>
              <c:pt idx="6">
                <c:v>Net</c:v>
              </c:pt>
            </c:strLit>
          </c:cat>
          <c:val>
            <c:numLit>
              <c:formatCode>General</c:formatCode>
              <c:ptCount val="7"/>
              <c:pt idx="0">
                <c:v>100</c:v>
              </c:pt>
              <c:pt idx="1">
                <c:v>80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100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D50000"/>
            </a:solidFill>
          </c:spPr>
          <c:cat>
            <c:strLit>
              <c:ptCount val="7"/>
              <c:pt idx="0">
                <c:v>Open</c:v>
              </c:pt>
              <c:pt idx="1">
                <c:v>Revenue</c:v>
              </c:pt>
              <c:pt idx="2">
                <c:v>COGS</c:v>
              </c:pt>
              <c:pt idx="3">
                <c:v>Opex</c:v>
              </c:pt>
              <c:pt idx="4">
                <c:v>R&amp;D</c:v>
              </c:pt>
              <c:pt idx="5">
                <c:v>Tax</c:v>
              </c:pt>
              <c:pt idx="6">
                <c:v>Net</c:v>
              </c:pt>
            </c:strLit>
          </c:cat>
          <c:val>
            <c:numLit>
              <c:formatCode>General</c:formatCode>
              <c:ptCount val="7"/>
              <c:pt idx="0">
                <c:v>0</c:v>
              </c:pt>
              <c:pt idx="1">
                <c:v>0</c:v>
              </c:pt>
              <c:pt idx="2">
                <c:v>30</c:v>
              </c:pt>
              <c:pt idx="3">
                <c:v>25</c:v>
              </c:pt>
              <c:pt idx="4">
                <c:v>15</c:v>
              </c:pt>
              <c:pt idx="5">
                <c:v>10</c:v>
              </c:pt>
              <c:pt idx="6">
                <c:v>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100">
                  <a:solidFill>
                    <a:srgbClr val="333333"/>
                  </a:solidFill>
                  <a:latin typeface="Helvetica"/>
                  <a:ea typeface="Helvetica"/>
                </a:defRPr>
              </a:pPr>
            </a:p>
          </c:txPr>
          <c:dLblPos val="inEnd"/>
          <c:showLegendKey val="0"/>
          <c:showVal val="1"/>
          <c:showCatName val="1"/>
          <c:showSerName val="0"/>
          <c:showPercent val="0"/>
        </c:dLbls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/>
                </a:r>
              </a:p>
            </c:rich>
          </c:tx>
          <c:overlay val="0"/>
        </c:title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USD</a:t>
                </a:r>
              </a:p>
            </c:rich>
          </c:tx>
          <c:overlay val="0"/>
        </c:title>
        <c:numFmt formatCode="$#,##0" sourceLinked="0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26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ED7D31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legendEntry>
        <c:idx val="0"/>
        <c:delete val="1"/>
      </c:legendEntry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27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solidFill xmlns:a="http://schemas.openxmlformats.org/drawingml/2006/main">
              <a:srgbClr val="5B9BD5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FF6B6B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51CF66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legendEntry>
        <c:idx val="0"/>
        <c:delete val="1"/>
      </c:legendEntry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28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solidFill xmlns:a="http://schemas.openxmlformats.org/drawingml/2006/main">
              <a:srgbClr val="2E75B6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546A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legendEntry>
        <c:idx val="0"/>
        <c:delete val="1"/>
      </c:legendEntry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29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preset=colorful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solidFill xmlns:a="http://schemas.openxmlformats.org/drawingml/2006/main">
              <a:srgbClr val="FF6384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36A2EB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CE56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666666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8E8E8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666666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legendEntry>
        <c:idx val="0"/>
        <c:delete val="1"/>
      </c:legendEntry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4444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With legend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7-step P&amp;L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7"/>
              <c:pt idx="0">
                <c:v>Open</c:v>
              </c:pt>
              <c:pt idx="1">
                <c:v>Revenue</c:v>
              </c:pt>
              <c:pt idx="2">
                <c:v>COGS</c:v>
              </c:pt>
              <c:pt idx="3">
                <c:v>Opex</c:v>
              </c:pt>
              <c:pt idx="4">
                <c:v>R&amp;D</c:v>
              </c:pt>
              <c:pt idx="5">
                <c:v>Tax</c:v>
              </c:pt>
              <c:pt idx="6">
                <c:v>Net</c:v>
              </c:pt>
            </c:strLit>
          </c:cat>
          <c:val>
            <c:numLit>
              <c:formatCode>General</c:formatCode>
              <c:ptCount val="7"/>
              <c:pt idx="0">
                <c:v>0</c:v>
              </c:pt>
              <c:pt idx="1">
                <c:v>100</c:v>
              </c:pt>
              <c:pt idx="2">
                <c:v>150</c:v>
              </c:pt>
              <c:pt idx="3">
                <c:v>125</c:v>
              </c:pt>
              <c:pt idx="4">
                <c:v>110</c:v>
              </c:pt>
              <c:pt idx="5">
                <c:v>100</c:v>
              </c:pt>
              <c:pt idx="6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6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7"/>
              <c:pt idx="0">
                <c:v>Open</c:v>
              </c:pt>
              <c:pt idx="1">
                <c:v>Revenue</c:v>
              </c:pt>
              <c:pt idx="2">
                <c:v>COGS</c:v>
              </c:pt>
              <c:pt idx="3">
                <c:v>Opex</c:v>
              </c:pt>
              <c:pt idx="4">
                <c:v>R&amp;D</c:v>
              </c:pt>
              <c:pt idx="5">
                <c:v>Tax</c:v>
              </c:pt>
              <c:pt idx="6">
                <c:v>Net</c:v>
              </c:pt>
            </c:strLit>
          </c:cat>
          <c:val>
            <c:numLit>
              <c:formatCode>General</c:formatCode>
              <c:ptCount val="7"/>
              <c:pt idx="0">
                <c:v>100</c:v>
              </c:pt>
              <c:pt idx="1">
                <c:v>80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100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7"/>
              <c:pt idx="0">
                <c:v>Open</c:v>
              </c:pt>
              <c:pt idx="1">
                <c:v>Revenue</c:v>
              </c:pt>
              <c:pt idx="2">
                <c:v>COGS</c:v>
              </c:pt>
              <c:pt idx="3">
                <c:v>Opex</c:v>
              </c:pt>
              <c:pt idx="4">
                <c:v>R&amp;D</c:v>
              </c:pt>
              <c:pt idx="5">
                <c:v>Tax</c:v>
              </c:pt>
              <c:pt idx="6">
                <c:v>Net</c:v>
              </c:pt>
            </c:strLit>
          </c:cat>
          <c:val>
            <c:numLit>
              <c:formatCode>General</c:formatCode>
              <c:ptCount val="7"/>
              <c:pt idx="0">
                <c:v>0</c:v>
              </c:pt>
              <c:pt idx="1">
                <c:v>0</c:v>
              </c:pt>
              <c:pt idx="2">
                <c:v>30</c:v>
              </c:pt>
              <c:pt idx="3">
                <c:v>25</c:v>
              </c:pt>
              <c:pt idx="4">
                <c:v>15</c:v>
              </c:pt>
              <c:pt idx="5">
                <c:v>10</c:v>
              </c:pt>
              <c:pt idx="6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green/red/blue (default-ish)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00AA00"/>
            </a:solidFill>
          </c:spPr>
          <c:dPt>
            <c:idx val="5"/>
            <c:spPr>
              <a:solidFill xmlns:a="http://schemas.openxmlformats.org/drawingml/2006/main">
                <a:srgbClr val="4472C4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corporate (teal/orange/navy)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008080"/>
            </a:solidFill>
          </c:spPr>
          <c:dPt>
            <c:idx val="5"/>
            <c:spPr>
              <a:solidFill xmlns:a="http://schemas.openxmlformats.org/drawingml/2006/main">
                <a:srgbClr val="1F3864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D866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monochrome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606060"/>
            </a:solidFill>
          </c:spPr>
          <c:dPt>
            <c:idx val="5"/>
            <c:spPr>
              <a:solidFill xmlns:a="http://schemas.openxmlformats.org/drawingml/2006/main">
                <a:srgbClr val="303030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A0A0A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vivid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00C853"/>
            </a:solidFill>
          </c:spPr>
          <c:dPt>
            <c:idx val="5"/>
            <c:spPr>
              <a:solidFill xmlns:a="http://schemas.openxmlformats.org/drawingml/2006/main">
                <a:srgbClr val="2962FF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D5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Base</c:v>
          </c:tx>
          <c:spPr>
            <a:noFill xmlns:a="http://schemas.openxmlformats.org/drawingml/2006/main"/>
            <a:ln xmlns:a="http://schemas.openxmlformats.org/drawingml/2006/main">
              <a:noFill/>
            </a:ln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100</c:v>
              </c:pt>
              <c:pt idx="2">
                <c:v>115</c:v>
              </c:pt>
              <c:pt idx="3">
                <c:v>115</c:v>
              </c:pt>
              <c:pt idx="4">
                <c:v>145</c:v>
              </c:pt>
              <c:pt idx="5">
                <c:v>0</c:v>
              </c:pt>
            </c:numLit>
          </c:val>
        </c:ser>
        <c:ser>
          <c:idx val="1"/>
          <c:order val="1"/>
          <c:tx>
            <c:v>Increase</c:v>
          </c:tx>
          <c:spPr>
            <a:solidFill xmlns:a="http://schemas.openxmlformats.org/drawingml/2006/main">
              <a:srgbClr val="4472C4"/>
            </a:solidFill>
          </c:spPr>
          <c:dPt>
            <c:idx val="5"/>
            <c:spPr>
              <a:solidFill xmlns:a="http://schemas.openxmlformats.org/drawingml/2006/main">
                <a:srgbClr val="2E75B6"/>
              </a:solidFill>
            </c:spPr>
          </c:dPt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100</c:v>
              </c:pt>
              <c:pt idx="1">
                <c:v>30</c:v>
              </c:pt>
              <c:pt idx="2">
                <c:v>0</c:v>
              </c:pt>
              <c:pt idx="3">
                <c:v>40</c:v>
              </c:pt>
              <c:pt idx="4">
                <c:v>0</c:v>
              </c:pt>
              <c:pt idx="5">
                <c:v>145</c:v>
              </c:pt>
            </c:numLit>
          </c:val>
        </c:ser>
        <c:ser>
          <c:idx val="2"/>
          <c:order val="2"/>
          <c:tx>
            <c:v>Decrease</c:v>
          </c:tx>
          <c:spPr>
            <a:solidFill xmlns:a="http://schemas.openxmlformats.org/drawingml/2006/main">
              <a:srgbClr val="FF0000"/>
            </a:solidFill>
          </c:spPr>
          <c:cat>
            <c:strLit>
              <c:ptCount val="6"/>
              <c:pt idx="0">
                <c:v>Start</c:v>
              </c:pt>
              <c:pt idx="1">
                <c:v>Q1</c:v>
              </c:pt>
              <c:pt idx="2">
                <c:v>Q2</c:v>
              </c:pt>
              <c:pt idx="3">
                <c:v>Q3</c:v>
              </c:pt>
              <c:pt idx="4">
                <c:v>Q4</c:v>
              </c:pt>
              <c:pt idx="5">
                <c:v>End</c:v>
              </c:pt>
            </c:strLit>
          </c:cat>
          <c:val>
            <c:numLit>
              <c:formatCode>General</c:formatCode>
              <c:ptCount val="6"/>
              <c:pt idx="0">
                <c:v>0</c:v>
              </c:pt>
              <c:pt idx="1">
                <c:v>0</c:v>
              </c:pt>
              <c:pt idx="2">
                <c:v>15</c:v>
              </c:pt>
              <c:pt idx="3">
                <c:v>0</c:v>
              </c:pt>
              <c:pt idx="4">
                <c:v>10</c:v>
              </c:pt>
              <c:pt idx="5">
                <c:v>0</c:v>
              </c:pt>
            </c:numLit>
          </c:val>
        </c:ser>
        <c:gapWidth val="8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legendEntry>
        <c:idx val="0"/>
        <c:delete val="1"/>
      </c:legendEntry>
      <c:overlay val="0"/>
    </c:legend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Basic waterfall — default colors</a:t>
            </a:r>
          </a:p>
        </p:txBody>
      </p:sp>
      <p:graphicFrame>
        <p:nvGraphicFramePr>
          <p:cNvPr id="100001" name="Default color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5a6de1f09ff4d44"/>
          </a:graphicData>
        </a:graphic>
      </p:graphicFrame>
      <p:graphicFrame>
        <p:nvGraphicFramePr>
          <p:cNvPr id="100002" name="Default + dataTabl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31f85766bf14867"/>
          </a:graphicData>
        </a:graphic>
      </p:graphicFrame>
      <p:graphicFrame>
        <p:nvGraphicFramePr>
          <p:cNvPr id="100003" name="With legend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85ba2ae247d401b"/>
          </a:graphicData>
        </a:graphic>
      </p:graphicFrame>
      <p:graphicFrame>
        <p:nvGraphicFramePr>
          <p:cNvPr id="100004" name="7-step P&amp;L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f518f00e2584cf8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Color schemes — increaseColor / decreaseColor / totalColor</a:t>
            </a:r>
          </a:p>
        </p:txBody>
      </p:sp>
      <p:graphicFrame>
        <p:nvGraphicFramePr>
          <p:cNvPr id="100006" name="green/red/blue (default-ish)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da7d2a85e5342ce"/>
          </a:graphicData>
        </a:graphic>
      </p:graphicFrame>
      <p:graphicFrame>
        <p:nvGraphicFramePr>
          <p:cNvPr id="100007" name="corporate (teal/orange/navy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47e7c3060fa43fe"/>
          </a:graphicData>
        </a:graphic>
      </p:graphicFrame>
      <p:graphicFrame>
        <p:nvGraphicFramePr>
          <p:cNvPr id="100008" name="monochrom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ea0af559c174f7a"/>
          </a:graphicData>
        </a:graphic>
      </p:graphicFrame>
      <p:graphicFrame>
        <p:nvGraphicFramePr>
          <p:cNvPr id="100009" name="vivi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f8b30b08e3f463a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011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4fe33314fb64308"/>
          </a:graphicData>
        </a:graphic>
      </p:graphicFrame>
      <p:graphicFrame>
        <p:nvGraphicFramePr>
          <p:cNvPr id="100012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33332334bde4007"/>
          </a:graphicData>
        </a:graphic>
      </p:graphicFrame>
      <p:graphicFrame>
        <p:nvGraphicFramePr>
          <p:cNvPr id="100013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386b76154d64dc9"/>
          </a:graphicData>
        </a:graphic>
      </p:graphicFrame>
      <p:graphicFrame>
        <p:nvGraphicFramePr>
          <p:cNvPr id="100014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4c12e4432944ce8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 + labelfont</a:t>
            </a:r>
          </a:p>
        </p:txBody>
      </p:sp>
      <p:graphicFrame>
        <p:nvGraphicFramePr>
          <p:cNvPr id="100016" name="val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40496a8d8f74a73"/>
          </a:graphicData>
        </a:graphic>
      </p:graphicFrame>
      <p:graphicFrame>
        <p:nvGraphicFramePr>
          <p:cNvPr id="100017" name="value,category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da2d7ea7068486f"/>
          </a:graphicData>
        </a:graphic>
      </p:graphicFrame>
      <p:graphicFrame>
        <p:nvGraphicFramePr>
          <p:cNvPr id="100018" name="value @ outsideEnd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64cbabe9c934c21"/>
          </a:graphicData>
        </a:graphic>
      </p:graphicFrame>
      <p:graphicFrame>
        <p:nvGraphicFramePr>
          <p:cNvPr id="100019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5a8c42ac3414950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titles, gridlines, axisnumfmt</a:t>
            </a:r>
          </a:p>
        </p:txBody>
      </p:sp>
      <p:graphicFrame>
        <p:nvGraphicFramePr>
          <p:cNvPr id="100021" name="min/max + title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8611bd764d0474d"/>
          </a:graphicData>
        </a:graphic>
      </p:graphicFrame>
      <p:graphicFrame>
        <p:nvGraphicFramePr>
          <p:cNvPr id="100022" name="gridlines + minorGridlin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368966c07cb4cb8"/>
          </a:graphicData>
        </a:graphic>
      </p:graphicFrame>
      <p:graphicFrame>
        <p:nvGraphicFramePr>
          <p:cNvPr id="100023" name="labelrotation=-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ab51bb82ad04524"/>
          </a:graphicData>
        </a:graphic>
      </p:graphicFrame>
      <p:graphicFrame>
        <p:nvGraphicFramePr>
          <p:cNvPr id="100024" name="dispunits=thousand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6c3671a715c4414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Backgrounds — chartareafill, plotFill, chartborder, roundedcorners</a:t>
            </a:r>
          </a:p>
        </p:txBody>
      </p:sp>
      <p:graphicFrame>
        <p:nvGraphicFramePr>
          <p:cNvPr id="100026" name="chartareafill + chartborder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e067e600a264089"/>
          </a:graphicData>
        </a:graphic>
      </p:graphicFrame>
      <p:graphicFrame>
        <p:nvGraphicFramePr>
          <p:cNvPr id="100027" name="roundedcorners=tru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31d3f20a3c9411e"/>
          </a:graphicData>
        </a:graphic>
      </p:graphicFrame>
      <p:graphicFrame>
        <p:nvGraphicFramePr>
          <p:cNvPr id="100028" name="plotFill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891a675b2ef4cdb"/>
          </a:graphicData>
        </a:graphic>
      </p:graphicFrame>
      <p:graphicFrame>
        <p:nvGraphicFramePr>
          <p:cNvPr id="100029" name="chartareafill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2c309b9d5434f60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Hero cashflow waterfall — full slide with labels</a:t>
            </a:r>
          </a:p>
        </p:txBody>
      </p:sp>
      <p:graphicFrame>
        <p:nvGraphicFramePr>
          <p:cNvPr id="100031" name="FY24 P&amp;L Walk"/>
          <p:cNvGraphicFramePr/>
          <p:nvPr/>
        </p:nvGraphicFramePr>
        <p:xfrm>
          <a:off xmlns:a="http://schemas.openxmlformats.org/drawingml/2006/main" x="914400" y="960120"/>
          <a:ext xmlns:a="http://schemas.openxmlformats.org/drawingml/2006/main" cx="10332720" cy="566928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7958169e2884a76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2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</a:t>
            </a:r>
          </a:p>
        </p:txBody>
      </p:sp>
      <p:graphicFrame>
        <p:nvGraphicFramePr>
          <p:cNvPr id="100033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f1249e7076a4b09"/>
          </a:graphicData>
        </a:graphic>
      </p:graphicFrame>
      <p:graphicFrame>
        <p:nvGraphicFramePr>
          <p:cNvPr id="100034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7fd0a4060f54c80"/>
          </a:graphicData>
        </a:graphic>
      </p:graphicFrame>
      <p:graphicFrame>
        <p:nvGraphicFramePr>
          <p:cNvPr id="100035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7b8779614d4470b"/>
          </a:graphicData>
        </a:graphic>
      </p:graphicFrame>
      <p:graphicFrame>
        <p:nvGraphicFramePr>
          <p:cNvPr id="100036" name="preset=colorful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5f12468a9974802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2026-06-24T22:13:59Z</dcterms:created>
  <cp:lastModifiedBy>OfficeCLI</cp:lastModifiedBy>
  <dcterms:modified xsi:type="dcterms:W3CDTF">2026-06-24T22:13:59Z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2026-06-24T22:14:00Z</vt:lpwstr>
  </op:property>
</op:Properties>
</file>