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60187ad1d6de4551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c78ecfacfba54eea"/>
    <p:sldId id="257" r:id="R0ae68678e63748ed"/>
    <p:sldId id="258" r:id="Raf60df539c8a4679"/>
    <p:sldId id="259" r:id="R97d4a39e172e4daa"/>
    <p:sldId id="260" r:id="R4134eca7d0844e63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c78ecfacfba54eea" /><Relationship Type="http://schemas.openxmlformats.org/officeDocument/2006/relationships/slide" Target="/ppt/slides/slide2.xml" Id="R0ae68678e63748ed" /><Relationship Type="http://schemas.openxmlformats.org/officeDocument/2006/relationships/slide" Target="/ppt/slides/slide3.xml" Id="Raf60df539c8a4679" /><Relationship Type="http://schemas.openxmlformats.org/officeDocument/2006/relationships/slide" Target="/ppt/slides/slide4.xml" Id="R97d4a39e172e4daa" /><Relationship Type="http://schemas.openxmlformats.org/officeDocument/2006/relationships/slide" Target="/ppt/slides/slide5.xml" Id="R4134eca7d0844e63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6b43ecfc55aa433c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3eacde58023b49f8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fc4fae28e5254468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5cf1350310dd4d16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74f5d43019854b24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/Relationships>
</file>

<file path=ppt/slideMasters/slideMaster1.xml><?xml version="1.0" encoding="utf-8"?>
<p:sldMaster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e983eb8ba054646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c467848abea4193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7c3de8042a148da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3647c32ad25413e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4adecca68ac497e" /></Relationships>
</file>

<file path=ppt/slides/slide1.xml><?xml version="1.0" encoding="utf-8"?>
<p:sld xmlns:a="http://schemas.openxmlformats.org/drawingml/2006/main" xmlns:p="http://schemas.openxmlformats.org/presentationml/2006/main">
  <p:cSld>
    <p:bg>
      <p:bgPr>
        <a:solidFill xmlns:a="http://schemas.openxmlformats.org/drawingml/2006/main">
          <a:srgbClr val="F9F6F0"/>
        </a:solidFill>
      </p:bgPr>
    </p:bg>
    <p:spTree>
      <p:nvGrpSpPr>
        <p:cNvPr id="1" name=""/>
        <p:cNvGrpSpPr/>
        <p:nvPr/>
      </p:nvGrpSpPr>
      <p:grpSpPr/>
      <p:sp>
        <p:nvSpPr>
          <p:cNvPr id="2" name="!!bg-main"/>
          <p:cNvSpPr/>
          <p:nvPr/>
        </p:nvSpPr>
        <p:spPr>
          <a:xfrm>
            <a:off x="5400000" y="0"/>
            <a:ext cx="9000000" cy="9000000"/>
          </a:xfrm>
          <a:prstGeom prst="ellipse">
            <a:avLst/>
          </a:prstGeom>
          <a:solidFill>
            <a:srgbClr val="F3EFE6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circle-accent"/>
          <p:cNvSpPr/>
          <p:nvPr/>
        </p:nvSpPr>
        <p:spPr>
          <a:xfrm>
            <a:off x="1800000" y="5040000"/>
            <a:ext cx="720000" cy="720000"/>
          </a:xfrm>
          <a:prstGeom prst="ellipse">
            <a:avLst/>
          </a:prstGeom>
          <a:solidFill>
            <a:srgbClr val="C2A878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line-top"/>
          <p:cNvSpPr/>
          <p:nvPr/>
        </p:nvSpPr>
        <p:spPr>
          <a:xfrm>
            <a:off x="0" y="720000"/>
            <a:ext cx="3600000" cy="72000"/>
          </a:xfrm>
          <a:prstGeom prst="rect">
            <a:avLst/>
          </a:prstGeom>
          <a:solidFill>
            <a:srgbClr val="2B2624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slash-accent"/>
          <p:cNvSpPr/>
          <p:nvPr/>
        </p:nvSpPr>
        <p:spPr>
          <a:xfrm rot="2700000">
            <a:off x="9000000" y="3600000"/>
            <a:ext cx="72000" cy="1800000"/>
          </a:xfrm>
          <a:prstGeom prst="rect">
            <a:avLst/>
          </a:prstGeom>
          <a:solidFill>
            <a:srgbClr val="8B6F47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card-1"/>
          <p:cNvSpPr/>
          <p:nvPr/>
        </p:nvSpPr>
        <p:spPr>
          <a:xfrm>
            <a:off x="12960000" y="2520000"/>
            <a:ext cx="3060000" cy="3600000"/>
          </a:xfrm>
          <a:prstGeom prst="roundRect">
            <a:avLst/>
          </a:prstGeom>
          <a:solidFill>
            <a:srgbClr val="FFFFFF">
              <a:alpha val="90000"/>
            </a:srgbClr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card-2"/>
          <p:cNvSpPr/>
          <p:nvPr/>
        </p:nvSpPr>
        <p:spPr>
          <a:xfrm>
            <a:off x="12960000" y="2520000"/>
            <a:ext cx="3060000" cy="3600000"/>
          </a:xfrm>
          <a:prstGeom prst="roundRect">
            <a:avLst/>
          </a:prstGeom>
          <a:solidFill>
            <a:srgbClr val="FFFFFF">
              <a:alpha val="90000"/>
            </a:srgbClr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card-3"/>
          <p:cNvSpPr/>
          <p:nvPr/>
        </p:nvSpPr>
        <p:spPr>
          <a:xfrm>
            <a:off x="12960000" y="2520000"/>
            <a:ext cx="3060000" cy="3600000"/>
          </a:xfrm>
          <a:prstGeom prst="roundRect">
            <a:avLst/>
          </a:prstGeom>
          <a:solidFill>
            <a:srgbClr val="FFFFFF">
              <a:alpha val="90000"/>
            </a:srgbClr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9" name="!!hero-title"/>
          <p:cNvSpPr/>
          <p:nvPr/>
        </p:nvSpPr>
        <p:spPr>
          <a:xfrm>
            <a:off x="1440000" y="2520000"/>
            <a:ext cx="8640000" cy="14400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l"/>
            <a:r>
              <a:rPr lang="en-US" sz="6400" b="1">
                <a:solidFill>
                  <a:srgbClr val="2B2624"/>
                </a:solidFill>
                <a:latin typeface="Montserrat"/>
                <a:ea typeface="Montserrat"/>
              </a:rPr>
              <a:t>AURA COFFEE</a:t>
            </a:r>
          </a:p>
        </p:txBody>
      </p:sp>
      <p:sp>
        <p:nvSpPr>
          <p:cNvPr id="10" name="!!hero-sub"/>
          <p:cNvSpPr/>
          <p:nvPr/>
        </p:nvSpPr>
        <p:spPr>
          <a:xfrm>
            <a:off x="1440000" y="3960000"/>
            <a:ext cx="8640000" cy="720000"/>
          </a:xfrm>
          <a:prstGeom prst="rect">
            <a:avLst/>
          </a:prstGeom>
          <a:noFill/>
          <a:ln>
            <a:noFill/>
          </a:ln>
        </p:spPr>
        <p:txBody>
          <a:bodyPr anchor="t"/>
          <a:lstStyle/>
          <a:p>
            <a:pPr algn="l"/>
            <a:r>
              <a:rPr lang="en-US" sz="1800">
                <a:solidFill>
                  <a:srgbClr val="8B6F47"/>
                </a:solidFill>
                <a:latin typeface="思源黑体"/>
                <a:ea typeface="思源黑体"/>
              </a:rPr>
              <a:t>极简主义咖啡美学 / MINIMALIST COFFEE AESTHETICS</a:t>
            </a:r>
          </a:p>
        </p:txBody>
      </p:sp>
      <p:sp>
        <p:nvSpPr>
          <p:cNvPr id="11" name="!!statement-title"/>
          <p:cNvSpPr/>
          <p:nvPr/>
        </p:nvSpPr>
        <p:spPr>
          <a:xfrm>
            <a:off x="12960000" y="2520000"/>
            <a:ext cx="8640000" cy="108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l"/>
            <a:r>
              <a:rPr lang="en-US" sz="3600" b="1">
                <a:solidFill>
                  <a:srgbClr val="2B2624"/>
                </a:solidFill>
                <a:latin typeface="思源黑体"/>
                <a:ea typeface="思源黑体"/>
              </a:rPr>
              <a:t>我们只做一件事：还原咖啡豆本真的风味</a:t>
            </a:r>
          </a:p>
        </p:txBody>
      </p:sp>
      <p:sp>
        <p:nvSpPr>
          <p:cNvPr id="12" name="!!statement-desc"/>
          <p:cNvSpPr/>
          <p:nvPr/>
        </p:nvSpPr>
        <p:spPr>
          <a:xfrm>
            <a:off x="12960000" y="3960000"/>
            <a:ext cx="7200000" cy="144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l"/>
            <a:r>
              <a:rPr lang="en-US" sz="2000">
                <a:solidFill>
                  <a:srgbClr val="8B6F47"/>
                </a:solidFill>
                <a:latin typeface="思源黑体"/>
                <a:ea typeface="思源黑体"/>
              </a:rPr>
              <a:t>在纷繁复杂的时代，我们拒绝过度包装与冗余添加。</a:t>
            </a:r>
          </a:p>
          <a:p>
            <a:pPr algn="l"/>
            <a:r>
              <a:rPr lang="en-US" sz="2000">
                <a:solidFill>
                  <a:srgbClr val="8B6F47"/>
                </a:solidFill>
                <a:latin typeface="思源黑体"/>
                <a:ea typeface="思源黑体"/>
              </a:rPr>
              <a:t>以最克制的方式，呈现大自然赋予的纯粹果香与醇厚。</a:t>
            </a:r>
          </a:p>
        </p:txBody>
      </p:sp>
      <p:sp>
        <p:nvSpPr>
          <p:cNvPr id="13" name="!!pillars-title"/>
          <p:cNvSpPr/>
          <p:nvPr/>
        </p:nvSpPr>
        <p:spPr>
          <a:xfrm>
            <a:off x="12960000" y="720000"/>
            <a:ext cx="5400000" cy="72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l"/>
            <a:r>
              <a:rPr lang="en-US" sz="3600" b="1">
                <a:solidFill>
                  <a:srgbClr val="2B2624"/>
                </a:solidFill>
                <a:latin typeface="思源黑体"/>
                <a:ea typeface="思源黑体"/>
              </a:rPr>
              <a:t>三大核心坚持</a:t>
            </a:r>
          </a:p>
        </p:txBody>
      </p:sp>
      <p:sp>
        <p:nvSpPr>
          <p:cNvPr id="14" name="!!p1-title"/>
          <p:cNvSpPr/>
          <p:nvPr/>
        </p:nvSpPr>
        <p:spPr>
          <a:xfrm>
            <a:off x="12960000" y="2880000"/>
            <a:ext cx="2340000" cy="54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/>
            <a:r>
              <a:rPr lang="en-US" sz="2400" b="1">
                <a:solidFill>
                  <a:srgbClr val="2B2624"/>
                </a:solidFill>
                <a:latin typeface="思源黑体"/>
                <a:ea typeface="思源黑体"/>
              </a:rPr>
              <a:t>甄选微批次</a:t>
            </a:r>
          </a:p>
        </p:txBody>
      </p:sp>
      <p:sp>
        <p:nvSpPr>
          <p:cNvPr id="15" name="!!p1-sub"/>
          <p:cNvSpPr/>
          <p:nvPr/>
        </p:nvSpPr>
        <p:spPr>
          <a:xfrm>
            <a:off x="12960000" y="3420000"/>
            <a:ext cx="2340000" cy="36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/>
            <a:r>
              <a:rPr lang="en-US" sz="1400">
                <a:solidFill>
                  <a:srgbClr val="C2A878"/>
                </a:solidFill>
                <a:latin typeface="Montserrat"/>
                <a:ea typeface="Montserrat"/>
              </a:rPr>
              <a:t>Micro-Lot Selection</a:t>
            </a:r>
          </a:p>
        </p:txBody>
      </p:sp>
      <p:sp>
        <p:nvSpPr>
          <p:cNvPr id="16" name="!!p1-desc"/>
          <p:cNvSpPr/>
          <p:nvPr/>
        </p:nvSpPr>
        <p:spPr>
          <a:xfrm>
            <a:off x="12960000" y="3960000"/>
            <a:ext cx="2340000" cy="1800000"/>
          </a:xfrm>
          <a:prstGeom prst="rect">
            <a:avLst/>
          </a:prstGeom>
          <a:noFill/>
          <a:ln>
            <a:noFill/>
          </a:ln>
        </p:spPr>
        <p:txBody>
          <a:bodyPr anchor="t"/>
          <a:lstStyle/>
          <a:p>
            <a:pPr algn="ctr"/>
            <a:r>
              <a:rPr lang="en-US" sz="1600">
                <a:solidFill>
                  <a:srgbClr val="8B6F47"/>
                </a:solidFill>
                <a:latin typeface="思源黑体"/>
                <a:ea typeface="思源黑体"/>
              </a:rPr>
              <a:t>深入原产地，仅挑选SCA评分85+以上的单一产区微批次咖啡豆。</a:t>
            </a:r>
          </a:p>
        </p:txBody>
      </p:sp>
      <p:sp>
        <p:nvSpPr>
          <p:cNvPr id="17" name="!!p2-title"/>
          <p:cNvSpPr/>
          <p:nvPr/>
        </p:nvSpPr>
        <p:spPr>
          <a:xfrm>
            <a:off x="12960000" y="2880000"/>
            <a:ext cx="2340000" cy="54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/>
            <a:r>
              <a:rPr lang="en-US" sz="2400" b="1">
                <a:solidFill>
                  <a:srgbClr val="2B2624"/>
                </a:solidFill>
                <a:latin typeface="思源黑体"/>
                <a:ea typeface="思源黑体"/>
              </a:rPr>
              <a:t>极简烘焙</a:t>
            </a:r>
          </a:p>
        </p:txBody>
      </p:sp>
      <p:sp>
        <p:nvSpPr>
          <p:cNvPr id="18" name="!!p2-sub"/>
          <p:cNvSpPr/>
          <p:nvPr/>
        </p:nvSpPr>
        <p:spPr>
          <a:xfrm>
            <a:off x="12960000" y="3420000"/>
            <a:ext cx="2340000" cy="36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/>
            <a:r>
              <a:rPr lang="en-US" sz="1400">
                <a:solidFill>
                  <a:srgbClr val="C2A878"/>
                </a:solidFill>
                <a:latin typeface="Montserrat"/>
                <a:ea typeface="Montserrat"/>
              </a:rPr>
              <a:t>Minimalist Roasting</a:t>
            </a:r>
          </a:p>
        </p:txBody>
      </p:sp>
      <p:sp>
        <p:nvSpPr>
          <p:cNvPr id="19" name="!!p2-desc"/>
          <p:cNvSpPr/>
          <p:nvPr/>
        </p:nvSpPr>
        <p:spPr>
          <a:xfrm>
            <a:off x="12960000" y="3960000"/>
            <a:ext cx="2340000" cy="1800000"/>
          </a:xfrm>
          <a:prstGeom prst="rect">
            <a:avLst/>
          </a:prstGeom>
          <a:noFill/>
          <a:ln>
            <a:noFill/>
          </a:ln>
        </p:spPr>
        <p:txBody>
          <a:bodyPr anchor="t"/>
          <a:lstStyle/>
          <a:p>
            <a:pPr algn="ctr"/>
            <a:r>
              <a:rPr lang="en-US" sz="1600">
                <a:solidFill>
                  <a:srgbClr val="8B6F47"/>
                </a:solidFill>
                <a:latin typeface="思源黑体"/>
                <a:ea typeface="思源黑体"/>
              </a:rPr>
              <a:t>摒弃重度烘焙，采用精准的浅中烘焙曲线，保留地域风味特色。</a:t>
            </a:r>
          </a:p>
        </p:txBody>
      </p:sp>
      <p:sp>
        <p:nvSpPr>
          <p:cNvPr id="20" name="!!p3-title"/>
          <p:cNvSpPr/>
          <p:nvPr/>
        </p:nvSpPr>
        <p:spPr>
          <a:xfrm>
            <a:off x="12960000" y="2880000"/>
            <a:ext cx="2340000" cy="54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/>
            <a:r>
              <a:rPr lang="en-US" sz="2400" b="1">
                <a:solidFill>
                  <a:srgbClr val="2B2624"/>
                </a:solidFill>
                <a:latin typeface="思源黑体"/>
                <a:ea typeface="思源黑体"/>
              </a:rPr>
              <a:t>大师手冲</a:t>
            </a:r>
          </a:p>
        </p:txBody>
      </p:sp>
      <p:sp>
        <p:nvSpPr>
          <p:cNvPr id="21" name="!!p3-sub"/>
          <p:cNvSpPr/>
          <p:nvPr/>
        </p:nvSpPr>
        <p:spPr>
          <a:xfrm>
            <a:off x="12960000" y="3420000"/>
            <a:ext cx="2340000" cy="36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/>
            <a:r>
              <a:rPr lang="en-US" sz="1400">
                <a:solidFill>
                  <a:srgbClr val="C2A878"/>
                </a:solidFill>
                <a:latin typeface="Montserrat"/>
                <a:ea typeface="Montserrat"/>
              </a:rPr>
              <a:t>Master Brewing</a:t>
            </a:r>
          </a:p>
        </p:txBody>
      </p:sp>
      <p:sp>
        <p:nvSpPr>
          <p:cNvPr id="22" name="!!p3-desc"/>
          <p:cNvSpPr/>
          <p:nvPr/>
        </p:nvSpPr>
        <p:spPr>
          <a:xfrm>
            <a:off x="12960000" y="3960000"/>
            <a:ext cx="2340000" cy="1800000"/>
          </a:xfrm>
          <a:prstGeom prst="rect">
            <a:avLst/>
          </a:prstGeom>
          <a:noFill/>
          <a:ln>
            <a:noFill/>
          </a:ln>
        </p:spPr>
        <p:txBody>
          <a:bodyPr anchor="t"/>
          <a:lstStyle/>
          <a:p>
            <a:pPr algn="ctr"/>
            <a:r>
              <a:rPr lang="en-US" sz="1600">
                <a:solidFill>
                  <a:srgbClr val="8B6F47"/>
                </a:solidFill>
                <a:latin typeface="思源黑体"/>
                <a:ea typeface="思源黑体"/>
              </a:rPr>
              <a:t>严控水温、水粉比与冲煮时间，确保每一杯出品的极致稳定与干净。</a:t>
            </a:r>
          </a:p>
        </p:txBody>
      </p:sp>
      <p:sp>
        <p:nvSpPr>
          <p:cNvPr id="23" name="!!evi-title"/>
          <p:cNvSpPr/>
          <p:nvPr/>
        </p:nvSpPr>
        <p:spPr>
          <a:xfrm>
            <a:off x="12960000" y="720000"/>
            <a:ext cx="7200000" cy="72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l"/>
            <a:r>
              <a:rPr lang="en-US" sz="3600" b="1">
                <a:solidFill>
                  <a:srgbClr val="2B2624"/>
                </a:solidFill>
                <a:latin typeface="思源黑体"/>
                <a:ea typeface="思源黑体"/>
              </a:rPr>
              <a:t>经得起挑剔的品质标准</a:t>
            </a:r>
          </a:p>
        </p:txBody>
      </p:sp>
      <p:sp>
        <p:nvSpPr>
          <p:cNvPr id="24" name="!!evi-num1"/>
          <p:cNvSpPr/>
          <p:nvPr/>
        </p:nvSpPr>
        <p:spPr>
          <a:xfrm>
            <a:off x="12960000" y="2160000"/>
            <a:ext cx="4320000" cy="144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/>
            <a:r>
              <a:rPr lang="en-US" sz="8000" b="1">
                <a:solidFill>
                  <a:srgbClr val="2B2624"/>
                </a:solidFill>
                <a:latin typeface="Montserrat"/>
                <a:ea typeface="Montserrat"/>
              </a:rPr>
              <a:t>15</a:t>
            </a:r>
          </a:p>
        </p:txBody>
      </p:sp>
      <p:sp>
        <p:nvSpPr>
          <p:cNvPr id="25" name="!!evi-t1"/>
          <p:cNvSpPr/>
          <p:nvPr/>
        </p:nvSpPr>
        <p:spPr>
          <a:xfrm>
            <a:off x="12960000" y="3960000"/>
            <a:ext cx="4320000" cy="72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/>
            <a:r>
              <a:rPr lang="en-US" sz="2000">
                <a:solidFill>
                  <a:srgbClr val="8B6F47"/>
                </a:solidFill>
                <a:latin typeface="思源黑体"/>
                <a:ea typeface="思源黑体"/>
              </a:rPr>
              <a:t>天最佳赏味期限制</a:t>
            </a:r>
          </a:p>
        </p:txBody>
      </p:sp>
      <p:sp>
        <p:nvSpPr>
          <p:cNvPr id="26" name="!!evi-num2"/>
          <p:cNvSpPr/>
          <p:nvPr/>
        </p:nvSpPr>
        <p:spPr>
          <a:xfrm>
            <a:off x="12960000" y="2160000"/>
            <a:ext cx="1800000" cy="108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/>
            <a:r>
              <a:rPr lang="en-US" sz="4800" b="1">
                <a:solidFill>
                  <a:srgbClr val="2B2624"/>
                </a:solidFill>
                <a:latin typeface="Montserrat"/>
                <a:ea typeface="Montserrat"/>
              </a:rPr>
              <a:t>0</a:t>
            </a:r>
          </a:p>
        </p:txBody>
      </p:sp>
      <p:sp>
        <p:nvSpPr>
          <p:cNvPr id="27" name="!!evi-t2"/>
          <p:cNvSpPr/>
          <p:nvPr/>
        </p:nvSpPr>
        <p:spPr>
          <a:xfrm>
            <a:off x="12960000" y="3240000"/>
            <a:ext cx="2520000" cy="7200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l"/>
            <a:r>
              <a:rPr lang="en-US" sz="1800">
                <a:solidFill>
                  <a:srgbClr val="8B6F47"/>
                </a:solidFill>
                <a:latin typeface="思源黑体"/>
                <a:ea typeface="思源黑体"/>
              </a:rPr>
              <a:t>添加人工香精</a:t>
            </a:r>
          </a:p>
        </p:txBody>
      </p:sp>
      <p:sp>
        <p:nvSpPr>
          <p:cNvPr id="28" name="!!evi-num3"/>
          <p:cNvSpPr/>
          <p:nvPr/>
        </p:nvSpPr>
        <p:spPr>
          <a:xfrm>
            <a:off x="12960000" y="2160000"/>
            <a:ext cx="1800000" cy="108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/>
            <a:r>
              <a:rPr lang="en-US" sz="4800" b="1">
                <a:solidFill>
                  <a:srgbClr val="2B2624"/>
                </a:solidFill>
                <a:latin typeface="Montserrat"/>
                <a:ea typeface="Montserrat"/>
              </a:rPr>
              <a:t>100%</a:t>
            </a:r>
          </a:p>
        </p:txBody>
      </p:sp>
      <p:sp>
        <p:nvSpPr>
          <p:cNvPr id="29" name="!!evi-t3"/>
          <p:cNvSpPr/>
          <p:nvPr/>
        </p:nvSpPr>
        <p:spPr>
          <a:xfrm>
            <a:off x="12960000" y="3240000"/>
            <a:ext cx="2520000" cy="7200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l"/>
            <a:r>
              <a:rPr lang="en-US" sz="1800">
                <a:solidFill>
                  <a:srgbClr val="8B6F47"/>
                </a:solidFill>
                <a:latin typeface="思源黑体"/>
                <a:ea typeface="思源黑体"/>
              </a:rPr>
              <a:t>可降解环保包装</a:t>
            </a:r>
          </a:p>
        </p:txBody>
      </p:sp>
      <p:sp>
        <p:nvSpPr>
          <p:cNvPr id="30" name="!!cta-title"/>
          <p:cNvSpPr/>
          <p:nvPr/>
        </p:nvSpPr>
        <p:spPr>
          <a:xfrm>
            <a:off x="12960000" y="2520000"/>
            <a:ext cx="9360000" cy="108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/>
            <a:r>
              <a:rPr lang="en-US" sz="4800" b="1">
                <a:solidFill>
                  <a:srgbClr val="2B2624"/>
                </a:solidFill>
                <a:latin typeface="思源黑体"/>
                <a:ea typeface="思源黑体"/>
              </a:rPr>
              <a:t>回归纯粹，期待与你相遇</a:t>
            </a:r>
          </a:p>
        </p:txBody>
      </p:sp>
      <p:sp>
        <p:nvSpPr>
          <p:cNvPr id="31" name="!!cta-web"/>
          <p:cNvSpPr/>
          <p:nvPr/>
        </p:nvSpPr>
        <p:spPr>
          <a:xfrm>
            <a:off x="12960000" y="3960000"/>
            <a:ext cx="9360000" cy="54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/>
            <a:r>
              <a:rPr lang="en-US" sz="2000">
                <a:solidFill>
                  <a:srgbClr val="8B6F47"/>
                </a:solidFill>
                <a:latin typeface="Montserrat"/>
                <a:ea typeface="Montserrat"/>
              </a:rPr>
              <a:t>www.auracoffee.com</a:t>
            </a:r>
          </a:p>
        </p:txBody>
      </p:sp>
      <p:sp>
        <p:nvSpPr>
          <p:cNvPr id="32" name="!!cta-email"/>
          <p:cNvSpPr/>
          <p:nvPr/>
        </p:nvSpPr>
        <p:spPr>
          <a:xfrm>
            <a:off x="12960000" y="4320000"/>
            <a:ext cx="9360000" cy="54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/>
            <a:r>
              <a:rPr lang="en-US" sz="2000">
                <a:solidFill>
                  <a:srgbClr val="8B6F47"/>
                </a:solidFill>
                <a:latin typeface="Montserrat"/>
                <a:ea typeface="Montserrat"/>
              </a:rPr>
              <a:t>partner@auracoffee.com</a:t>
            </a:r>
          </a:p>
        </p:txBody>
      </p:sp>
    </p:spTree>
  </p:cSld>
</p:sld>
</file>

<file path=ppt/slides/slide2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F9F6F0"/>
        </a:solidFill>
      </p:bgPr>
    </p:bg>
    <p:spTree>
      <p:nvGrpSpPr>
        <p:cNvPr id="1" name=""/>
        <p:cNvGrpSpPr/>
        <p:nvPr/>
      </p:nvGrpSpPr>
      <p:grpSpPr/>
      <p:sp>
        <p:nvSpPr>
          <p:cNvPr id="2" name="!!bg-main"/>
          <p:cNvSpPr/>
          <p:nvPr/>
        </p:nvSpPr>
        <p:spPr>
          <a:xfrm>
            <a:off x="0" y="720000"/>
            <a:ext cx="5400000" cy="5400000"/>
          </a:xfrm>
          <a:prstGeom prst="ellipse">
            <a:avLst/>
          </a:prstGeom>
          <a:solidFill>
            <a:srgbClr val="F3EFE6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circle-accent"/>
          <p:cNvSpPr/>
          <p:nvPr/>
        </p:nvSpPr>
        <p:spPr>
          <a:xfrm>
            <a:off x="10800000" y="1800000"/>
            <a:ext cx="1440000" cy="1440000"/>
          </a:xfrm>
          <a:prstGeom prst="ellipse">
            <a:avLst/>
          </a:prstGeom>
          <a:solidFill>
            <a:srgbClr val="C2A878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line-top"/>
          <p:cNvSpPr/>
          <p:nvPr/>
        </p:nvSpPr>
        <p:spPr>
          <a:xfrm>
            <a:off x="1800000" y="1440000"/>
            <a:ext cx="1800000" cy="72000"/>
          </a:xfrm>
          <a:prstGeom prst="rect">
            <a:avLst/>
          </a:prstGeom>
          <a:solidFill>
            <a:srgbClr val="2B2624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slash-accent"/>
          <p:cNvSpPr/>
          <p:nvPr/>
        </p:nvSpPr>
        <p:spPr>
          <a:xfrm rot="5400000">
            <a:off x="9000000" y="5400000"/>
            <a:ext cx="72000" cy="2880000"/>
          </a:xfrm>
          <a:prstGeom prst="rect">
            <a:avLst/>
          </a:prstGeom>
          <a:solidFill>
            <a:srgbClr val="8B6F47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card-1"/>
          <p:cNvSpPr/>
          <p:nvPr/>
        </p:nvSpPr>
        <p:spPr>
          <a:xfrm>
            <a:off x="12960000" y="2520000"/>
            <a:ext cx="3060000" cy="3600000"/>
          </a:xfrm>
          <a:prstGeom prst="roundRect">
            <a:avLst/>
          </a:prstGeom>
          <a:solidFill>
            <a:srgbClr val="FFFFFF">
              <a:alpha val="90000"/>
            </a:srgbClr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card-2"/>
          <p:cNvSpPr/>
          <p:nvPr/>
        </p:nvSpPr>
        <p:spPr>
          <a:xfrm>
            <a:off x="12960000" y="2520000"/>
            <a:ext cx="3060000" cy="3600000"/>
          </a:xfrm>
          <a:prstGeom prst="roundRect">
            <a:avLst/>
          </a:prstGeom>
          <a:solidFill>
            <a:srgbClr val="FFFFFF">
              <a:alpha val="90000"/>
            </a:srgbClr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card-3"/>
          <p:cNvSpPr/>
          <p:nvPr/>
        </p:nvSpPr>
        <p:spPr>
          <a:xfrm>
            <a:off x="12960000" y="2520000"/>
            <a:ext cx="3060000" cy="3600000"/>
          </a:xfrm>
          <a:prstGeom prst="roundRect">
            <a:avLst/>
          </a:prstGeom>
          <a:solidFill>
            <a:srgbClr val="FFFFFF">
              <a:alpha val="90000"/>
            </a:srgbClr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9" name="!!hero-title"/>
          <p:cNvSpPr/>
          <p:nvPr/>
        </p:nvSpPr>
        <p:spPr>
          <a:xfrm>
            <a:off x="12960000" y="2520000"/>
            <a:ext cx="8640000" cy="14400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l"/>
            <a:r>
              <a:rPr lang="en-US" sz="6400" b="1">
                <a:solidFill>
                  <a:srgbClr val="2B2624"/>
                </a:solidFill>
                <a:latin typeface="Montserrat"/>
                <a:ea typeface="Montserrat"/>
              </a:rPr>
              <a:t>AURA COFFEE</a:t>
            </a:r>
          </a:p>
        </p:txBody>
      </p:sp>
      <p:sp>
        <p:nvSpPr>
          <p:cNvPr id="10" name="!!hero-sub"/>
          <p:cNvSpPr/>
          <p:nvPr/>
        </p:nvSpPr>
        <p:spPr>
          <a:xfrm>
            <a:off x="12960000" y="3960000"/>
            <a:ext cx="8640000" cy="720000"/>
          </a:xfrm>
          <a:prstGeom prst="rect">
            <a:avLst/>
          </a:prstGeom>
          <a:noFill/>
          <a:ln>
            <a:noFill/>
          </a:ln>
        </p:spPr>
        <p:txBody>
          <a:bodyPr anchor="t"/>
          <a:lstStyle/>
          <a:p>
            <a:pPr algn="l"/>
            <a:r>
              <a:rPr lang="en-US" sz="1800">
                <a:solidFill>
                  <a:srgbClr val="8B6F47"/>
                </a:solidFill>
                <a:latin typeface="思源黑体"/>
                <a:ea typeface="思源黑体"/>
              </a:rPr>
              <a:t>极简主义咖啡美学 / MINIMALIST COFFEE AESTHETICS</a:t>
            </a:r>
          </a:p>
        </p:txBody>
      </p:sp>
      <p:sp>
        <p:nvSpPr>
          <p:cNvPr id="11" name="!!statement-title"/>
          <p:cNvSpPr/>
          <p:nvPr/>
        </p:nvSpPr>
        <p:spPr>
          <a:xfrm>
            <a:off x="1800000" y="2520000"/>
            <a:ext cx="8640000" cy="108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l"/>
            <a:r>
              <a:rPr lang="en-US" sz="3600" b="1">
                <a:solidFill>
                  <a:srgbClr val="2B2624"/>
                </a:solidFill>
                <a:latin typeface="思源黑体"/>
                <a:ea typeface="思源黑体"/>
              </a:rPr>
              <a:t>我们只做一件事：还原咖啡豆本真的风味</a:t>
            </a:r>
          </a:p>
        </p:txBody>
      </p:sp>
      <p:sp>
        <p:nvSpPr>
          <p:cNvPr id="12" name="!!statement-desc"/>
          <p:cNvSpPr/>
          <p:nvPr/>
        </p:nvSpPr>
        <p:spPr>
          <a:xfrm>
            <a:off x="1800000" y="3960000"/>
            <a:ext cx="7200000" cy="144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l"/>
            <a:r>
              <a:rPr lang="en-US" sz="2000">
                <a:solidFill>
                  <a:srgbClr val="8B6F47"/>
                </a:solidFill>
                <a:latin typeface="思源黑体"/>
                <a:ea typeface="思源黑体"/>
              </a:rPr>
              <a:t>在纷繁复杂的时代，我们拒绝过度包装与冗余添加。</a:t>
            </a:r>
          </a:p>
          <a:p>
            <a:pPr algn="l"/>
            <a:r>
              <a:rPr lang="en-US" sz="2000">
                <a:solidFill>
                  <a:srgbClr val="8B6F47"/>
                </a:solidFill>
                <a:latin typeface="思源黑体"/>
                <a:ea typeface="思源黑体"/>
              </a:rPr>
              <a:t>以最克制的方式，呈现大自然赋予的纯粹果香与醇厚。</a:t>
            </a:r>
          </a:p>
        </p:txBody>
      </p:sp>
      <p:sp>
        <p:nvSpPr>
          <p:cNvPr id="13" name="!!pillars-title"/>
          <p:cNvSpPr/>
          <p:nvPr/>
        </p:nvSpPr>
        <p:spPr>
          <a:xfrm>
            <a:off x="12960000" y="720000"/>
            <a:ext cx="5400000" cy="72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l"/>
            <a:r>
              <a:rPr lang="en-US" sz="3600" b="1">
                <a:solidFill>
                  <a:srgbClr val="2B2624"/>
                </a:solidFill>
                <a:latin typeface="思源黑体"/>
                <a:ea typeface="思源黑体"/>
              </a:rPr>
              <a:t>三大核心坚持</a:t>
            </a:r>
          </a:p>
        </p:txBody>
      </p:sp>
      <p:sp>
        <p:nvSpPr>
          <p:cNvPr id="14" name="!!p1-title"/>
          <p:cNvSpPr/>
          <p:nvPr/>
        </p:nvSpPr>
        <p:spPr>
          <a:xfrm>
            <a:off x="12960000" y="2880000"/>
            <a:ext cx="2340000" cy="54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/>
            <a:r>
              <a:rPr lang="en-US" sz="2400" b="1">
                <a:solidFill>
                  <a:srgbClr val="2B2624"/>
                </a:solidFill>
                <a:latin typeface="思源黑体"/>
                <a:ea typeface="思源黑体"/>
              </a:rPr>
              <a:t>甄选微批次</a:t>
            </a:r>
          </a:p>
        </p:txBody>
      </p:sp>
      <p:sp>
        <p:nvSpPr>
          <p:cNvPr id="15" name="!!p1-sub"/>
          <p:cNvSpPr/>
          <p:nvPr/>
        </p:nvSpPr>
        <p:spPr>
          <a:xfrm>
            <a:off x="12960000" y="3420000"/>
            <a:ext cx="2340000" cy="36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/>
            <a:r>
              <a:rPr lang="en-US" sz="1400">
                <a:solidFill>
                  <a:srgbClr val="C2A878"/>
                </a:solidFill>
                <a:latin typeface="Montserrat"/>
                <a:ea typeface="Montserrat"/>
              </a:rPr>
              <a:t>Micro-Lot Selection</a:t>
            </a:r>
          </a:p>
        </p:txBody>
      </p:sp>
      <p:sp>
        <p:nvSpPr>
          <p:cNvPr id="16" name="!!p1-desc"/>
          <p:cNvSpPr/>
          <p:nvPr/>
        </p:nvSpPr>
        <p:spPr>
          <a:xfrm>
            <a:off x="12960000" y="3960000"/>
            <a:ext cx="2340000" cy="1800000"/>
          </a:xfrm>
          <a:prstGeom prst="rect">
            <a:avLst/>
          </a:prstGeom>
          <a:noFill/>
          <a:ln>
            <a:noFill/>
          </a:ln>
        </p:spPr>
        <p:txBody>
          <a:bodyPr anchor="t"/>
          <a:lstStyle/>
          <a:p>
            <a:pPr algn="ctr"/>
            <a:r>
              <a:rPr lang="en-US" sz="1600">
                <a:solidFill>
                  <a:srgbClr val="8B6F47"/>
                </a:solidFill>
                <a:latin typeface="思源黑体"/>
                <a:ea typeface="思源黑体"/>
              </a:rPr>
              <a:t>深入原产地，仅挑选SCA评分85+以上的单一产区微批次咖啡豆。</a:t>
            </a:r>
          </a:p>
        </p:txBody>
      </p:sp>
      <p:sp>
        <p:nvSpPr>
          <p:cNvPr id="17" name="!!p2-title"/>
          <p:cNvSpPr/>
          <p:nvPr/>
        </p:nvSpPr>
        <p:spPr>
          <a:xfrm>
            <a:off x="12960000" y="2880000"/>
            <a:ext cx="2340000" cy="54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/>
            <a:r>
              <a:rPr lang="en-US" sz="2400" b="1">
                <a:solidFill>
                  <a:srgbClr val="2B2624"/>
                </a:solidFill>
                <a:latin typeface="思源黑体"/>
                <a:ea typeface="思源黑体"/>
              </a:rPr>
              <a:t>极简烘焙</a:t>
            </a:r>
          </a:p>
        </p:txBody>
      </p:sp>
      <p:sp>
        <p:nvSpPr>
          <p:cNvPr id="18" name="!!p2-sub"/>
          <p:cNvSpPr/>
          <p:nvPr/>
        </p:nvSpPr>
        <p:spPr>
          <a:xfrm>
            <a:off x="12960000" y="3420000"/>
            <a:ext cx="2340000" cy="36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/>
            <a:r>
              <a:rPr lang="en-US" sz="1400">
                <a:solidFill>
                  <a:srgbClr val="C2A878"/>
                </a:solidFill>
                <a:latin typeface="Montserrat"/>
                <a:ea typeface="Montserrat"/>
              </a:rPr>
              <a:t>Minimalist Roasting</a:t>
            </a:r>
          </a:p>
        </p:txBody>
      </p:sp>
      <p:sp>
        <p:nvSpPr>
          <p:cNvPr id="19" name="!!p2-desc"/>
          <p:cNvSpPr/>
          <p:nvPr/>
        </p:nvSpPr>
        <p:spPr>
          <a:xfrm>
            <a:off x="12960000" y="3960000"/>
            <a:ext cx="2340000" cy="1800000"/>
          </a:xfrm>
          <a:prstGeom prst="rect">
            <a:avLst/>
          </a:prstGeom>
          <a:noFill/>
          <a:ln>
            <a:noFill/>
          </a:ln>
        </p:spPr>
        <p:txBody>
          <a:bodyPr anchor="t"/>
          <a:lstStyle/>
          <a:p>
            <a:pPr algn="ctr"/>
            <a:r>
              <a:rPr lang="en-US" sz="1600">
                <a:solidFill>
                  <a:srgbClr val="8B6F47"/>
                </a:solidFill>
                <a:latin typeface="思源黑体"/>
                <a:ea typeface="思源黑体"/>
              </a:rPr>
              <a:t>摒弃重度烘焙，采用精准的浅中烘焙曲线，保留地域风味特色。</a:t>
            </a:r>
          </a:p>
        </p:txBody>
      </p:sp>
      <p:sp>
        <p:nvSpPr>
          <p:cNvPr id="20" name="!!p3-title"/>
          <p:cNvSpPr/>
          <p:nvPr/>
        </p:nvSpPr>
        <p:spPr>
          <a:xfrm>
            <a:off x="12960000" y="2880000"/>
            <a:ext cx="2340000" cy="54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/>
            <a:r>
              <a:rPr lang="en-US" sz="2400" b="1">
                <a:solidFill>
                  <a:srgbClr val="2B2624"/>
                </a:solidFill>
                <a:latin typeface="思源黑体"/>
                <a:ea typeface="思源黑体"/>
              </a:rPr>
              <a:t>大师手冲</a:t>
            </a:r>
          </a:p>
        </p:txBody>
      </p:sp>
      <p:sp>
        <p:nvSpPr>
          <p:cNvPr id="21" name="!!p3-sub"/>
          <p:cNvSpPr/>
          <p:nvPr/>
        </p:nvSpPr>
        <p:spPr>
          <a:xfrm>
            <a:off x="12960000" y="3420000"/>
            <a:ext cx="2340000" cy="36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/>
            <a:r>
              <a:rPr lang="en-US" sz="1400">
                <a:solidFill>
                  <a:srgbClr val="C2A878"/>
                </a:solidFill>
                <a:latin typeface="Montserrat"/>
                <a:ea typeface="Montserrat"/>
              </a:rPr>
              <a:t>Master Brewing</a:t>
            </a:r>
          </a:p>
        </p:txBody>
      </p:sp>
      <p:sp>
        <p:nvSpPr>
          <p:cNvPr id="22" name="!!p3-desc"/>
          <p:cNvSpPr/>
          <p:nvPr/>
        </p:nvSpPr>
        <p:spPr>
          <a:xfrm>
            <a:off x="12960000" y="3960000"/>
            <a:ext cx="2340000" cy="1800000"/>
          </a:xfrm>
          <a:prstGeom prst="rect">
            <a:avLst/>
          </a:prstGeom>
          <a:noFill/>
          <a:ln>
            <a:noFill/>
          </a:ln>
        </p:spPr>
        <p:txBody>
          <a:bodyPr anchor="t"/>
          <a:lstStyle/>
          <a:p>
            <a:pPr algn="ctr"/>
            <a:r>
              <a:rPr lang="en-US" sz="1600">
                <a:solidFill>
                  <a:srgbClr val="8B6F47"/>
                </a:solidFill>
                <a:latin typeface="思源黑体"/>
                <a:ea typeface="思源黑体"/>
              </a:rPr>
              <a:t>严控水温、水粉比与冲煮时间，确保每一杯出品的极致稳定与干净。</a:t>
            </a:r>
          </a:p>
        </p:txBody>
      </p:sp>
      <p:sp>
        <p:nvSpPr>
          <p:cNvPr id="23" name="!!evi-title"/>
          <p:cNvSpPr/>
          <p:nvPr/>
        </p:nvSpPr>
        <p:spPr>
          <a:xfrm>
            <a:off x="12960000" y="720000"/>
            <a:ext cx="7200000" cy="72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l"/>
            <a:r>
              <a:rPr lang="en-US" sz="3600" b="1">
                <a:solidFill>
                  <a:srgbClr val="2B2624"/>
                </a:solidFill>
                <a:latin typeface="思源黑体"/>
                <a:ea typeface="思源黑体"/>
              </a:rPr>
              <a:t>经得起挑剔的品质标准</a:t>
            </a:r>
          </a:p>
        </p:txBody>
      </p:sp>
      <p:sp>
        <p:nvSpPr>
          <p:cNvPr id="24" name="!!evi-num1"/>
          <p:cNvSpPr/>
          <p:nvPr/>
        </p:nvSpPr>
        <p:spPr>
          <a:xfrm>
            <a:off x="12960000" y="2160000"/>
            <a:ext cx="4320000" cy="144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/>
            <a:r>
              <a:rPr lang="en-US" sz="8000" b="1">
                <a:solidFill>
                  <a:srgbClr val="2B2624"/>
                </a:solidFill>
                <a:latin typeface="Montserrat"/>
                <a:ea typeface="Montserrat"/>
              </a:rPr>
              <a:t>15</a:t>
            </a:r>
          </a:p>
        </p:txBody>
      </p:sp>
      <p:sp>
        <p:nvSpPr>
          <p:cNvPr id="25" name="!!evi-t1"/>
          <p:cNvSpPr/>
          <p:nvPr/>
        </p:nvSpPr>
        <p:spPr>
          <a:xfrm>
            <a:off x="12960000" y="3960000"/>
            <a:ext cx="4320000" cy="72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/>
            <a:r>
              <a:rPr lang="en-US" sz="2000">
                <a:solidFill>
                  <a:srgbClr val="8B6F47"/>
                </a:solidFill>
                <a:latin typeface="思源黑体"/>
                <a:ea typeface="思源黑体"/>
              </a:rPr>
              <a:t>天最佳赏味期限制</a:t>
            </a:r>
          </a:p>
        </p:txBody>
      </p:sp>
      <p:sp>
        <p:nvSpPr>
          <p:cNvPr id="26" name="!!evi-num2"/>
          <p:cNvSpPr/>
          <p:nvPr/>
        </p:nvSpPr>
        <p:spPr>
          <a:xfrm>
            <a:off x="12960000" y="2160000"/>
            <a:ext cx="1800000" cy="108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/>
            <a:r>
              <a:rPr lang="en-US" sz="4800" b="1">
                <a:solidFill>
                  <a:srgbClr val="2B2624"/>
                </a:solidFill>
                <a:latin typeface="Montserrat"/>
                <a:ea typeface="Montserrat"/>
              </a:rPr>
              <a:t>0</a:t>
            </a:r>
          </a:p>
        </p:txBody>
      </p:sp>
      <p:sp>
        <p:nvSpPr>
          <p:cNvPr id="27" name="!!evi-t2"/>
          <p:cNvSpPr/>
          <p:nvPr/>
        </p:nvSpPr>
        <p:spPr>
          <a:xfrm>
            <a:off x="12960000" y="3240000"/>
            <a:ext cx="2520000" cy="7200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l"/>
            <a:r>
              <a:rPr lang="en-US" sz="1800">
                <a:solidFill>
                  <a:srgbClr val="8B6F47"/>
                </a:solidFill>
                <a:latin typeface="思源黑体"/>
                <a:ea typeface="思源黑体"/>
              </a:rPr>
              <a:t>添加人工香精</a:t>
            </a:r>
          </a:p>
        </p:txBody>
      </p:sp>
      <p:sp>
        <p:nvSpPr>
          <p:cNvPr id="28" name="!!evi-num3"/>
          <p:cNvSpPr/>
          <p:nvPr/>
        </p:nvSpPr>
        <p:spPr>
          <a:xfrm>
            <a:off x="12960000" y="2160000"/>
            <a:ext cx="1800000" cy="108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/>
            <a:r>
              <a:rPr lang="en-US" sz="4800" b="1">
                <a:solidFill>
                  <a:srgbClr val="2B2624"/>
                </a:solidFill>
                <a:latin typeface="Montserrat"/>
                <a:ea typeface="Montserrat"/>
              </a:rPr>
              <a:t>100%</a:t>
            </a:r>
          </a:p>
        </p:txBody>
      </p:sp>
      <p:sp>
        <p:nvSpPr>
          <p:cNvPr id="29" name="!!evi-t3"/>
          <p:cNvSpPr/>
          <p:nvPr/>
        </p:nvSpPr>
        <p:spPr>
          <a:xfrm>
            <a:off x="12960000" y="3240000"/>
            <a:ext cx="2520000" cy="7200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l"/>
            <a:r>
              <a:rPr lang="en-US" sz="1800">
                <a:solidFill>
                  <a:srgbClr val="8B6F47"/>
                </a:solidFill>
                <a:latin typeface="思源黑体"/>
                <a:ea typeface="思源黑体"/>
              </a:rPr>
              <a:t>可降解环保包装</a:t>
            </a:r>
          </a:p>
        </p:txBody>
      </p:sp>
      <p:sp>
        <p:nvSpPr>
          <p:cNvPr id="30" name="!!cta-title"/>
          <p:cNvSpPr/>
          <p:nvPr/>
        </p:nvSpPr>
        <p:spPr>
          <a:xfrm>
            <a:off x="12960000" y="2520000"/>
            <a:ext cx="9360000" cy="108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/>
            <a:r>
              <a:rPr lang="en-US" sz="4800" b="1">
                <a:solidFill>
                  <a:srgbClr val="2B2624"/>
                </a:solidFill>
                <a:latin typeface="思源黑体"/>
                <a:ea typeface="思源黑体"/>
              </a:rPr>
              <a:t>回归纯粹，期待与你相遇</a:t>
            </a:r>
          </a:p>
        </p:txBody>
      </p:sp>
      <p:sp>
        <p:nvSpPr>
          <p:cNvPr id="31" name="!!cta-web"/>
          <p:cNvSpPr/>
          <p:nvPr/>
        </p:nvSpPr>
        <p:spPr>
          <a:xfrm>
            <a:off x="12960000" y="3960000"/>
            <a:ext cx="9360000" cy="54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/>
            <a:r>
              <a:rPr lang="en-US" sz="2000">
                <a:solidFill>
                  <a:srgbClr val="8B6F47"/>
                </a:solidFill>
                <a:latin typeface="Montserrat"/>
                <a:ea typeface="Montserrat"/>
              </a:rPr>
              <a:t>www.auracoffee.com</a:t>
            </a:r>
          </a:p>
        </p:txBody>
      </p:sp>
      <p:sp>
        <p:nvSpPr>
          <p:cNvPr id="32" name="!!cta-email"/>
          <p:cNvSpPr/>
          <p:nvPr/>
        </p:nvSpPr>
        <p:spPr>
          <a:xfrm>
            <a:off x="12960000" y="4320000"/>
            <a:ext cx="9360000" cy="54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/>
            <a:r>
              <a:rPr lang="en-US" sz="2000">
                <a:solidFill>
                  <a:srgbClr val="8B6F47"/>
                </a:solidFill>
                <a:latin typeface="Montserrat"/>
                <a:ea typeface="Montserrat"/>
              </a:rPr>
              <a:t>partner@auracoffee.com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F9F6F0"/>
        </a:solidFill>
      </p:bgPr>
    </p:bg>
    <p:spTree>
      <p:nvGrpSpPr>
        <p:cNvPr id="1" name=""/>
        <p:cNvGrpSpPr/>
        <p:nvPr/>
      </p:nvGrpSpPr>
      <p:grpSpPr/>
      <p:sp>
        <p:nvSpPr>
          <p:cNvPr id="2" name="!!bg-main"/>
          <p:cNvSpPr/>
          <p:nvPr/>
        </p:nvSpPr>
        <p:spPr>
          <a:xfrm>
            <a:off x="7200000" y="0"/>
            <a:ext cx="5400000" cy="9000000"/>
          </a:xfrm>
          <a:prstGeom prst="ellipse">
            <a:avLst/>
          </a:prstGeom>
          <a:solidFill>
            <a:srgbClr val="EAE3D5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circle-accent"/>
          <p:cNvSpPr/>
          <p:nvPr/>
        </p:nvSpPr>
        <p:spPr>
          <a:xfrm>
            <a:off x="720000" y="720000"/>
            <a:ext cx="1080000" cy="1080000"/>
          </a:xfrm>
          <a:prstGeom prst="ellipse">
            <a:avLst/>
          </a:prstGeom>
          <a:solidFill>
            <a:srgbClr val="C2A878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line-top"/>
          <p:cNvSpPr/>
          <p:nvPr/>
        </p:nvSpPr>
        <p:spPr>
          <a:xfrm>
            <a:off x="1080000" y="1260000"/>
            <a:ext cx="10080000" cy="36000"/>
          </a:xfrm>
          <a:prstGeom prst="rect">
            <a:avLst/>
          </a:prstGeom>
          <a:solidFill>
            <a:srgbClr val="2B2624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slash-accent"/>
          <p:cNvSpPr/>
          <p:nvPr/>
        </p:nvSpPr>
        <p:spPr>
          <a:xfrm rot="2700000">
            <a:off x="12960000" y="3600000"/>
            <a:ext cx="72000" cy="1800000"/>
          </a:xfrm>
          <a:prstGeom prst="rect">
            <a:avLst/>
          </a:prstGeom>
          <a:solidFill>
            <a:srgbClr val="8B6F47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card-1"/>
          <p:cNvSpPr/>
          <p:nvPr/>
        </p:nvSpPr>
        <p:spPr>
          <a:xfrm>
            <a:off x="1080000" y="2160000"/>
            <a:ext cx="3060000" cy="3600000"/>
          </a:xfrm>
          <a:prstGeom prst="roundRect">
            <a:avLst/>
          </a:prstGeom>
          <a:solidFill>
            <a:srgbClr val="FFFFFF">
              <a:alpha val="90000"/>
            </a:srgbClr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card-2"/>
          <p:cNvSpPr/>
          <p:nvPr/>
        </p:nvSpPr>
        <p:spPr>
          <a:xfrm>
            <a:off x="4500000" y="2160000"/>
            <a:ext cx="3060000" cy="3600000"/>
          </a:xfrm>
          <a:prstGeom prst="roundRect">
            <a:avLst/>
          </a:prstGeom>
          <a:solidFill>
            <a:srgbClr val="FFFFFF">
              <a:alpha val="90000"/>
            </a:srgbClr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card-3"/>
          <p:cNvSpPr/>
          <p:nvPr/>
        </p:nvSpPr>
        <p:spPr>
          <a:xfrm>
            <a:off x="7920000" y="2160000"/>
            <a:ext cx="3060000" cy="3600000"/>
          </a:xfrm>
          <a:prstGeom prst="roundRect">
            <a:avLst/>
          </a:prstGeom>
          <a:solidFill>
            <a:srgbClr val="FFFFFF">
              <a:alpha val="90000"/>
            </a:srgbClr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9" name="!!hero-title"/>
          <p:cNvSpPr/>
          <p:nvPr/>
        </p:nvSpPr>
        <p:spPr>
          <a:xfrm>
            <a:off x="12960000" y="2520000"/>
            <a:ext cx="8640000" cy="14400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l"/>
            <a:r>
              <a:rPr lang="en-US" sz="6400" b="1">
                <a:solidFill>
                  <a:srgbClr val="2B2624"/>
                </a:solidFill>
                <a:latin typeface="Montserrat"/>
                <a:ea typeface="Montserrat"/>
              </a:rPr>
              <a:t>AURA COFFEE</a:t>
            </a:r>
          </a:p>
        </p:txBody>
      </p:sp>
      <p:sp>
        <p:nvSpPr>
          <p:cNvPr id="10" name="!!hero-sub"/>
          <p:cNvSpPr/>
          <p:nvPr/>
        </p:nvSpPr>
        <p:spPr>
          <a:xfrm>
            <a:off x="12960000" y="3960000"/>
            <a:ext cx="8640000" cy="720000"/>
          </a:xfrm>
          <a:prstGeom prst="rect">
            <a:avLst/>
          </a:prstGeom>
          <a:noFill/>
          <a:ln>
            <a:noFill/>
          </a:ln>
        </p:spPr>
        <p:txBody>
          <a:bodyPr anchor="t"/>
          <a:lstStyle/>
          <a:p>
            <a:pPr algn="l"/>
            <a:r>
              <a:rPr lang="en-US" sz="1800">
                <a:solidFill>
                  <a:srgbClr val="8B6F47"/>
                </a:solidFill>
                <a:latin typeface="思源黑体"/>
                <a:ea typeface="思源黑体"/>
              </a:rPr>
              <a:t>极简主义咖啡美学 / MINIMALIST COFFEE AESTHETICS</a:t>
            </a:r>
          </a:p>
        </p:txBody>
      </p:sp>
      <p:sp>
        <p:nvSpPr>
          <p:cNvPr id="11" name="!!statement-title"/>
          <p:cNvSpPr/>
          <p:nvPr/>
        </p:nvSpPr>
        <p:spPr>
          <a:xfrm>
            <a:off x="12960000" y="2520000"/>
            <a:ext cx="8640000" cy="108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l"/>
            <a:r>
              <a:rPr lang="en-US" sz="3600" b="1">
                <a:solidFill>
                  <a:srgbClr val="2B2624"/>
                </a:solidFill>
                <a:latin typeface="思源黑体"/>
                <a:ea typeface="思源黑体"/>
              </a:rPr>
              <a:t>我们只做一件事：还原咖啡豆本真的风味</a:t>
            </a:r>
          </a:p>
        </p:txBody>
      </p:sp>
      <p:sp>
        <p:nvSpPr>
          <p:cNvPr id="12" name="!!statement-desc"/>
          <p:cNvSpPr/>
          <p:nvPr/>
        </p:nvSpPr>
        <p:spPr>
          <a:xfrm>
            <a:off x="12960000" y="3960000"/>
            <a:ext cx="7200000" cy="144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l"/>
            <a:r>
              <a:rPr lang="en-US" sz="2000">
                <a:solidFill>
                  <a:srgbClr val="8B6F47"/>
                </a:solidFill>
                <a:latin typeface="思源黑体"/>
                <a:ea typeface="思源黑体"/>
              </a:rPr>
              <a:t>在纷繁复杂的时代，我们拒绝过度包装与冗余添加。</a:t>
            </a:r>
          </a:p>
          <a:p>
            <a:pPr algn="l"/>
            <a:r>
              <a:rPr lang="en-US" sz="2000">
                <a:solidFill>
                  <a:srgbClr val="8B6F47"/>
                </a:solidFill>
                <a:latin typeface="思源黑体"/>
                <a:ea typeface="思源黑体"/>
              </a:rPr>
              <a:t>以最克制的方式，呈现大自然赋予的纯粹果香与醇厚。</a:t>
            </a:r>
          </a:p>
        </p:txBody>
      </p:sp>
      <p:sp>
        <p:nvSpPr>
          <p:cNvPr id="13" name="!!pillars-title"/>
          <p:cNvSpPr/>
          <p:nvPr/>
        </p:nvSpPr>
        <p:spPr>
          <a:xfrm>
            <a:off x="1080000" y="540000"/>
            <a:ext cx="5400000" cy="72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l"/>
            <a:r>
              <a:rPr lang="en-US" sz="3600" b="1">
                <a:solidFill>
                  <a:srgbClr val="2B2624"/>
                </a:solidFill>
                <a:latin typeface="思源黑体"/>
                <a:ea typeface="思源黑体"/>
              </a:rPr>
              <a:t>三大核心坚持</a:t>
            </a:r>
          </a:p>
        </p:txBody>
      </p:sp>
      <p:sp>
        <p:nvSpPr>
          <p:cNvPr id="14" name="!!p1-title"/>
          <p:cNvSpPr/>
          <p:nvPr/>
        </p:nvSpPr>
        <p:spPr>
          <a:xfrm>
            <a:off x="1440000" y="2700000"/>
            <a:ext cx="2340000" cy="54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/>
            <a:r>
              <a:rPr lang="en-US" sz="2400" b="1">
                <a:solidFill>
                  <a:srgbClr val="2B2624"/>
                </a:solidFill>
                <a:latin typeface="思源黑体"/>
                <a:ea typeface="思源黑体"/>
              </a:rPr>
              <a:t>甄选微批次</a:t>
            </a:r>
          </a:p>
        </p:txBody>
      </p:sp>
      <p:sp>
        <p:nvSpPr>
          <p:cNvPr id="15" name="!!p1-sub"/>
          <p:cNvSpPr/>
          <p:nvPr/>
        </p:nvSpPr>
        <p:spPr>
          <a:xfrm>
            <a:off x="1440000" y="3240000"/>
            <a:ext cx="2340000" cy="36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/>
            <a:r>
              <a:rPr lang="en-US" sz="1400">
                <a:solidFill>
                  <a:srgbClr val="C2A878"/>
                </a:solidFill>
                <a:latin typeface="Montserrat"/>
                <a:ea typeface="Montserrat"/>
              </a:rPr>
              <a:t>Micro-Lot Selection</a:t>
            </a:r>
          </a:p>
        </p:txBody>
      </p:sp>
      <p:sp>
        <p:nvSpPr>
          <p:cNvPr id="16" name="!!p1-desc"/>
          <p:cNvSpPr/>
          <p:nvPr/>
        </p:nvSpPr>
        <p:spPr>
          <a:xfrm>
            <a:off x="1440000" y="3960000"/>
            <a:ext cx="2340000" cy="1800000"/>
          </a:xfrm>
          <a:prstGeom prst="rect">
            <a:avLst/>
          </a:prstGeom>
          <a:noFill/>
          <a:ln>
            <a:noFill/>
          </a:ln>
        </p:spPr>
        <p:txBody>
          <a:bodyPr anchor="t"/>
          <a:lstStyle/>
          <a:p>
            <a:pPr algn="ctr"/>
            <a:r>
              <a:rPr lang="en-US" sz="1600">
                <a:solidFill>
                  <a:srgbClr val="8B6F47"/>
                </a:solidFill>
                <a:latin typeface="思源黑体"/>
                <a:ea typeface="思源黑体"/>
              </a:rPr>
              <a:t>深入原产地，仅挑选SCA评分85+以上的单一产区微批次咖啡豆。</a:t>
            </a:r>
          </a:p>
        </p:txBody>
      </p:sp>
      <p:sp>
        <p:nvSpPr>
          <p:cNvPr id="17" name="!!p2-title"/>
          <p:cNvSpPr/>
          <p:nvPr/>
        </p:nvSpPr>
        <p:spPr>
          <a:xfrm>
            <a:off x="4860000" y="2700000"/>
            <a:ext cx="2340000" cy="54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/>
            <a:r>
              <a:rPr lang="en-US" sz="2400" b="1">
                <a:solidFill>
                  <a:srgbClr val="2B2624"/>
                </a:solidFill>
                <a:latin typeface="思源黑体"/>
                <a:ea typeface="思源黑体"/>
              </a:rPr>
              <a:t>极简烘焙</a:t>
            </a:r>
          </a:p>
        </p:txBody>
      </p:sp>
      <p:sp>
        <p:nvSpPr>
          <p:cNvPr id="18" name="!!p2-sub"/>
          <p:cNvSpPr/>
          <p:nvPr/>
        </p:nvSpPr>
        <p:spPr>
          <a:xfrm>
            <a:off x="4860000" y="3240000"/>
            <a:ext cx="2340000" cy="36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/>
            <a:r>
              <a:rPr lang="en-US" sz="1400">
                <a:solidFill>
                  <a:srgbClr val="C2A878"/>
                </a:solidFill>
                <a:latin typeface="Montserrat"/>
                <a:ea typeface="Montserrat"/>
              </a:rPr>
              <a:t>Minimalist Roasting</a:t>
            </a:r>
          </a:p>
        </p:txBody>
      </p:sp>
      <p:sp>
        <p:nvSpPr>
          <p:cNvPr id="19" name="!!p2-desc"/>
          <p:cNvSpPr/>
          <p:nvPr/>
        </p:nvSpPr>
        <p:spPr>
          <a:xfrm>
            <a:off x="4860000" y="3960000"/>
            <a:ext cx="2340000" cy="1800000"/>
          </a:xfrm>
          <a:prstGeom prst="rect">
            <a:avLst/>
          </a:prstGeom>
          <a:noFill/>
          <a:ln>
            <a:noFill/>
          </a:ln>
        </p:spPr>
        <p:txBody>
          <a:bodyPr anchor="t"/>
          <a:lstStyle/>
          <a:p>
            <a:pPr algn="ctr"/>
            <a:r>
              <a:rPr lang="en-US" sz="1600">
                <a:solidFill>
                  <a:srgbClr val="8B6F47"/>
                </a:solidFill>
                <a:latin typeface="思源黑体"/>
                <a:ea typeface="思源黑体"/>
              </a:rPr>
              <a:t>摒弃重度烘焙，采用精准的浅中烘焙曲线，保留地域风味特色。</a:t>
            </a:r>
          </a:p>
        </p:txBody>
      </p:sp>
      <p:sp>
        <p:nvSpPr>
          <p:cNvPr id="20" name="!!p3-title"/>
          <p:cNvSpPr/>
          <p:nvPr/>
        </p:nvSpPr>
        <p:spPr>
          <a:xfrm>
            <a:off x="8280000" y="2700000"/>
            <a:ext cx="2340000" cy="54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/>
            <a:r>
              <a:rPr lang="en-US" sz="2400" b="1">
                <a:solidFill>
                  <a:srgbClr val="2B2624"/>
                </a:solidFill>
                <a:latin typeface="思源黑体"/>
                <a:ea typeface="思源黑体"/>
              </a:rPr>
              <a:t>大师手冲</a:t>
            </a:r>
          </a:p>
        </p:txBody>
      </p:sp>
      <p:sp>
        <p:nvSpPr>
          <p:cNvPr id="21" name="!!p3-sub"/>
          <p:cNvSpPr/>
          <p:nvPr/>
        </p:nvSpPr>
        <p:spPr>
          <a:xfrm>
            <a:off x="8280000" y="3240000"/>
            <a:ext cx="2340000" cy="36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/>
            <a:r>
              <a:rPr lang="en-US" sz="1400">
                <a:solidFill>
                  <a:srgbClr val="C2A878"/>
                </a:solidFill>
                <a:latin typeface="Montserrat"/>
                <a:ea typeface="Montserrat"/>
              </a:rPr>
              <a:t>Master Brewing</a:t>
            </a:r>
          </a:p>
        </p:txBody>
      </p:sp>
      <p:sp>
        <p:nvSpPr>
          <p:cNvPr id="22" name="!!p3-desc"/>
          <p:cNvSpPr/>
          <p:nvPr/>
        </p:nvSpPr>
        <p:spPr>
          <a:xfrm>
            <a:off x="8280000" y="3960000"/>
            <a:ext cx="2340000" cy="1800000"/>
          </a:xfrm>
          <a:prstGeom prst="rect">
            <a:avLst/>
          </a:prstGeom>
          <a:noFill/>
          <a:ln>
            <a:noFill/>
          </a:ln>
        </p:spPr>
        <p:txBody>
          <a:bodyPr anchor="t"/>
          <a:lstStyle/>
          <a:p>
            <a:pPr algn="ctr"/>
            <a:r>
              <a:rPr lang="en-US" sz="1600">
                <a:solidFill>
                  <a:srgbClr val="8B6F47"/>
                </a:solidFill>
                <a:latin typeface="思源黑体"/>
                <a:ea typeface="思源黑体"/>
              </a:rPr>
              <a:t>严控水温、水粉比与冲煮时间，确保每一杯出品的极致稳定与干净。</a:t>
            </a:r>
          </a:p>
        </p:txBody>
      </p:sp>
      <p:sp>
        <p:nvSpPr>
          <p:cNvPr id="23" name="!!evi-title"/>
          <p:cNvSpPr/>
          <p:nvPr/>
        </p:nvSpPr>
        <p:spPr>
          <a:xfrm>
            <a:off x="12960000" y="720000"/>
            <a:ext cx="7200000" cy="72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l"/>
            <a:r>
              <a:rPr lang="en-US" sz="3600" b="1">
                <a:solidFill>
                  <a:srgbClr val="2B2624"/>
                </a:solidFill>
                <a:latin typeface="思源黑体"/>
                <a:ea typeface="思源黑体"/>
              </a:rPr>
              <a:t>经得起挑剔的品质标准</a:t>
            </a:r>
          </a:p>
        </p:txBody>
      </p:sp>
      <p:sp>
        <p:nvSpPr>
          <p:cNvPr id="24" name="!!evi-num1"/>
          <p:cNvSpPr/>
          <p:nvPr/>
        </p:nvSpPr>
        <p:spPr>
          <a:xfrm>
            <a:off x="12960000" y="2160000"/>
            <a:ext cx="4320000" cy="144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/>
            <a:r>
              <a:rPr lang="en-US" sz="8000" b="1">
                <a:solidFill>
                  <a:srgbClr val="2B2624"/>
                </a:solidFill>
                <a:latin typeface="Montserrat"/>
                <a:ea typeface="Montserrat"/>
              </a:rPr>
              <a:t>15</a:t>
            </a:r>
          </a:p>
        </p:txBody>
      </p:sp>
      <p:sp>
        <p:nvSpPr>
          <p:cNvPr id="25" name="!!evi-t1"/>
          <p:cNvSpPr/>
          <p:nvPr/>
        </p:nvSpPr>
        <p:spPr>
          <a:xfrm>
            <a:off x="12960000" y="3960000"/>
            <a:ext cx="4320000" cy="72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/>
            <a:r>
              <a:rPr lang="en-US" sz="2000">
                <a:solidFill>
                  <a:srgbClr val="8B6F47"/>
                </a:solidFill>
                <a:latin typeface="思源黑体"/>
                <a:ea typeface="思源黑体"/>
              </a:rPr>
              <a:t>天最佳赏味期限制</a:t>
            </a:r>
          </a:p>
        </p:txBody>
      </p:sp>
      <p:sp>
        <p:nvSpPr>
          <p:cNvPr id="26" name="!!evi-num2"/>
          <p:cNvSpPr/>
          <p:nvPr/>
        </p:nvSpPr>
        <p:spPr>
          <a:xfrm>
            <a:off x="12960000" y="2160000"/>
            <a:ext cx="1800000" cy="108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/>
            <a:r>
              <a:rPr lang="en-US" sz="4800" b="1">
                <a:solidFill>
                  <a:srgbClr val="2B2624"/>
                </a:solidFill>
                <a:latin typeface="Montserrat"/>
                <a:ea typeface="Montserrat"/>
              </a:rPr>
              <a:t>0</a:t>
            </a:r>
          </a:p>
        </p:txBody>
      </p:sp>
      <p:sp>
        <p:nvSpPr>
          <p:cNvPr id="27" name="!!evi-t2"/>
          <p:cNvSpPr/>
          <p:nvPr/>
        </p:nvSpPr>
        <p:spPr>
          <a:xfrm>
            <a:off x="12960000" y="3240000"/>
            <a:ext cx="2520000" cy="7200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l"/>
            <a:r>
              <a:rPr lang="en-US" sz="1800">
                <a:solidFill>
                  <a:srgbClr val="8B6F47"/>
                </a:solidFill>
                <a:latin typeface="思源黑体"/>
                <a:ea typeface="思源黑体"/>
              </a:rPr>
              <a:t>添加人工香精</a:t>
            </a:r>
          </a:p>
        </p:txBody>
      </p:sp>
      <p:sp>
        <p:nvSpPr>
          <p:cNvPr id="28" name="!!evi-num3"/>
          <p:cNvSpPr/>
          <p:nvPr/>
        </p:nvSpPr>
        <p:spPr>
          <a:xfrm>
            <a:off x="12960000" y="2160000"/>
            <a:ext cx="1800000" cy="108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/>
            <a:r>
              <a:rPr lang="en-US" sz="4800" b="1">
                <a:solidFill>
                  <a:srgbClr val="2B2624"/>
                </a:solidFill>
                <a:latin typeface="Montserrat"/>
                <a:ea typeface="Montserrat"/>
              </a:rPr>
              <a:t>100%</a:t>
            </a:r>
          </a:p>
        </p:txBody>
      </p:sp>
      <p:sp>
        <p:nvSpPr>
          <p:cNvPr id="29" name="!!evi-t3"/>
          <p:cNvSpPr/>
          <p:nvPr/>
        </p:nvSpPr>
        <p:spPr>
          <a:xfrm>
            <a:off x="12960000" y="3240000"/>
            <a:ext cx="2520000" cy="7200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l"/>
            <a:r>
              <a:rPr lang="en-US" sz="1800">
                <a:solidFill>
                  <a:srgbClr val="8B6F47"/>
                </a:solidFill>
                <a:latin typeface="思源黑体"/>
                <a:ea typeface="思源黑体"/>
              </a:rPr>
              <a:t>可降解环保包装</a:t>
            </a:r>
          </a:p>
        </p:txBody>
      </p:sp>
      <p:sp>
        <p:nvSpPr>
          <p:cNvPr id="30" name="!!cta-title"/>
          <p:cNvSpPr/>
          <p:nvPr/>
        </p:nvSpPr>
        <p:spPr>
          <a:xfrm>
            <a:off x="12960000" y="2520000"/>
            <a:ext cx="9360000" cy="108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/>
            <a:r>
              <a:rPr lang="en-US" sz="4800" b="1">
                <a:solidFill>
                  <a:srgbClr val="2B2624"/>
                </a:solidFill>
                <a:latin typeface="思源黑体"/>
                <a:ea typeface="思源黑体"/>
              </a:rPr>
              <a:t>回归纯粹，期待与你相遇</a:t>
            </a:r>
          </a:p>
        </p:txBody>
      </p:sp>
      <p:sp>
        <p:nvSpPr>
          <p:cNvPr id="31" name="!!cta-web"/>
          <p:cNvSpPr/>
          <p:nvPr/>
        </p:nvSpPr>
        <p:spPr>
          <a:xfrm>
            <a:off x="12960000" y="3960000"/>
            <a:ext cx="9360000" cy="54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/>
            <a:r>
              <a:rPr lang="en-US" sz="2000">
                <a:solidFill>
                  <a:srgbClr val="8B6F47"/>
                </a:solidFill>
                <a:latin typeface="Montserrat"/>
                <a:ea typeface="Montserrat"/>
              </a:rPr>
              <a:t>www.auracoffee.com</a:t>
            </a:r>
          </a:p>
        </p:txBody>
      </p:sp>
      <p:sp>
        <p:nvSpPr>
          <p:cNvPr id="32" name="!!cta-email"/>
          <p:cNvSpPr/>
          <p:nvPr/>
        </p:nvSpPr>
        <p:spPr>
          <a:xfrm>
            <a:off x="12960000" y="4320000"/>
            <a:ext cx="9360000" cy="54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/>
            <a:r>
              <a:rPr lang="en-US" sz="2000">
                <a:solidFill>
                  <a:srgbClr val="8B6F47"/>
                </a:solidFill>
                <a:latin typeface="Montserrat"/>
                <a:ea typeface="Montserrat"/>
              </a:rPr>
              <a:t>partner@auracoffee.com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F9F6F0"/>
        </a:solidFill>
      </p:bgPr>
    </p:bg>
    <p:spTree>
      <p:nvGrpSpPr>
        <p:cNvPr id="1" name=""/>
        <p:cNvGrpSpPr/>
        <p:nvPr/>
      </p:nvGrpSpPr>
      <p:grpSpPr/>
      <p:sp>
        <p:nvSpPr>
          <p:cNvPr id="2" name="!!bg-main"/>
          <p:cNvSpPr/>
          <p:nvPr/>
        </p:nvSpPr>
        <p:spPr>
          <a:xfrm>
            <a:off x="10080000" y="5040000"/>
            <a:ext cx="2880000" cy="2880000"/>
          </a:xfrm>
          <a:prstGeom prst="ellipse">
            <a:avLst/>
          </a:prstGeom>
          <a:solidFill>
            <a:srgbClr val="F3EFE6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circle-accent"/>
          <p:cNvSpPr/>
          <p:nvPr/>
        </p:nvSpPr>
        <p:spPr>
          <a:xfrm>
            <a:off x="360000" y="360000"/>
            <a:ext cx="540000" cy="540000"/>
          </a:xfrm>
          <a:prstGeom prst="ellipse">
            <a:avLst/>
          </a:prstGeom>
          <a:solidFill>
            <a:srgbClr val="C2A878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line-top"/>
          <p:cNvSpPr/>
          <p:nvPr/>
        </p:nvSpPr>
        <p:spPr>
          <a:xfrm>
            <a:off x="720000" y="1080000"/>
            <a:ext cx="10800000" cy="72000"/>
          </a:xfrm>
          <a:prstGeom prst="rect">
            <a:avLst/>
          </a:prstGeom>
          <a:solidFill>
            <a:srgbClr val="2B2624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slash-accent"/>
          <p:cNvSpPr/>
          <p:nvPr/>
        </p:nvSpPr>
        <p:spPr>
          <a:xfrm rot="2700000">
            <a:off x="12960000" y="3600000"/>
            <a:ext cx="72000" cy="1800000"/>
          </a:xfrm>
          <a:prstGeom prst="rect">
            <a:avLst/>
          </a:prstGeom>
          <a:solidFill>
            <a:srgbClr val="8B6F47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card-1"/>
          <p:cNvSpPr/>
          <p:nvPr/>
        </p:nvSpPr>
        <p:spPr>
          <a:xfrm>
            <a:off x="720000" y="1800000"/>
            <a:ext cx="5040000" cy="4320000"/>
          </a:xfrm>
          <a:prstGeom prst="roundRect">
            <a:avLst/>
          </a:prstGeom>
          <a:solidFill>
            <a:srgbClr val="FFFFFF">
              <a:alpha val="90000"/>
            </a:srgbClr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card-2"/>
          <p:cNvSpPr/>
          <p:nvPr/>
        </p:nvSpPr>
        <p:spPr>
          <a:xfrm>
            <a:off x="6120000" y="1800000"/>
            <a:ext cx="5040000" cy="1980000"/>
          </a:xfrm>
          <a:prstGeom prst="roundRect">
            <a:avLst/>
          </a:prstGeom>
          <a:solidFill>
            <a:srgbClr val="FFFFFF">
              <a:alpha val="90000"/>
            </a:srgbClr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card-3"/>
          <p:cNvSpPr/>
          <p:nvPr/>
        </p:nvSpPr>
        <p:spPr>
          <a:xfrm>
            <a:off x="6120000" y="4140000"/>
            <a:ext cx="5040000" cy="1980000"/>
          </a:xfrm>
          <a:prstGeom prst="roundRect">
            <a:avLst/>
          </a:prstGeom>
          <a:solidFill>
            <a:srgbClr val="FFFFFF">
              <a:alpha val="90000"/>
            </a:srgbClr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9" name="!!hero-title"/>
          <p:cNvSpPr/>
          <p:nvPr/>
        </p:nvSpPr>
        <p:spPr>
          <a:xfrm>
            <a:off x="12960000" y="2520000"/>
            <a:ext cx="8640000" cy="14400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l"/>
            <a:r>
              <a:rPr lang="en-US" sz="6400" b="1">
                <a:solidFill>
                  <a:srgbClr val="2B2624"/>
                </a:solidFill>
                <a:latin typeface="Montserrat"/>
                <a:ea typeface="Montserrat"/>
              </a:rPr>
              <a:t>AURA COFFEE</a:t>
            </a:r>
          </a:p>
        </p:txBody>
      </p:sp>
      <p:sp>
        <p:nvSpPr>
          <p:cNvPr id="10" name="!!hero-sub"/>
          <p:cNvSpPr/>
          <p:nvPr/>
        </p:nvSpPr>
        <p:spPr>
          <a:xfrm>
            <a:off x="12960000" y="3960000"/>
            <a:ext cx="8640000" cy="720000"/>
          </a:xfrm>
          <a:prstGeom prst="rect">
            <a:avLst/>
          </a:prstGeom>
          <a:noFill/>
          <a:ln>
            <a:noFill/>
          </a:ln>
        </p:spPr>
        <p:txBody>
          <a:bodyPr anchor="t"/>
          <a:lstStyle/>
          <a:p>
            <a:pPr algn="l"/>
            <a:r>
              <a:rPr lang="en-US" sz="1800">
                <a:solidFill>
                  <a:srgbClr val="8B6F47"/>
                </a:solidFill>
                <a:latin typeface="思源黑体"/>
                <a:ea typeface="思源黑体"/>
              </a:rPr>
              <a:t>极简主义咖啡美学 / MINIMALIST COFFEE AESTHETICS</a:t>
            </a:r>
          </a:p>
        </p:txBody>
      </p:sp>
      <p:sp>
        <p:nvSpPr>
          <p:cNvPr id="11" name="!!statement-title"/>
          <p:cNvSpPr/>
          <p:nvPr/>
        </p:nvSpPr>
        <p:spPr>
          <a:xfrm>
            <a:off x="12960000" y="2520000"/>
            <a:ext cx="8640000" cy="108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l"/>
            <a:r>
              <a:rPr lang="en-US" sz="3600" b="1">
                <a:solidFill>
                  <a:srgbClr val="2B2624"/>
                </a:solidFill>
                <a:latin typeface="思源黑体"/>
                <a:ea typeface="思源黑体"/>
              </a:rPr>
              <a:t>我们只做一件事：还原咖啡豆本真的风味</a:t>
            </a:r>
          </a:p>
        </p:txBody>
      </p:sp>
      <p:sp>
        <p:nvSpPr>
          <p:cNvPr id="12" name="!!statement-desc"/>
          <p:cNvSpPr/>
          <p:nvPr/>
        </p:nvSpPr>
        <p:spPr>
          <a:xfrm>
            <a:off x="12960000" y="3960000"/>
            <a:ext cx="7200000" cy="144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l"/>
            <a:r>
              <a:rPr lang="en-US" sz="2000">
                <a:solidFill>
                  <a:srgbClr val="8B6F47"/>
                </a:solidFill>
                <a:latin typeface="思源黑体"/>
                <a:ea typeface="思源黑体"/>
              </a:rPr>
              <a:t>在纷繁复杂的时代，我们拒绝过度包装与冗余添加。</a:t>
            </a:r>
          </a:p>
          <a:p>
            <a:pPr algn="l"/>
            <a:r>
              <a:rPr lang="en-US" sz="2000">
                <a:solidFill>
                  <a:srgbClr val="8B6F47"/>
                </a:solidFill>
                <a:latin typeface="思源黑体"/>
                <a:ea typeface="思源黑体"/>
              </a:rPr>
              <a:t>以最克制的方式，呈现大自然赋予的纯粹果香与醇厚。</a:t>
            </a:r>
          </a:p>
        </p:txBody>
      </p:sp>
      <p:sp>
        <p:nvSpPr>
          <p:cNvPr id="13" name="!!pillars-title"/>
          <p:cNvSpPr/>
          <p:nvPr/>
        </p:nvSpPr>
        <p:spPr>
          <a:xfrm>
            <a:off x="12960000" y="720000"/>
            <a:ext cx="5400000" cy="72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l"/>
            <a:r>
              <a:rPr lang="en-US" sz="3600" b="1">
                <a:solidFill>
                  <a:srgbClr val="2B2624"/>
                </a:solidFill>
                <a:latin typeface="思源黑体"/>
                <a:ea typeface="思源黑体"/>
              </a:rPr>
              <a:t>三大核心坚持</a:t>
            </a:r>
          </a:p>
        </p:txBody>
      </p:sp>
      <p:sp>
        <p:nvSpPr>
          <p:cNvPr id="14" name="!!p1-title"/>
          <p:cNvSpPr/>
          <p:nvPr/>
        </p:nvSpPr>
        <p:spPr>
          <a:xfrm>
            <a:off x="12960000" y="2880000"/>
            <a:ext cx="2340000" cy="54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/>
            <a:r>
              <a:rPr lang="en-US" sz="2400" b="1">
                <a:solidFill>
                  <a:srgbClr val="2B2624"/>
                </a:solidFill>
                <a:latin typeface="思源黑体"/>
                <a:ea typeface="思源黑体"/>
              </a:rPr>
              <a:t>甄选微批次</a:t>
            </a:r>
          </a:p>
        </p:txBody>
      </p:sp>
      <p:sp>
        <p:nvSpPr>
          <p:cNvPr id="15" name="!!p1-sub"/>
          <p:cNvSpPr/>
          <p:nvPr/>
        </p:nvSpPr>
        <p:spPr>
          <a:xfrm>
            <a:off x="12960000" y="3420000"/>
            <a:ext cx="2340000" cy="36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/>
            <a:r>
              <a:rPr lang="en-US" sz="1400">
                <a:solidFill>
                  <a:srgbClr val="C2A878"/>
                </a:solidFill>
                <a:latin typeface="Montserrat"/>
                <a:ea typeface="Montserrat"/>
              </a:rPr>
              <a:t>Micro-Lot Selection</a:t>
            </a:r>
          </a:p>
        </p:txBody>
      </p:sp>
      <p:sp>
        <p:nvSpPr>
          <p:cNvPr id="16" name="!!p1-desc"/>
          <p:cNvSpPr/>
          <p:nvPr/>
        </p:nvSpPr>
        <p:spPr>
          <a:xfrm>
            <a:off x="12960000" y="3960000"/>
            <a:ext cx="2340000" cy="1800000"/>
          </a:xfrm>
          <a:prstGeom prst="rect">
            <a:avLst/>
          </a:prstGeom>
          <a:noFill/>
          <a:ln>
            <a:noFill/>
          </a:ln>
        </p:spPr>
        <p:txBody>
          <a:bodyPr anchor="t"/>
          <a:lstStyle/>
          <a:p>
            <a:pPr algn="ctr"/>
            <a:r>
              <a:rPr lang="en-US" sz="1600">
                <a:solidFill>
                  <a:srgbClr val="8B6F47"/>
                </a:solidFill>
                <a:latin typeface="思源黑体"/>
                <a:ea typeface="思源黑体"/>
              </a:rPr>
              <a:t>深入原产地，仅挑选SCA评分85+以上的单一产区微批次咖啡豆。</a:t>
            </a:r>
          </a:p>
        </p:txBody>
      </p:sp>
      <p:sp>
        <p:nvSpPr>
          <p:cNvPr id="17" name="!!p2-title"/>
          <p:cNvSpPr/>
          <p:nvPr/>
        </p:nvSpPr>
        <p:spPr>
          <a:xfrm>
            <a:off x="12960000" y="2880000"/>
            <a:ext cx="2340000" cy="54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/>
            <a:r>
              <a:rPr lang="en-US" sz="2400" b="1">
                <a:solidFill>
                  <a:srgbClr val="2B2624"/>
                </a:solidFill>
                <a:latin typeface="思源黑体"/>
                <a:ea typeface="思源黑体"/>
              </a:rPr>
              <a:t>极简烘焙</a:t>
            </a:r>
          </a:p>
        </p:txBody>
      </p:sp>
      <p:sp>
        <p:nvSpPr>
          <p:cNvPr id="18" name="!!p2-sub"/>
          <p:cNvSpPr/>
          <p:nvPr/>
        </p:nvSpPr>
        <p:spPr>
          <a:xfrm>
            <a:off x="12960000" y="3420000"/>
            <a:ext cx="2340000" cy="36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/>
            <a:r>
              <a:rPr lang="en-US" sz="1400">
                <a:solidFill>
                  <a:srgbClr val="C2A878"/>
                </a:solidFill>
                <a:latin typeface="Montserrat"/>
                <a:ea typeface="Montserrat"/>
              </a:rPr>
              <a:t>Minimalist Roasting</a:t>
            </a:r>
          </a:p>
        </p:txBody>
      </p:sp>
      <p:sp>
        <p:nvSpPr>
          <p:cNvPr id="19" name="!!p2-desc"/>
          <p:cNvSpPr/>
          <p:nvPr/>
        </p:nvSpPr>
        <p:spPr>
          <a:xfrm>
            <a:off x="12960000" y="3960000"/>
            <a:ext cx="2340000" cy="1800000"/>
          </a:xfrm>
          <a:prstGeom prst="rect">
            <a:avLst/>
          </a:prstGeom>
          <a:noFill/>
          <a:ln>
            <a:noFill/>
          </a:ln>
        </p:spPr>
        <p:txBody>
          <a:bodyPr anchor="t"/>
          <a:lstStyle/>
          <a:p>
            <a:pPr algn="ctr"/>
            <a:r>
              <a:rPr lang="en-US" sz="1600">
                <a:solidFill>
                  <a:srgbClr val="8B6F47"/>
                </a:solidFill>
                <a:latin typeface="思源黑体"/>
                <a:ea typeface="思源黑体"/>
              </a:rPr>
              <a:t>摒弃重度烘焙，采用精准的浅中烘焙曲线，保留地域风味特色。</a:t>
            </a:r>
          </a:p>
        </p:txBody>
      </p:sp>
      <p:sp>
        <p:nvSpPr>
          <p:cNvPr id="20" name="!!p3-title"/>
          <p:cNvSpPr/>
          <p:nvPr/>
        </p:nvSpPr>
        <p:spPr>
          <a:xfrm>
            <a:off x="12960000" y="2880000"/>
            <a:ext cx="2340000" cy="54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/>
            <a:r>
              <a:rPr lang="en-US" sz="2400" b="1">
                <a:solidFill>
                  <a:srgbClr val="2B2624"/>
                </a:solidFill>
                <a:latin typeface="思源黑体"/>
                <a:ea typeface="思源黑体"/>
              </a:rPr>
              <a:t>大师手冲</a:t>
            </a:r>
          </a:p>
        </p:txBody>
      </p:sp>
      <p:sp>
        <p:nvSpPr>
          <p:cNvPr id="21" name="!!p3-sub"/>
          <p:cNvSpPr/>
          <p:nvPr/>
        </p:nvSpPr>
        <p:spPr>
          <a:xfrm>
            <a:off x="12960000" y="3420000"/>
            <a:ext cx="2340000" cy="36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/>
            <a:r>
              <a:rPr lang="en-US" sz="1400">
                <a:solidFill>
                  <a:srgbClr val="C2A878"/>
                </a:solidFill>
                <a:latin typeface="Montserrat"/>
                <a:ea typeface="Montserrat"/>
              </a:rPr>
              <a:t>Master Brewing</a:t>
            </a:r>
          </a:p>
        </p:txBody>
      </p:sp>
      <p:sp>
        <p:nvSpPr>
          <p:cNvPr id="22" name="!!p3-desc"/>
          <p:cNvSpPr/>
          <p:nvPr/>
        </p:nvSpPr>
        <p:spPr>
          <a:xfrm>
            <a:off x="12960000" y="3960000"/>
            <a:ext cx="2340000" cy="1800000"/>
          </a:xfrm>
          <a:prstGeom prst="rect">
            <a:avLst/>
          </a:prstGeom>
          <a:noFill/>
          <a:ln>
            <a:noFill/>
          </a:ln>
        </p:spPr>
        <p:txBody>
          <a:bodyPr anchor="t"/>
          <a:lstStyle/>
          <a:p>
            <a:pPr algn="ctr"/>
            <a:r>
              <a:rPr lang="en-US" sz="1600">
                <a:solidFill>
                  <a:srgbClr val="8B6F47"/>
                </a:solidFill>
                <a:latin typeface="思源黑体"/>
                <a:ea typeface="思源黑体"/>
              </a:rPr>
              <a:t>严控水温、水粉比与冲煮时间，确保每一杯出品的极致稳定与干净。</a:t>
            </a:r>
          </a:p>
        </p:txBody>
      </p:sp>
      <p:sp>
        <p:nvSpPr>
          <p:cNvPr id="23" name="!!evi-title"/>
          <p:cNvSpPr/>
          <p:nvPr/>
        </p:nvSpPr>
        <p:spPr>
          <a:xfrm>
            <a:off x="720000" y="540000"/>
            <a:ext cx="7200000" cy="72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l"/>
            <a:r>
              <a:rPr lang="en-US" sz="3600" b="1">
                <a:solidFill>
                  <a:srgbClr val="2B2624"/>
                </a:solidFill>
                <a:latin typeface="思源黑体"/>
                <a:ea typeface="思源黑体"/>
              </a:rPr>
              <a:t>经得起挑剔的品质标准</a:t>
            </a:r>
          </a:p>
        </p:txBody>
      </p:sp>
      <p:sp>
        <p:nvSpPr>
          <p:cNvPr id="24" name="!!evi-num1"/>
          <p:cNvSpPr/>
          <p:nvPr/>
        </p:nvSpPr>
        <p:spPr>
          <a:xfrm>
            <a:off x="1080000" y="2520000"/>
            <a:ext cx="4320000" cy="144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/>
            <a:r>
              <a:rPr lang="en-US" sz="8000" b="1">
                <a:solidFill>
                  <a:srgbClr val="2B2624"/>
                </a:solidFill>
                <a:latin typeface="Montserrat"/>
                <a:ea typeface="Montserrat"/>
              </a:rPr>
              <a:t>15</a:t>
            </a:r>
          </a:p>
        </p:txBody>
      </p:sp>
      <p:sp>
        <p:nvSpPr>
          <p:cNvPr id="25" name="!!evi-t1"/>
          <p:cNvSpPr/>
          <p:nvPr/>
        </p:nvSpPr>
        <p:spPr>
          <a:xfrm>
            <a:off x="1080000" y="4320000"/>
            <a:ext cx="4320000" cy="72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/>
            <a:r>
              <a:rPr lang="en-US" sz="2000">
                <a:solidFill>
                  <a:srgbClr val="8B6F47"/>
                </a:solidFill>
                <a:latin typeface="思源黑体"/>
                <a:ea typeface="思源黑体"/>
              </a:rPr>
              <a:t>天最佳赏味期限制</a:t>
            </a:r>
          </a:p>
        </p:txBody>
      </p:sp>
      <p:sp>
        <p:nvSpPr>
          <p:cNvPr id="26" name="!!evi-num2"/>
          <p:cNvSpPr/>
          <p:nvPr/>
        </p:nvSpPr>
        <p:spPr>
          <a:xfrm>
            <a:off x="6480000" y="2232000"/>
            <a:ext cx="1800000" cy="108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/>
            <a:r>
              <a:rPr lang="en-US" sz="4800" b="1">
                <a:solidFill>
                  <a:srgbClr val="2B2624"/>
                </a:solidFill>
                <a:latin typeface="Montserrat"/>
                <a:ea typeface="Montserrat"/>
              </a:rPr>
              <a:t>0</a:t>
            </a:r>
          </a:p>
        </p:txBody>
      </p:sp>
      <p:sp>
        <p:nvSpPr>
          <p:cNvPr id="27" name="!!evi-t2"/>
          <p:cNvSpPr/>
          <p:nvPr/>
        </p:nvSpPr>
        <p:spPr>
          <a:xfrm>
            <a:off x="8280000" y="2412000"/>
            <a:ext cx="2520000" cy="7200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l"/>
            <a:r>
              <a:rPr lang="en-US" sz="1800">
                <a:solidFill>
                  <a:srgbClr val="8B6F47"/>
                </a:solidFill>
                <a:latin typeface="思源黑体"/>
                <a:ea typeface="思源黑体"/>
              </a:rPr>
              <a:t>添加人工香精</a:t>
            </a:r>
          </a:p>
        </p:txBody>
      </p:sp>
      <p:sp>
        <p:nvSpPr>
          <p:cNvPr id="28" name="!!evi-num3"/>
          <p:cNvSpPr/>
          <p:nvPr/>
        </p:nvSpPr>
        <p:spPr>
          <a:xfrm>
            <a:off x="6480000" y="4572000"/>
            <a:ext cx="1800000" cy="108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/>
            <a:r>
              <a:rPr lang="en-US" sz="4800" b="1">
                <a:solidFill>
                  <a:srgbClr val="2B2624"/>
                </a:solidFill>
                <a:latin typeface="Montserrat"/>
                <a:ea typeface="Montserrat"/>
              </a:rPr>
              <a:t>100%</a:t>
            </a:r>
          </a:p>
        </p:txBody>
      </p:sp>
      <p:sp>
        <p:nvSpPr>
          <p:cNvPr id="29" name="!!evi-t3"/>
          <p:cNvSpPr/>
          <p:nvPr/>
        </p:nvSpPr>
        <p:spPr>
          <a:xfrm>
            <a:off x="8280000" y="4752000"/>
            <a:ext cx="2520000" cy="7200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l"/>
            <a:r>
              <a:rPr lang="en-US" sz="1800">
                <a:solidFill>
                  <a:srgbClr val="8B6F47"/>
                </a:solidFill>
                <a:latin typeface="思源黑体"/>
                <a:ea typeface="思源黑体"/>
              </a:rPr>
              <a:t>可降解环保包装</a:t>
            </a:r>
          </a:p>
        </p:txBody>
      </p:sp>
      <p:sp>
        <p:nvSpPr>
          <p:cNvPr id="30" name="!!cta-title"/>
          <p:cNvSpPr/>
          <p:nvPr/>
        </p:nvSpPr>
        <p:spPr>
          <a:xfrm>
            <a:off x="12960000" y="2520000"/>
            <a:ext cx="9360000" cy="108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/>
            <a:r>
              <a:rPr lang="en-US" sz="4800" b="1">
                <a:solidFill>
                  <a:srgbClr val="2B2624"/>
                </a:solidFill>
                <a:latin typeface="思源黑体"/>
                <a:ea typeface="思源黑体"/>
              </a:rPr>
              <a:t>回归纯粹，期待与你相遇</a:t>
            </a:r>
          </a:p>
        </p:txBody>
      </p:sp>
      <p:sp>
        <p:nvSpPr>
          <p:cNvPr id="31" name="!!cta-web"/>
          <p:cNvSpPr/>
          <p:nvPr/>
        </p:nvSpPr>
        <p:spPr>
          <a:xfrm>
            <a:off x="12960000" y="3960000"/>
            <a:ext cx="9360000" cy="54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/>
            <a:r>
              <a:rPr lang="en-US" sz="2000">
                <a:solidFill>
                  <a:srgbClr val="8B6F47"/>
                </a:solidFill>
                <a:latin typeface="Montserrat"/>
                <a:ea typeface="Montserrat"/>
              </a:rPr>
              <a:t>www.auracoffee.com</a:t>
            </a:r>
          </a:p>
        </p:txBody>
      </p:sp>
      <p:sp>
        <p:nvSpPr>
          <p:cNvPr id="32" name="!!cta-email"/>
          <p:cNvSpPr/>
          <p:nvPr/>
        </p:nvSpPr>
        <p:spPr>
          <a:xfrm>
            <a:off x="12960000" y="4320000"/>
            <a:ext cx="9360000" cy="54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/>
            <a:r>
              <a:rPr lang="en-US" sz="2000">
                <a:solidFill>
                  <a:srgbClr val="8B6F47"/>
                </a:solidFill>
                <a:latin typeface="Montserrat"/>
                <a:ea typeface="Montserrat"/>
              </a:rPr>
              <a:t>partner@auracoffee.com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F9F6F0"/>
        </a:solidFill>
      </p:bgPr>
    </p:bg>
    <p:spTree>
      <p:nvGrpSpPr>
        <p:cNvPr id="1" name=""/>
        <p:cNvGrpSpPr/>
        <p:nvPr/>
      </p:nvGrpSpPr>
      <p:grpSpPr/>
      <p:sp>
        <p:nvSpPr>
          <p:cNvPr id="2" name="!!bg-main"/>
          <p:cNvSpPr/>
          <p:nvPr/>
        </p:nvSpPr>
        <p:spPr>
          <a:xfrm>
            <a:off x="3600000" y="0"/>
            <a:ext cx="10800000" cy="10800000"/>
          </a:xfrm>
          <a:prstGeom prst="ellipse">
            <a:avLst/>
          </a:prstGeom>
          <a:solidFill>
            <a:srgbClr val="F3EFE6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circle-accent"/>
          <p:cNvSpPr/>
          <p:nvPr/>
        </p:nvSpPr>
        <p:spPr>
          <a:xfrm>
            <a:off x="1800000" y="4320000"/>
            <a:ext cx="720000" cy="720000"/>
          </a:xfrm>
          <a:prstGeom prst="ellipse">
            <a:avLst/>
          </a:prstGeom>
          <a:solidFill>
            <a:srgbClr val="C2A878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line-top"/>
          <p:cNvSpPr/>
          <p:nvPr/>
        </p:nvSpPr>
        <p:spPr>
          <a:xfrm>
            <a:off x="5040000" y="4680000"/>
            <a:ext cx="2160000" cy="72000"/>
          </a:xfrm>
          <a:prstGeom prst="rect">
            <a:avLst/>
          </a:prstGeom>
          <a:solidFill>
            <a:srgbClr val="2B2624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slash-accent"/>
          <p:cNvSpPr/>
          <p:nvPr/>
        </p:nvSpPr>
        <p:spPr>
          <a:xfrm rot="2700000">
            <a:off x="10080000" y="1440000"/>
            <a:ext cx="72000" cy="1440000"/>
          </a:xfrm>
          <a:prstGeom prst="rect">
            <a:avLst/>
          </a:prstGeom>
          <a:solidFill>
            <a:srgbClr val="8B6F47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card-1"/>
          <p:cNvSpPr/>
          <p:nvPr/>
        </p:nvSpPr>
        <p:spPr>
          <a:xfrm>
            <a:off x="12960000" y="2520000"/>
            <a:ext cx="3060000" cy="3600000"/>
          </a:xfrm>
          <a:prstGeom prst="roundRect">
            <a:avLst/>
          </a:prstGeom>
          <a:solidFill>
            <a:srgbClr val="FFFFFF">
              <a:alpha val="90000"/>
            </a:srgbClr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card-2"/>
          <p:cNvSpPr/>
          <p:nvPr/>
        </p:nvSpPr>
        <p:spPr>
          <a:xfrm>
            <a:off x="12960000" y="2520000"/>
            <a:ext cx="3060000" cy="3600000"/>
          </a:xfrm>
          <a:prstGeom prst="roundRect">
            <a:avLst/>
          </a:prstGeom>
          <a:solidFill>
            <a:srgbClr val="FFFFFF">
              <a:alpha val="90000"/>
            </a:srgbClr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card-3"/>
          <p:cNvSpPr/>
          <p:nvPr/>
        </p:nvSpPr>
        <p:spPr>
          <a:xfrm>
            <a:off x="12960000" y="2520000"/>
            <a:ext cx="3060000" cy="3600000"/>
          </a:xfrm>
          <a:prstGeom prst="roundRect">
            <a:avLst/>
          </a:prstGeom>
          <a:solidFill>
            <a:srgbClr val="FFFFFF">
              <a:alpha val="90000"/>
            </a:srgbClr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9" name="!!hero-title"/>
          <p:cNvSpPr/>
          <p:nvPr/>
        </p:nvSpPr>
        <p:spPr>
          <a:xfrm>
            <a:off x="12960000" y="2520000"/>
            <a:ext cx="8640000" cy="14400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l"/>
            <a:r>
              <a:rPr lang="en-US" sz="6400" b="1">
                <a:solidFill>
                  <a:srgbClr val="2B2624"/>
                </a:solidFill>
                <a:latin typeface="Montserrat"/>
                <a:ea typeface="Montserrat"/>
              </a:rPr>
              <a:t>AURA COFFEE</a:t>
            </a:r>
          </a:p>
        </p:txBody>
      </p:sp>
      <p:sp>
        <p:nvSpPr>
          <p:cNvPr id="10" name="!!hero-sub"/>
          <p:cNvSpPr/>
          <p:nvPr/>
        </p:nvSpPr>
        <p:spPr>
          <a:xfrm>
            <a:off x="12960000" y="3960000"/>
            <a:ext cx="8640000" cy="720000"/>
          </a:xfrm>
          <a:prstGeom prst="rect">
            <a:avLst/>
          </a:prstGeom>
          <a:noFill/>
          <a:ln>
            <a:noFill/>
          </a:ln>
        </p:spPr>
        <p:txBody>
          <a:bodyPr anchor="t"/>
          <a:lstStyle/>
          <a:p>
            <a:pPr algn="l"/>
            <a:r>
              <a:rPr lang="en-US" sz="1800">
                <a:solidFill>
                  <a:srgbClr val="8B6F47"/>
                </a:solidFill>
                <a:latin typeface="思源黑体"/>
                <a:ea typeface="思源黑体"/>
              </a:rPr>
              <a:t>极简主义咖啡美学 / MINIMALIST COFFEE AESTHETICS</a:t>
            </a:r>
          </a:p>
        </p:txBody>
      </p:sp>
      <p:sp>
        <p:nvSpPr>
          <p:cNvPr id="11" name="!!statement-title"/>
          <p:cNvSpPr/>
          <p:nvPr/>
        </p:nvSpPr>
        <p:spPr>
          <a:xfrm>
            <a:off x="12960000" y="2520000"/>
            <a:ext cx="8640000" cy="108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l"/>
            <a:r>
              <a:rPr lang="en-US" sz="3600" b="1">
                <a:solidFill>
                  <a:srgbClr val="2B2624"/>
                </a:solidFill>
                <a:latin typeface="思源黑体"/>
                <a:ea typeface="思源黑体"/>
              </a:rPr>
              <a:t>我们只做一件事：还原咖啡豆本真的风味</a:t>
            </a:r>
          </a:p>
        </p:txBody>
      </p:sp>
      <p:sp>
        <p:nvSpPr>
          <p:cNvPr id="12" name="!!statement-desc"/>
          <p:cNvSpPr/>
          <p:nvPr/>
        </p:nvSpPr>
        <p:spPr>
          <a:xfrm>
            <a:off x="12960000" y="3960000"/>
            <a:ext cx="7200000" cy="144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l"/>
            <a:r>
              <a:rPr lang="en-US" sz="2000">
                <a:solidFill>
                  <a:srgbClr val="8B6F47"/>
                </a:solidFill>
                <a:latin typeface="思源黑体"/>
                <a:ea typeface="思源黑体"/>
              </a:rPr>
              <a:t>在纷繁复杂的时代，我们拒绝过度包装与冗余添加。</a:t>
            </a:r>
          </a:p>
          <a:p>
            <a:pPr algn="l"/>
            <a:r>
              <a:rPr lang="en-US" sz="2000">
                <a:solidFill>
                  <a:srgbClr val="8B6F47"/>
                </a:solidFill>
                <a:latin typeface="思源黑体"/>
                <a:ea typeface="思源黑体"/>
              </a:rPr>
              <a:t>以最克制的方式，呈现大自然赋予的纯粹果香与醇厚。</a:t>
            </a:r>
          </a:p>
        </p:txBody>
      </p:sp>
      <p:sp>
        <p:nvSpPr>
          <p:cNvPr id="13" name="!!pillars-title"/>
          <p:cNvSpPr/>
          <p:nvPr/>
        </p:nvSpPr>
        <p:spPr>
          <a:xfrm>
            <a:off x="12960000" y="720000"/>
            <a:ext cx="5400000" cy="72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l"/>
            <a:r>
              <a:rPr lang="en-US" sz="3600" b="1">
                <a:solidFill>
                  <a:srgbClr val="2B2624"/>
                </a:solidFill>
                <a:latin typeface="思源黑体"/>
                <a:ea typeface="思源黑体"/>
              </a:rPr>
              <a:t>三大核心坚持</a:t>
            </a:r>
          </a:p>
        </p:txBody>
      </p:sp>
      <p:sp>
        <p:nvSpPr>
          <p:cNvPr id="14" name="!!p1-title"/>
          <p:cNvSpPr/>
          <p:nvPr/>
        </p:nvSpPr>
        <p:spPr>
          <a:xfrm>
            <a:off x="12960000" y="2880000"/>
            <a:ext cx="2340000" cy="54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/>
            <a:r>
              <a:rPr lang="en-US" sz="2400" b="1">
                <a:solidFill>
                  <a:srgbClr val="2B2624"/>
                </a:solidFill>
                <a:latin typeface="思源黑体"/>
                <a:ea typeface="思源黑体"/>
              </a:rPr>
              <a:t>甄选微批次</a:t>
            </a:r>
          </a:p>
        </p:txBody>
      </p:sp>
      <p:sp>
        <p:nvSpPr>
          <p:cNvPr id="15" name="!!p1-sub"/>
          <p:cNvSpPr/>
          <p:nvPr/>
        </p:nvSpPr>
        <p:spPr>
          <a:xfrm>
            <a:off x="12960000" y="3420000"/>
            <a:ext cx="2340000" cy="36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/>
            <a:r>
              <a:rPr lang="en-US" sz="1400">
                <a:solidFill>
                  <a:srgbClr val="C2A878"/>
                </a:solidFill>
                <a:latin typeface="Montserrat"/>
                <a:ea typeface="Montserrat"/>
              </a:rPr>
              <a:t>Micro-Lot Selection</a:t>
            </a:r>
          </a:p>
        </p:txBody>
      </p:sp>
      <p:sp>
        <p:nvSpPr>
          <p:cNvPr id="16" name="!!p1-desc"/>
          <p:cNvSpPr/>
          <p:nvPr/>
        </p:nvSpPr>
        <p:spPr>
          <a:xfrm>
            <a:off x="12960000" y="3960000"/>
            <a:ext cx="2340000" cy="1800000"/>
          </a:xfrm>
          <a:prstGeom prst="rect">
            <a:avLst/>
          </a:prstGeom>
          <a:noFill/>
          <a:ln>
            <a:noFill/>
          </a:ln>
        </p:spPr>
        <p:txBody>
          <a:bodyPr anchor="t"/>
          <a:lstStyle/>
          <a:p>
            <a:pPr algn="ctr"/>
            <a:r>
              <a:rPr lang="en-US" sz="1600">
                <a:solidFill>
                  <a:srgbClr val="8B6F47"/>
                </a:solidFill>
                <a:latin typeface="思源黑体"/>
                <a:ea typeface="思源黑体"/>
              </a:rPr>
              <a:t>深入原产地，仅挑选SCA评分85+以上的单一产区微批次咖啡豆。</a:t>
            </a:r>
          </a:p>
        </p:txBody>
      </p:sp>
      <p:sp>
        <p:nvSpPr>
          <p:cNvPr id="17" name="!!p2-title"/>
          <p:cNvSpPr/>
          <p:nvPr/>
        </p:nvSpPr>
        <p:spPr>
          <a:xfrm>
            <a:off x="12960000" y="2880000"/>
            <a:ext cx="2340000" cy="54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/>
            <a:r>
              <a:rPr lang="en-US" sz="2400" b="1">
                <a:solidFill>
                  <a:srgbClr val="2B2624"/>
                </a:solidFill>
                <a:latin typeface="思源黑体"/>
                <a:ea typeface="思源黑体"/>
              </a:rPr>
              <a:t>极简烘焙</a:t>
            </a:r>
          </a:p>
        </p:txBody>
      </p:sp>
      <p:sp>
        <p:nvSpPr>
          <p:cNvPr id="18" name="!!p2-sub"/>
          <p:cNvSpPr/>
          <p:nvPr/>
        </p:nvSpPr>
        <p:spPr>
          <a:xfrm>
            <a:off x="12960000" y="3420000"/>
            <a:ext cx="2340000" cy="36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/>
            <a:r>
              <a:rPr lang="en-US" sz="1400">
                <a:solidFill>
                  <a:srgbClr val="C2A878"/>
                </a:solidFill>
                <a:latin typeface="Montserrat"/>
                <a:ea typeface="Montserrat"/>
              </a:rPr>
              <a:t>Minimalist Roasting</a:t>
            </a:r>
          </a:p>
        </p:txBody>
      </p:sp>
      <p:sp>
        <p:nvSpPr>
          <p:cNvPr id="19" name="!!p2-desc"/>
          <p:cNvSpPr/>
          <p:nvPr/>
        </p:nvSpPr>
        <p:spPr>
          <a:xfrm>
            <a:off x="12960000" y="3960000"/>
            <a:ext cx="2340000" cy="1800000"/>
          </a:xfrm>
          <a:prstGeom prst="rect">
            <a:avLst/>
          </a:prstGeom>
          <a:noFill/>
          <a:ln>
            <a:noFill/>
          </a:ln>
        </p:spPr>
        <p:txBody>
          <a:bodyPr anchor="t"/>
          <a:lstStyle/>
          <a:p>
            <a:pPr algn="ctr"/>
            <a:r>
              <a:rPr lang="en-US" sz="1600">
                <a:solidFill>
                  <a:srgbClr val="8B6F47"/>
                </a:solidFill>
                <a:latin typeface="思源黑体"/>
                <a:ea typeface="思源黑体"/>
              </a:rPr>
              <a:t>摒弃重度烘焙，采用精准的浅中烘焙曲线，保留地域风味特色。</a:t>
            </a:r>
          </a:p>
        </p:txBody>
      </p:sp>
      <p:sp>
        <p:nvSpPr>
          <p:cNvPr id="20" name="!!p3-title"/>
          <p:cNvSpPr/>
          <p:nvPr/>
        </p:nvSpPr>
        <p:spPr>
          <a:xfrm>
            <a:off x="12960000" y="2880000"/>
            <a:ext cx="2340000" cy="54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/>
            <a:r>
              <a:rPr lang="en-US" sz="2400" b="1">
                <a:solidFill>
                  <a:srgbClr val="2B2624"/>
                </a:solidFill>
                <a:latin typeface="思源黑体"/>
                <a:ea typeface="思源黑体"/>
              </a:rPr>
              <a:t>大师手冲</a:t>
            </a:r>
          </a:p>
        </p:txBody>
      </p:sp>
      <p:sp>
        <p:nvSpPr>
          <p:cNvPr id="21" name="!!p3-sub"/>
          <p:cNvSpPr/>
          <p:nvPr/>
        </p:nvSpPr>
        <p:spPr>
          <a:xfrm>
            <a:off x="12960000" y="3420000"/>
            <a:ext cx="2340000" cy="36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/>
            <a:r>
              <a:rPr lang="en-US" sz="1400">
                <a:solidFill>
                  <a:srgbClr val="C2A878"/>
                </a:solidFill>
                <a:latin typeface="Montserrat"/>
                <a:ea typeface="Montserrat"/>
              </a:rPr>
              <a:t>Master Brewing</a:t>
            </a:r>
          </a:p>
        </p:txBody>
      </p:sp>
      <p:sp>
        <p:nvSpPr>
          <p:cNvPr id="22" name="!!p3-desc"/>
          <p:cNvSpPr/>
          <p:nvPr/>
        </p:nvSpPr>
        <p:spPr>
          <a:xfrm>
            <a:off x="12960000" y="3960000"/>
            <a:ext cx="2340000" cy="1800000"/>
          </a:xfrm>
          <a:prstGeom prst="rect">
            <a:avLst/>
          </a:prstGeom>
          <a:noFill/>
          <a:ln>
            <a:noFill/>
          </a:ln>
        </p:spPr>
        <p:txBody>
          <a:bodyPr anchor="t"/>
          <a:lstStyle/>
          <a:p>
            <a:pPr algn="ctr"/>
            <a:r>
              <a:rPr lang="en-US" sz="1600">
                <a:solidFill>
                  <a:srgbClr val="8B6F47"/>
                </a:solidFill>
                <a:latin typeface="思源黑体"/>
                <a:ea typeface="思源黑体"/>
              </a:rPr>
              <a:t>严控水温、水粉比与冲煮时间，确保每一杯出品的极致稳定与干净。</a:t>
            </a:r>
          </a:p>
        </p:txBody>
      </p:sp>
      <p:sp>
        <p:nvSpPr>
          <p:cNvPr id="23" name="!!evi-title"/>
          <p:cNvSpPr/>
          <p:nvPr/>
        </p:nvSpPr>
        <p:spPr>
          <a:xfrm>
            <a:off x="12960000" y="720000"/>
            <a:ext cx="7200000" cy="72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l"/>
            <a:r>
              <a:rPr lang="en-US" sz="3600" b="1">
                <a:solidFill>
                  <a:srgbClr val="2B2624"/>
                </a:solidFill>
                <a:latin typeface="思源黑体"/>
                <a:ea typeface="思源黑体"/>
              </a:rPr>
              <a:t>经得起挑剔的品质标准</a:t>
            </a:r>
          </a:p>
        </p:txBody>
      </p:sp>
      <p:sp>
        <p:nvSpPr>
          <p:cNvPr id="24" name="!!evi-num1"/>
          <p:cNvSpPr/>
          <p:nvPr/>
        </p:nvSpPr>
        <p:spPr>
          <a:xfrm>
            <a:off x="12960000" y="2160000"/>
            <a:ext cx="4320000" cy="144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/>
            <a:r>
              <a:rPr lang="en-US" sz="8000" b="1">
                <a:solidFill>
                  <a:srgbClr val="2B2624"/>
                </a:solidFill>
                <a:latin typeface="Montserrat"/>
                <a:ea typeface="Montserrat"/>
              </a:rPr>
              <a:t>15</a:t>
            </a:r>
          </a:p>
        </p:txBody>
      </p:sp>
      <p:sp>
        <p:nvSpPr>
          <p:cNvPr id="25" name="!!evi-t1"/>
          <p:cNvSpPr/>
          <p:nvPr/>
        </p:nvSpPr>
        <p:spPr>
          <a:xfrm>
            <a:off x="12960000" y="3960000"/>
            <a:ext cx="4320000" cy="72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/>
            <a:r>
              <a:rPr lang="en-US" sz="2000">
                <a:solidFill>
                  <a:srgbClr val="8B6F47"/>
                </a:solidFill>
                <a:latin typeface="思源黑体"/>
                <a:ea typeface="思源黑体"/>
              </a:rPr>
              <a:t>天最佳赏味期限制</a:t>
            </a:r>
          </a:p>
        </p:txBody>
      </p:sp>
      <p:sp>
        <p:nvSpPr>
          <p:cNvPr id="26" name="!!evi-num2"/>
          <p:cNvSpPr/>
          <p:nvPr/>
        </p:nvSpPr>
        <p:spPr>
          <a:xfrm>
            <a:off x="12960000" y="2160000"/>
            <a:ext cx="1800000" cy="108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/>
            <a:r>
              <a:rPr lang="en-US" sz="4800" b="1">
                <a:solidFill>
                  <a:srgbClr val="2B2624"/>
                </a:solidFill>
                <a:latin typeface="Montserrat"/>
                <a:ea typeface="Montserrat"/>
              </a:rPr>
              <a:t>0</a:t>
            </a:r>
          </a:p>
        </p:txBody>
      </p:sp>
      <p:sp>
        <p:nvSpPr>
          <p:cNvPr id="27" name="!!evi-t2"/>
          <p:cNvSpPr/>
          <p:nvPr/>
        </p:nvSpPr>
        <p:spPr>
          <a:xfrm>
            <a:off x="12960000" y="3240000"/>
            <a:ext cx="2520000" cy="7200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l"/>
            <a:r>
              <a:rPr lang="en-US" sz="1800">
                <a:solidFill>
                  <a:srgbClr val="8B6F47"/>
                </a:solidFill>
                <a:latin typeface="思源黑体"/>
                <a:ea typeface="思源黑体"/>
              </a:rPr>
              <a:t>添加人工香精</a:t>
            </a:r>
          </a:p>
        </p:txBody>
      </p:sp>
      <p:sp>
        <p:nvSpPr>
          <p:cNvPr id="28" name="!!evi-num3"/>
          <p:cNvSpPr/>
          <p:nvPr/>
        </p:nvSpPr>
        <p:spPr>
          <a:xfrm>
            <a:off x="12960000" y="2160000"/>
            <a:ext cx="1800000" cy="108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/>
            <a:r>
              <a:rPr lang="en-US" sz="4800" b="1">
                <a:solidFill>
                  <a:srgbClr val="2B2624"/>
                </a:solidFill>
                <a:latin typeface="Montserrat"/>
                <a:ea typeface="Montserrat"/>
              </a:rPr>
              <a:t>100%</a:t>
            </a:r>
          </a:p>
        </p:txBody>
      </p:sp>
      <p:sp>
        <p:nvSpPr>
          <p:cNvPr id="29" name="!!evi-t3"/>
          <p:cNvSpPr/>
          <p:nvPr/>
        </p:nvSpPr>
        <p:spPr>
          <a:xfrm>
            <a:off x="12960000" y="3240000"/>
            <a:ext cx="2520000" cy="7200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l"/>
            <a:r>
              <a:rPr lang="en-US" sz="1800">
                <a:solidFill>
                  <a:srgbClr val="8B6F47"/>
                </a:solidFill>
                <a:latin typeface="思源黑体"/>
                <a:ea typeface="思源黑体"/>
              </a:rPr>
              <a:t>可降解环保包装</a:t>
            </a:r>
          </a:p>
        </p:txBody>
      </p:sp>
      <p:sp>
        <p:nvSpPr>
          <p:cNvPr id="30" name="!!cta-title"/>
          <p:cNvSpPr/>
          <p:nvPr/>
        </p:nvSpPr>
        <p:spPr>
          <a:xfrm>
            <a:off x="1440000" y="2880000"/>
            <a:ext cx="9360000" cy="108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/>
            <a:r>
              <a:rPr lang="en-US" sz="4800" b="1">
                <a:solidFill>
                  <a:srgbClr val="2B2624"/>
                </a:solidFill>
                <a:latin typeface="思源黑体"/>
                <a:ea typeface="思源黑体"/>
              </a:rPr>
              <a:t>回归纯粹，期待与你相遇</a:t>
            </a:r>
          </a:p>
        </p:txBody>
      </p:sp>
      <p:sp>
        <p:nvSpPr>
          <p:cNvPr id="31" name="!!cta-web"/>
          <p:cNvSpPr/>
          <p:nvPr/>
        </p:nvSpPr>
        <p:spPr>
          <a:xfrm>
            <a:off x="1440000" y="4860000"/>
            <a:ext cx="9360000" cy="54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/>
            <a:r>
              <a:rPr lang="en-US" sz="2000">
                <a:solidFill>
                  <a:srgbClr val="8B6F47"/>
                </a:solidFill>
                <a:latin typeface="Montserrat"/>
                <a:ea typeface="Montserrat"/>
              </a:rPr>
              <a:t>www.auracoffee.com</a:t>
            </a:r>
          </a:p>
        </p:txBody>
      </p:sp>
      <p:sp>
        <p:nvSpPr>
          <p:cNvPr id="32" name="!!cta-email"/>
          <p:cNvSpPr/>
          <p:nvPr/>
        </p:nvSpPr>
        <p:spPr>
          <a:xfrm>
            <a:off x="1440000" y="5400000"/>
            <a:ext cx="9360000" cy="54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/>
            <a:r>
              <a:rPr lang="en-US" sz="2000">
                <a:solidFill>
                  <a:srgbClr val="8B6F47"/>
                </a:solidFill>
                <a:latin typeface="Montserrat"/>
                <a:ea typeface="Montserrat"/>
              </a:rPr>
              <a:t>partner@auracoffee.com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