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slides/slide1.xml" ContentType="application/vnd.openxmlformats-officedocument.presentationml.slide+xml"/>
  <Override PartName="/ppt/slides/charts/chart1.xml" ContentType="application/vnd.openxmlformats-officedocument.drawingml.chart+xml"/>
  <Override PartName="/ppt/slides/charts/chart2.xml" ContentType="application/vnd.openxmlformats-officedocument.drawingml.chart+xml"/>
  <Override PartName="/ppt/slides/charts/chart3.xml" ContentType="application/vnd.openxmlformats-officedocument.drawingml.chart+xml"/>
  <Override PartName="/ppt/slides/slide2.xml" ContentType="application/vnd.openxmlformats-officedocument.presentationml.slide+xml"/>
  <Override PartName="/ppt/slides/charts/chart4.xml" ContentType="application/vnd.openxmlformats-officedocument.drawingml.chart+xml"/>
  <Override PartName="/ppt/slides/charts/chart5.xml" ContentType="application/vnd.openxmlformats-officedocument.drawingml.chart+xml"/>
  <Override PartName="/ppt/slides/charts/chart6.xml" ContentType="application/vnd.openxmlformats-officedocument.drawingml.chart+xml"/>
  <Override PartName="/ppt/slides/charts/chart7.xml" ContentType="application/vnd.openxmlformats-officedocument.drawingml.chart+xml"/>
  <Override PartName="/ppt/slides/slide3.xml" ContentType="application/vnd.openxmlformats-officedocument.presentationml.slide+xml"/>
  <Override PartName="/ppt/slides/charts/chart8.xml" ContentType="application/vnd.openxmlformats-officedocument.drawingml.chart+xml"/>
  <Override PartName="/ppt/slides/charts/chart9.xml" ContentType="application/vnd.openxmlformats-officedocument.drawingml.chart+xml"/>
  <Override PartName="/ppt/slides/charts/chart10.xml" ContentType="application/vnd.openxmlformats-officedocument.drawingml.chart+xml"/>
  <Override PartName="/ppt/slides/charts/chart11.xml" ContentType="application/vnd.openxmlformats-officedocument.drawingml.chart+xml"/>
  <Override PartName="/ppt/slides/slide4.xml" ContentType="application/vnd.openxmlformats-officedocument.presentationml.slide+xml"/>
  <Override PartName="/ppt/slides/charts/chart12.xml" ContentType="application/vnd.openxmlformats-officedocument.drawingml.chart+xml"/>
  <Override PartName="/ppt/slides/charts/chart13.xml" ContentType="application/vnd.openxmlformats-officedocument.drawingml.chart+xml"/>
  <Override PartName="/ppt/slides/charts/chart14.xml" ContentType="application/vnd.openxmlformats-officedocument.drawingml.chart+xml"/>
  <Override PartName="/ppt/slides/charts/chart15.xml" ContentType="application/vnd.openxmlformats-officedocument.drawingml.chart+xml"/>
  <Override PartName="/ppt/slides/slide5.xml" ContentType="application/vnd.openxmlformats-officedocument.presentationml.slide+xml"/>
  <Override PartName="/ppt/slides/charts/chart16.xml" ContentType="application/vnd.openxmlformats-officedocument.drawingml.chart+xml"/>
  <Override PartName="/ppt/slides/charts/chart17.xml" ContentType="application/vnd.openxmlformats-officedocument.drawingml.chart+xml"/>
  <Override PartName="/ppt/slides/charts/chart18.xml" ContentType="application/vnd.openxmlformats-officedocument.drawingml.chart+xml"/>
  <Override PartName="/ppt/slides/charts/chart19.xml" ContentType="application/vnd.openxmlformats-officedocument.drawingml.chart+xml"/>
  <Override PartName="/ppt/slides/slide6.xml" ContentType="application/vnd.openxmlformats-officedocument.presentationml.slide+xml"/>
  <Override PartName="/ppt/slides/charts/chart20.xml" ContentType="application/vnd.openxmlformats-officedocument.drawingml.chart+xml"/>
  <Override PartName="/ppt/slides/charts/chart21.xml" ContentType="application/vnd.openxmlformats-officedocument.drawingml.chart+xml"/>
  <Override PartName="/ppt/slides/charts/chart22.xml" ContentType="application/vnd.openxmlformats-officedocument.drawingml.chart+xml"/>
  <Override PartName="/ppt/slides/charts/chart23.xml" ContentType="application/vnd.openxmlformats-officedocument.drawingml.chart+xml"/>
  <Override PartName="/ppt/slides/slide7.xml" ContentType="application/vnd.openxmlformats-officedocument.presentationml.slide+xml"/>
  <Override PartName="/ppt/slides/charts/chart24.xml" ContentType="application/vnd.openxmlformats-officedocument.drawingml.chart+xml"/>
  <Override PartName="/ppt/slides/charts/chart25.xml" ContentType="application/vnd.openxmlformats-officedocument.drawingml.chart+xml"/>
  <Override PartName="/ppt/slides/charts/chart26.xml" ContentType="application/vnd.openxmlformats-officedocument.drawingml.chart+xml"/>
  <Override PartName="/ppt/slides/charts/chart27.xml" ContentType="application/vnd.openxmlformats-officedocument.drawingml.chart+xml"/>
  <Override PartName="/ppt/slides/slide8.xml" ContentType="application/vnd.openxmlformats-officedocument.presentationml.slide+xml"/>
  <Override PartName="/ppt/slides/charts/chart28.xml" ContentType="application/vnd.openxmlformats-officedocument.drawingml.chart+xml"/>
  <Override PartName="/ppt/slides/charts/chart29.xml" ContentType="application/vnd.openxmlformats-officedocument.drawingml.chart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72101ad3fdf04ead" /><Relationship Type="http://schemas.openxmlformats.org/package/2006/relationships/metadata/core-properties" Target="/docProps/core.xml" Id="Ra39c35674b18493a" /><Relationship Type="http://schemas.openxmlformats.org/officeDocument/2006/relationships/extended-properties" Target="/docProps/app.xml" Id="Rdb1daa67af2b4328" /><Relationship Type="http://schemas.openxmlformats.org/officeDocument/2006/relationships/custom-properties" Target="/docProps/custom.xml" Id="R37d3207cf0904918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132f95eb671244e0"/>
    <p:sldId id="257" r:id="R949aefdf526844cc"/>
    <p:sldId id="258" r:id="R79579a8fc80a4f42"/>
    <p:sldId id="259" r:id="R3d18ec67f4954338"/>
    <p:sldId id="260" r:id="Rb9f84e6ac63f4bd4"/>
    <p:sldId id="261" r:id="Rbc15e950dd2c45b2"/>
    <p:sldId id="262" r:id="R8abff4f9aaae45f8"/>
    <p:sldId id="263" r:id="Ra6c398f4c3a340d9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132f95eb671244e0" /><Relationship Type="http://schemas.openxmlformats.org/officeDocument/2006/relationships/slide" Target="/ppt/slides/slide2.xml" Id="R949aefdf526844cc" /><Relationship Type="http://schemas.openxmlformats.org/officeDocument/2006/relationships/slide" Target="/ppt/slides/slide3.xml" Id="R79579a8fc80a4f42" /><Relationship Type="http://schemas.openxmlformats.org/officeDocument/2006/relationships/slide" Target="/ppt/slides/slide4.xml" Id="R3d18ec67f4954338" /><Relationship Type="http://schemas.openxmlformats.org/officeDocument/2006/relationships/slide" Target="/ppt/slides/slide5.xml" Id="Rb9f84e6ac63f4bd4" /><Relationship Type="http://schemas.openxmlformats.org/officeDocument/2006/relationships/slide" Target="/ppt/slides/slide6.xml" Id="Rbc15e950dd2c45b2" /><Relationship Type="http://schemas.openxmlformats.org/officeDocument/2006/relationships/slide" Target="/ppt/slides/slide7.xml" Id="R8abff4f9aaae45f8" /><Relationship Type="http://schemas.openxmlformats.org/officeDocument/2006/relationships/slide" Target="/ppt/slides/slide8.xml" Id="Ra6c398f4c3a340d9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ebc5bf74a8041be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ddc8e08c7b24dae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a6b37debd1745ff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fba6880a4a74d61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c60b0aae8508445f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dc2362e60b52487b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7850175c3304496" /><Relationship Type="http://schemas.openxmlformats.org/officeDocument/2006/relationships/chart" Target="/ppt/slides/charts/chart1.xml" Id="R8e3a14cbe9a1470c" /><Relationship Type="http://schemas.openxmlformats.org/officeDocument/2006/relationships/chart" Target="/ppt/slides/charts/chart2.xml" Id="Re71c12f32987450b" /><Relationship Type="http://schemas.openxmlformats.org/officeDocument/2006/relationships/chart" Target="/ppt/slides/charts/chart3.xml" Id="R6ca1d94036aa4344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57cba01e6794b2a" /><Relationship Type="http://schemas.openxmlformats.org/officeDocument/2006/relationships/chart" Target="/ppt/slides/charts/chart4.xml" Id="R4b6f5c6601a24ac6" /><Relationship Type="http://schemas.openxmlformats.org/officeDocument/2006/relationships/chart" Target="/ppt/slides/charts/chart5.xml" Id="R5ce1c6e88cc14ae9" /><Relationship Type="http://schemas.openxmlformats.org/officeDocument/2006/relationships/chart" Target="/ppt/slides/charts/chart6.xml" Id="R8a8402f3d69e418c" /><Relationship Type="http://schemas.openxmlformats.org/officeDocument/2006/relationships/chart" Target="/ppt/slides/charts/chart7.xml" Id="R48f9cd00b9ae46e7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663c18ccd5f4b7b" /><Relationship Type="http://schemas.openxmlformats.org/officeDocument/2006/relationships/chart" Target="/ppt/slides/charts/chart8.xml" Id="R9d8f33bb8c5048b5" /><Relationship Type="http://schemas.openxmlformats.org/officeDocument/2006/relationships/chart" Target="/ppt/slides/charts/chart9.xml" Id="R137dbd2249fe4925" /><Relationship Type="http://schemas.openxmlformats.org/officeDocument/2006/relationships/chart" Target="/ppt/slides/charts/chart10.xml" Id="R629145305e3246f3" /><Relationship Type="http://schemas.openxmlformats.org/officeDocument/2006/relationships/chart" Target="/ppt/slides/charts/chart11.xml" Id="R6793abc2866542dc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3af7f60d5d14f98" /><Relationship Type="http://schemas.openxmlformats.org/officeDocument/2006/relationships/chart" Target="/ppt/slides/charts/chart12.xml" Id="R110146a4aa284395" /><Relationship Type="http://schemas.openxmlformats.org/officeDocument/2006/relationships/chart" Target="/ppt/slides/charts/chart13.xml" Id="Rfd42ccbc5ef6464a" /><Relationship Type="http://schemas.openxmlformats.org/officeDocument/2006/relationships/chart" Target="/ppt/slides/charts/chart14.xml" Id="Rc115364f92ed48ba" /><Relationship Type="http://schemas.openxmlformats.org/officeDocument/2006/relationships/chart" Target="/ppt/slides/charts/chart15.xml" Id="R6e86019a4aa448f1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7ec135dc7444fef" /><Relationship Type="http://schemas.openxmlformats.org/officeDocument/2006/relationships/chart" Target="/ppt/slides/charts/chart16.xml" Id="Rb00f2f2761354a4e" /><Relationship Type="http://schemas.openxmlformats.org/officeDocument/2006/relationships/chart" Target="/ppt/slides/charts/chart17.xml" Id="Rf502cabb66d24dc1" /><Relationship Type="http://schemas.openxmlformats.org/officeDocument/2006/relationships/chart" Target="/ppt/slides/charts/chart18.xml" Id="R63e4e3bd68b341d9" /><Relationship Type="http://schemas.openxmlformats.org/officeDocument/2006/relationships/chart" Target="/ppt/slides/charts/chart19.xml" Id="Re9327a198ba24af8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706c782c8d94adc" /><Relationship Type="http://schemas.openxmlformats.org/officeDocument/2006/relationships/chart" Target="/ppt/slides/charts/chart20.xml" Id="Rbde41c1de5694e12" /><Relationship Type="http://schemas.openxmlformats.org/officeDocument/2006/relationships/chart" Target="/ppt/slides/charts/chart21.xml" Id="R6ad50dbe15b24f14" /><Relationship Type="http://schemas.openxmlformats.org/officeDocument/2006/relationships/chart" Target="/ppt/slides/charts/chart22.xml" Id="R6828ab5487164e93" /><Relationship Type="http://schemas.openxmlformats.org/officeDocument/2006/relationships/chart" Target="/ppt/slides/charts/chart23.xml" Id="R7fae8ae83ba741a9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b8361fffcfa4094" /><Relationship Type="http://schemas.openxmlformats.org/officeDocument/2006/relationships/chart" Target="/ppt/slides/charts/chart24.xml" Id="R95fafd1c2a9447d0" /><Relationship Type="http://schemas.openxmlformats.org/officeDocument/2006/relationships/chart" Target="/ppt/slides/charts/chart25.xml" Id="R43bfd1091aa74206" /><Relationship Type="http://schemas.openxmlformats.org/officeDocument/2006/relationships/chart" Target="/ppt/slides/charts/chart26.xml" Id="R202b18e3a1134834" /><Relationship Type="http://schemas.openxmlformats.org/officeDocument/2006/relationships/chart" Target="/ppt/slides/charts/chart27.xml" Id="R6e2f8d80f6194cc8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0f30c7443ac4a15" /><Relationship Type="http://schemas.openxmlformats.org/officeDocument/2006/relationships/chart" Target="/ppt/slides/charts/chart28.xml" Id="R974e881591d34880" /><Relationship Type="http://schemas.openxmlformats.org/officeDocument/2006/relationships/chart" Target="/ppt/slides/charts/chart29.xml" Id="R49e28088dc37458f" /></Relationships>
</file>

<file path=ppt/slides/charts/chart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default (LTR)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50</c:v>
              </c:pt>
              <c:pt idx="1">
                <c:v>75</c:v>
              </c:pt>
              <c:pt idx="2">
                <c:v>110</c:v>
              </c:pt>
              <c:pt idx="3">
                <c:v>150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crosses=max (Y crosses at top)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max"/>
        <c:crossBetween val="between"/>
      </c:valAx>
    </c:plotArea>
    <c:plotVisOnly val="1"/>
    <c:dispBlanksAs val="gap"/>
  </c:chart>
</c:chartSpace>
</file>

<file path=ppt/slides/charts/chart1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crossesAt=100 + crosses=autoZero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-30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At val="100"/>
        <c:crossBetween val="between"/>
      </c:valAx>
    </c:plotArea>
    <c:plotVisOnly val="1"/>
    <c:dispBlanksAs val="gap"/>
  </c:chart>
</c:chartSpace>
</file>

<file path=ppt/slides/charts/chart1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labeloffset=100 (default)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6"/>
              <c:pt idx="0">
                <c:v>January</c:v>
              </c:pt>
              <c:pt idx="1">
                <c:v>February</c:v>
              </c:pt>
              <c:pt idx="2">
                <c:v>March</c:v>
              </c:pt>
              <c:pt idx="3">
                <c:v>April</c:v>
              </c:pt>
              <c:pt idx="4">
                <c:v>May</c:v>
              </c:pt>
              <c:pt idx="5">
                <c:v>June</c:v>
              </c:pt>
            </c:strLit>
          </c:cat>
          <c:val>
            <c:numLit>
              <c:formatCode>General</c:formatCode>
              <c:ptCount val="6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  <c:pt idx="4">
                <c:v>160</c:v>
              </c:pt>
              <c:pt idx="5">
                <c:v>210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labeloffset=300 (push labels down)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6"/>
              <c:pt idx="0">
                <c:v>January</c:v>
              </c:pt>
              <c:pt idx="1">
                <c:v>February</c:v>
              </c:pt>
              <c:pt idx="2">
                <c:v>March</c:v>
              </c:pt>
              <c:pt idx="3">
                <c:v>April</c:v>
              </c:pt>
              <c:pt idx="4">
                <c:v>May</c:v>
              </c:pt>
              <c:pt idx="5">
                <c:v>June</c:v>
              </c:pt>
            </c:strLit>
          </c:cat>
          <c:val>
            <c:numLit>
              <c:formatCode>General</c:formatCode>
              <c:ptCount val="6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  <c:pt idx="4">
                <c:v>160</c:v>
              </c:pt>
              <c:pt idx="5">
                <c:v>210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3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ticklabelskip=2 (every other label)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12"/>
              <c:pt idx="0">
                <c:v>Jan</c:v>
              </c:pt>
              <c:pt idx="1">
                <c:v>Feb</c:v>
              </c:pt>
              <c:pt idx="2">
                <c:v>Mar</c:v>
              </c:pt>
              <c:pt idx="3">
                <c:v>Apr</c:v>
              </c:pt>
              <c:pt idx="4">
                <c:v>May</c:v>
              </c:pt>
              <c:pt idx="5">
                <c:v>Jun</c:v>
              </c:pt>
              <c:pt idx="6">
                <c:v>Jul</c:v>
              </c:pt>
              <c:pt idx="7">
                <c:v>Aug</c:v>
              </c:pt>
              <c:pt idx="8">
                <c:v>Sep</c:v>
              </c:pt>
              <c:pt idx="9">
                <c:v>Oct</c:v>
              </c:pt>
              <c:pt idx="10">
                <c:v>Nov</c:v>
              </c:pt>
              <c:pt idx="11">
                <c:v>Dec</c:v>
              </c:pt>
            </c:strLit>
          </c:cat>
          <c:val>
            <c:numLit>
              <c:formatCode>General</c:formatCode>
              <c:ptCount val="12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  <c:pt idx="4">
                <c:v>160</c:v>
              </c:pt>
              <c:pt idx="5">
                <c:v>210</c:v>
              </c:pt>
              <c:pt idx="6">
                <c:v>200</c:v>
              </c:pt>
              <c:pt idx="7">
                <c:v>190</c:v>
              </c:pt>
              <c:pt idx="8">
                <c:v>170</c:v>
              </c:pt>
              <c:pt idx="9">
                <c:v>150</c:v>
              </c:pt>
              <c:pt idx="10">
                <c:v>130</c:v>
              </c:pt>
              <c:pt idx="11">
                <c:v>170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  <c:tickLblSkip val="2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ticklabelskip=3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12"/>
              <c:pt idx="0">
                <c:v>Jan</c:v>
              </c:pt>
              <c:pt idx="1">
                <c:v>Feb</c:v>
              </c:pt>
              <c:pt idx="2">
                <c:v>Mar</c:v>
              </c:pt>
              <c:pt idx="3">
                <c:v>Apr</c:v>
              </c:pt>
              <c:pt idx="4">
                <c:v>May</c:v>
              </c:pt>
              <c:pt idx="5">
                <c:v>Jun</c:v>
              </c:pt>
              <c:pt idx="6">
                <c:v>Jul</c:v>
              </c:pt>
              <c:pt idx="7">
                <c:v>Aug</c:v>
              </c:pt>
              <c:pt idx="8">
                <c:v>Sep</c:v>
              </c:pt>
              <c:pt idx="9">
                <c:v>Oct</c:v>
              </c:pt>
              <c:pt idx="10">
                <c:v>Nov</c:v>
              </c:pt>
              <c:pt idx="11">
                <c:v>Dec</c:v>
              </c:pt>
            </c:strLit>
          </c:cat>
          <c:val>
            <c:numLit>
              <c:formatCode>General</c:formatCode>
              <c:ptCount val="12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  <c:pt idx="4">
                <c:v>160</c:v>
              </c:pt>
              <c:pt idx="5">
                <c:v>210</c:v>
              </c:pt>
              <c:pt idx="6">
                <c:v>200</c:v>
              </c:pt>
              <c:pt idx="7">
                <c:v>190</c:v>
              </c:pt>
              <c:pt idx="8">
                <c:v>170</c:v>
              </c:pt>
              <c:pt idx="9">
                <c:v>150</c:v>
              </c:pt>
              <c:pt idx="10">
                <c:v>130</c:v>
              </c:pt>
              <c:pt idx="11">
                <c:v>170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  <c:tickLblSkip val="3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markersize=12 (standalone key)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marker>
            <c:size val="12"/>
          </c:marke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marker val="1"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areafill (applies to every series shape)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gradFill xmlns:a="http://schemas.openxmlformats.org/drawingml/2006/main">
              <a:gsLst>
                <a:gs pos="0">
                  <a:srgbClr val="4472C4"/>
                </a:gs>
                <a:gs pos="100000">
                  <a:srgbClr val="A5C8FF"/>
                </a:gs>
              </a:gsLst>
              <a:lin ang="5400000" scaled="1"/>
            </a:gra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ser>
          <c:idx val="1"/>
          <c:order val="1"/>
          <c:tx>
            <c:v>B</c:v>
          </c:tx>
          <c:spPr>
            <a:gradFill xmlns:a="http://schemas.openxmlformats.org/drawingml/2006/main">
              <a:gsLst>
                <a:gs pos="0">
                  <a:srgbClr val="4472C4"/>
                </a:gs>
                <a:gs pos="100000">
                  <a:srgbClr val="A5C8FF"/>
                </a:gs>
              </a:gsLst>
              <a:lin ang="5400000" scaled="1"/>
            </a:gra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50</c:v>
              </c:pt>
              <c:pt idx="1">
                <c:v>75</c:v>
              </c:pt>
              <c:pt idx="2">
                <c:v>110</c:v>
              </c:pt>
              <c:pt idx="3">
                <c:v>150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chartFill=#FFF8E7 (chart-level fill)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  <c:spPr>
    <a:solidFill xmlns:a="http://schemas.openxmlformats.org/drawingml/2006/main">
      <a:srgbClr val="FFF8E7"/>
    </a:solidFill>
  </c:spPr>
</c:chartSpace>
</file>

<file path=ppt/slides/charts/chart1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plotvisonly=true (skip hidden rows when bound to a sheet)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>
            <a:lvl1pPr rtl="1"/>
          </a:lstStyle>
          <a:p xmlns:a="http://schemas.openxmlformats.org/drawingml/2006/main">
            <a:pPr>
              <a:defRPr sz="1400" b="1"/>
            </a:pPr>
            <a:r>
              <a:rPr lang="en-US" sz="1400" b="1"/>
              <a:t>direction=rtl (Set after Add)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50</c:v>
              </c:pt>
              <c:pt idx="1">
                <c:v>75</c:v>
              </c:pt>
              <c:pt idx="2">
                <c:v>110</c:v>
              </c:pt>
              <c:pt idx="3">
                <c:v>150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  <c:txPr>
    <a:bodyPr xmlns:a="http://schemas.openxmlformats.org/drawingml/2006/main"/>
    <a:lstStyle xmlns:a="http://schemas.openxmlformats.org/drawingml/2006/main">
      <a:lvl1pPr rtl="1"/>
    </a:lstStyle>
    <a:p xmlns:a="http://schemas.openxmlformats.org/drawingml/2006/main">
      <a:endParaRPr lang="en-US"/>
    </a:p>
  </c:txPr>
</c:chartSpace>
</file>

<file path=ppt/slides/charts/chart20.xml><?xml version="1.0" encoding="utf-8"?>
<c:chartSpace xmlns:c="http://schemas.openxmlformats.org/drawingml/2006/chart">
  <c:style val="2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style=2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50</c:v>
              </c:pt>
              <c:pt idx="1">
                <c:v>75</c:v>
              </c:pt>
              <c:pt idx="2">
                <c:v>110</c:v>
              </c:pt>
              <c:pt idx="3">
                <c:v>150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1.xml><?xml version="1.0" encoding="utf-8"?>
<c:chartSpace xmlns:c="http://schemas.openxmlformats.org/drawingml/2006/chart">
  <c:style val="42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style=42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50</c:v>
              </c:pt>
              <c:pt idx="1">
                <c:v>75</c:v>
              </c:pt>
              <c:pt idx="2">
                <c:v>110</c:v>
              </c:pt>
              <c:pt idx="3">
                <c:v>150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dispBlanksAs=gap (Set after Add)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marker val="1"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dataRange syntax demo (fallback inline)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50</c:v>
              </c:pt>
              <c:pt idx="1">
                <c:v>75</c:v>
              </c:pt>
              <c:pt idx="2">
                <c:v>110</c:v>
              </c:pt>
              <c:pt idx="3">
                <c:v>150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>Quarter</a:t>
                </a:r>
              </a:p>
            </c:rich>
          </c:tx>
          <c:overlay val="0"/>
        </c:title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after: dispUnits=thousands (Set on value axis)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Rev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120000</c:v>
              </c:pt>
              <c:pt idx="1">
                <c:v>135000</c:v>
              </c:pt>
              <c:pt idx="2">
                <c:v>148000</c:v>
              </c:pt>
              <c:pt idx="3">
                <c:v>162000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#,##0" sourceLinked="0"/>
        <c:majorTickMark val="out"/>
        <c:minorTickMark val="none"/>
        <c:tickLblPos val="nextTo"/>
        <c:txPr>
          <a:bodyPr xmlns:a="http://schemas.openxmlformats.org/drawingml/2006/main" rot="0"/>
          <a:lstStyle xmlns:a="http://schemas.openxmlformats.org/drawingml/2006/main"/>
          <a:p xmlns:a="http://schemas.openxmlformats.org/drawingml/2006/main">
            <a:pPr/>
            <a:endParaRPr lang="en-US"/>
          </a:p>
        </c:txPr>
        <c:crossAx val="1"/>
        <c:crosses val="autoZero"/>
        <c:crossBetween val="between"/>
        <c:minorUnit val="10000"/>
        <c:dispUnits>
          <c:builtInUnit val="thousands"/>
          <c:dispUnitsLbl/>
        </c:dispUnits>
      </c:valAx>
    </c:plotArea>
    <c:plotVisOnly val="1"/>
    <c:dispBlanksAs val="gap"/>
  </c:chart>
</c:chartSpace>
</file>

<file path=ppt/slides/charts/chart2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after: logBase=10 (Set on value axis)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50</c:v>
              </c:pt>
              <c:pt idx="2">
                <c:v>500</c:v>
              </c:pt>
              <c:pt idx="3">
                <c:v>5000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logBase val="10"/>
          <c:orientation val="minMax"/>
          <c:max val="10000"/>
          <c:min val="1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after: visible=false on value axis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after: labelRotation=-45 on category axis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January</c:v>
              </c:pt>
              <c:pt idx="1">
                <c:v>February</c:v>
              </c:pt>
              <c:pt idx="2">
                <c:v>March</c:v>
              </c:pt>
              <c:pt idx="3">
                <c:v>April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>Month</a:t>
                </a:r>
              </a:p>
            </c:rich>
          </c:tx>
          <c:overlay val="0"/>
        </c:title>
        <c:majorTickMark val="out"/>
        <c:minorTickMark val="none"/>
        <c:tickLblPos val="nextTo"/>
        <c:txPr>
          <a:bodyPr xmlns:a="http://schemas.openxmlformats.org/drawingml/2006/main" rot="-2700000"/>
          <a:lstStyle xmlns:a="http://schemas.openxmlformats.org/drawingml/2006/main"/>
          <a:p xmlns:a="http://schemas.openxmlformats.org/drawingml/2006/main">
            <a:pPr/>
            <a:endParaRPr lang="en-US"/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before: A=60,90,140,180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Readback Demo</c:v>
          </c:tx>
          <c:spPr>
            <a:solidFill xmlns:a="http://schemas.openxmlformats.org/drawingml/2006/main">
              <a:srgbClr val="C00000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200</c:v>
              </c:pt>
              <c:pt idx="1">
                <c:v>150</c:v>
              </c:pt>
              <c:pt idx="2">
                <c:v>100</c:v>
              </c:pt>
              <c:pt idx="3">
                <c:v>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  <c:max val="300"/>
          <c:min val="0"/>
        </c:scaling>
        <c:delete val="0"/>
        <c:axPos val="l"/>
        <c:majorGridlines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>Readback Y</a:t>
                </a:r>
              </a:p>
            </c:rich>
          </c:tx>
          <c:overlay val="0"/>
        </c:title>
        <c:numFmt formatCode="$#,##0" sourceLinked="0"/>
        <c:majorTickMark val="out"/>
        <c:minorTickMark val="none"/>
        <c:tickLblPos val="nextTo"/>
        <c:crossAx val="1"/>
        <c:crosses val="autoZero"/>
        <c:crossBetween val="between"/>
        <c:majorUnit val="75"/>
      </c:valAx>
    </c:plotArea>
    <c:legend>
      <c:legendPos val="b"/>
      <c:overlay val="0"/>
    </c:legend>
    <c:plotVisOnly val="1"/>
    <c:dispBlanksAs val="gap"/>
  </c:chart>
</c:chartSpace>
</file>

<file path=ppt/slides/charts/chart2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per-series categories= (range)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anchor=0.3cm,11cm,15.5cm,7cm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axisvisible=false (both axes hidden)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1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valaxisvisible=false (Y hidden, X shown)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catAxisVisible=false (X hidden)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1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axisorientation=true (reversed) + axisposition=top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t"/>
        <c:majorTickMark val="out"/>
        <c:minorTickMark val="none"/>
        <c:tickLblPos val="nextTo"/>
        <c:spPr>
          <a:ln xmlns:a="http://schemas.openxmlformats.org/drawingml/2006/main" w="12700">
            <a:solidFill>
              <a:srgbClr val="333333"/>
            </a:solidFill>
          </a:ln>
        </c:spPr>
        <c:crossAx val="2"/>
        <c:crosses val="autoZero"/>
        <c:auto val="1"/>
        <c:lblAlgn val="ctr"/>
        <c:lblOffset val="100"/>
      </c:catAx>
      <c:valAx>
        <c:axId val="2"/>
        <c:scaling>
          <c:orientation val="maxMin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spPr>
          <a:ln xmlns:a="http://schemas.openxmlformats.org/drawingml/2006/main" w="12700">
            <a:solidFill>
              <a:srgbClr val="333333"/>
            </a:solidFill>
          </a:ln>
        </c:spPr>
        <c:crossAx val="1"/>
        <c:crosses val="autoZero"/>
        <c:crossBetween val="between"/>
      </c:valAx>
    </c:plotArea>
    <c:plotVisOnly val="1"/>
    <c:dispBlanksAs val="gap"/>
  </c:chart>
</c:chartSpace>
</file>

<file path=ppt/slides/charts/chart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crossBetween=between (default)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crossBetween=midCat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midCat"/>
      </c:valAx>
    </c:plotArea>
    <c:plotVisOnly val="1"/>
    <c:dispBlanksAs val="gap"/>
  </c:chart>
</c:chartSpace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RTL + anchor — direction=rtl, named-token anchor, cm-form anchor</a:t>
            </a:r>
          </a:p>
        </p:txBody>
      </p:sp>
      <p:graphicFrame>
        <p:nvGraphicFramePr>
          <p:cNvPr id="100001" name="default (LTR)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e3a14cbe9a1470c"/>
          </a:graphicData>
        </a:graphic>
      </p:graphicFrame>
      <p:graphicFrame>
        <p:nvGraphicFramePr>
          <p:cNvPr id="100002" name="direction=rtl (Set after Add)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71c12f32987450b"/>
          </a:graphicData>
        </a:graphic>
      </p:graphicFrame>
      <p:graphicFrame>
        <p:nvGraphicFramePr>
          <p:cNvPr id="100003" name="anchor=0.3cm,11cm,15.5cm,7cm"/>
          <p:cNvGraphicFramePr/>
          <p:nvPr/>
        </p:nvGraphicFramePr>
        <p:xfrm>
          <a:off xmlns:a="http://schemas.openxmlformats.org/drawingml/2006/main" x="108000" y="3960000"/>
          <a:ext xmlns:a="http://schemas.openxmlformats.org/drawingml/2006/main" cx="5580000" cy="2520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ca1d94036aa4344"/>
          </a:graphicData>
        </a:graphic>
      </p:graphicFrame>
    </p:spTree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4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Axis shortcuts — axisvisible / valaxisvisible / catAxisVisible, orientation, position, lines</a:t>
            </a:r>
          </a:p>
        </p:txBody>
      </p:sp>
      <p:graphicFrame>
        <p:nvGraphicFramePr>
          <p:cNvPr id="100005" name="axisvisible=false (both axes hidden)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b6f5c6601a24ac6"/>
          </a:graphicData>
        </a:graphic>
      </p:graphicFrame>
      <p:graphicFrame>
        <p:nvGraphicFramePr>
          <p:cNvPr id="100006" name="valaxisvisible=false (Y hidden, X shown)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ce1c6e88cc14ae9"/>
          </a:graphicData>
        </a:graphic>
      </p:graphicFrame>
      <p:graphicFrame>
        <p:nvGraphicFramePr>
          <p:cNvPr id="100007" name="catAxisVisible=false (X hidden)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a8402f3d69e418c"/>
          </a:graphicData>
        </a:graphic>
      </p:graphicFrame>
      <p:graphicFrame>
        <p:nvGraphicFramePr>
          <p:cNvPr id="100008" name="axisorientation=true (reversed) + axisposition=top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8f9cd00b9ae46e7"/>
          </a:graphicData>
        </a:graphic>
      </p:graphicFrame>
    </p:spTree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9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Crossings — crossBetween / crosses / crossesAt</a:t>
            </a:r>
          </a:p>
        </p:txBody>
      </p:sp>
      <p:graphicFrame>
        <p:nvGraphicFramePr>
          <p:cNvPr id="100010" name="crossBetween=between (default)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d8f33bb8c5048b5"/>
          </a:graphicData>
        </a:graphic>
      </p:graphicFrame>
      <p:graphicFrame>
        <p:nvGraphicFramePr>
          <p:cNvPr id="100011" name="crossBetween=midCat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37dbd2249fe4925"/>
          </a:graphicData>
        </a:graphic>
      </p:graphicFrame>
      <p:graphicFrame>
        <p:nvGraphicFramePr>
          <p:cNvPr id="100012" name="crosses=max (Y crosses at top)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29145305e3246f3"/>
          </a:graphicData>
        </a:graphic>
      </p:graphicFrame>
      <p:graphicFrame>
        <p:nvGraphicFramePr>
          <p:cNvPr id="100013" name="crossesAt=100 + crosses=autoZero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793abc2866542dc"/>
          </a:graphicData>
        </a:graphic>
      </p:graphicFrame>
    </p:spTree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4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Category axis — labeloffset, ticklabelskip</a:t>
            </a:r>
          </a:p>
        </p:txBody>
      </p:sp>
      <p:graphicFrame>
        <p:nvGraphicFramePr>
          <p:cNvPr id="100015" name="labeloffset=100 (default)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10146a4aa284395"/>
          </a:graphicData>
        </a:graphic>
      </p:graphicFrame>
      <p:graphicFrame>
        <p:nvGraphicFramePr>
          <p:cNvPr id="100016" name="labeloffset=300 (push labels down)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d42ccbc5ef6464a"/>
          </a:graphicData>
        </a:graphic>
      </p:graphicFrame>
      <p:graphicFrame>
        <p:nvGraphicFramePr>
          <p:cNvPr id="100017" name="ticklabelskip=2 (every other label)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115364f92ed48ba"/>
          </a:graphicData>
        </a:graphic>
      </p:graphicFrame>
      <p:graphicFrame>
        <p:nvGraphicFramePr>
          <p:cNvPr id="100018" name="ticklabelskip=3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e86019a4aa448f1"/>
          </a:graphicData>
        </a:graphic>
      </p:graphicFrame>
    </p:spTree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9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Marker size &amp; fills — markersize (standalone), areafill, chartFill, plotvisonly</a:t>
            </a:r>
          </a:p>
        </p:txBody>
      </p:sp>
      <p:graphicFrame>
        <p:nvGraphicFramePr>
          <p:cNvPr id="100020" name="markersize=12 (standalone key)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00f2f2761354a4e"/>
          </a:graphicData>
        </a:graphic>
      </p:graphicFrame>
      <p:graphicFrame>
        <p:nvGraphicFramePr>
          <p:cNvPr id="100021" name="areafill (applies to every series shape)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502cabb66d24dc1"/>
          </a:graphicData>
        </a:graphic>
      </p:graphicFrame>
      <p:graphicFrame>
        <p:nvGraphicFramePr>
          <p:cNvPr id="100022" name="chartFill=#FFF8E7 (chart-level fill)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3e4e3bd68b341d9"/>
          </a:graphicData>
        </a:graphic>
      </p:graphicFrame>
      <p:graphicFrame>
        <p:nvGraphicFramePr>
          <p:cNvPr id="100023" name="plotvisonly=true (skip hidden rows when bound to a sheet)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9327a198ba24af8"/>
          </a:graphicData>
        </a:graphic>
      </p:graphicFrame>
    </p:spTree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4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Built-in style &amp; blank handling — style=1..48, dispBlanksAs, dataRange</a:t>
            </a:r>
          </a:p>
        </p:txBody>
      </p:sp>
      <p:graphicFrame>
        <p:nvGraphicFramePr>
          <p:cNvPr id="100025" name="style=2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de41c1de5694e12"/>
          </a:graphicData>
        </a:graphic>
      </p:graphicFrame>
      <p:graphicFrame>
        <p:nvGraphicFramePr>
          <p:cNvPr id="100026" name="style=42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ad50dbe15b24f14"/>
          </a:graphicData>
        </a:graphic>
      </p:graphicFrame>
      <p:graphicFrame>
        <p:nvGraphicFramePr>
          <p:cNvPr id="100027" name="dispBlanksAs=gap (Set after Add)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828ab5487164e93"/>
          </a:graphicData>
        </a:graphic>
      </p:graphicFrame>
      <p:graphicFrame>
        <p:nvGraphicFramePr>
          <p:cNvPr id="100028" name="dataRange syntax demo (fallback inline)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fae8ae83ba741a9"/>
          </a:graphicData>
        </a:graphic>
      </p:graphicFrame>
    </p:spTree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9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chart-axis Set — dispUnits, logBase, minorUnit, visible, labelRotation per-axis</a:t>
            </a:r>
          </a:p>
        </p:txBody>
      </p:sp>
      <p:graphicFrame>
        <p:nvGraphicFramePr>
          <p:cNvPr id="100030" name="after: dispUnits=thousands (Set on value axis)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5fafd1c2a9447d0"/>
          </a:graphicData>
        </a:graphic>
      </p:graphicFrame>
      <p:graphicFrame>
        <p:nvGraphicFramePr>
          <p:cNvPr id="100031" name="after: logBase=10 (Set on value axis)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3bfd1091aa74206"/>
          </a:graphicData>
        </a:graphic>
      </p:graphicFrame>
      <p:graphicFrame>
        <p:nvGraphicFramePr>
          <p:cNvPr id="100032" name="after: visible=false on value axis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02b18e3a1134834"/>
          </a:graphicData>
        </a:graphic>
      </p:graphicFrame>
      <p:graphicFrame>
        <p:nvGraphicFramePr>
          <p:cNvPr id="100033" name="after: labelRotation=-45 on category axis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e2f8d80f6194cc8"/>
          </a:graphicData>
        </a:graphic>
      </p:graphicFrame>
    </p:spTree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34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chart-series mutation — values=, categories= + get-readback round-trip</a:t>
            </a:r>
          </a:p>
        </p:txBody>
      </p:sp>
      <p:graphicFrame>
        <p:nvGraphicFramePr>
          <p:cNvPr id="100035" name="before: A=60,90,140,180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74e881591d34880"/>
          </a:graphicData>
        </a:graphic>
      </p:graphicFrame>
      <p:sp>
        <p:nvSpPr>
          <p:cNvPr id="100036" name="TextBox 2"/>
          <p:cNvSpPr txBox="1"/>
          <p:nvPr/>
        </p:nvSpPr>
        <p:spPr>
          <a:xfrm xmlns:a="http://schemas.openxmlformats.org/drawingml/2006/main">
            <a:off x="274320" y="3657600"/>
            <a:ext cx="5486400" cy="36576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1000" i="1">
                <a:solidFill>
                  <a:srgbClr val="666666"/>
                </a:solidFill>
              </a:rPr>
              <a:t>After Set values=200,150,100,80 the series flips downward.</a:t>
            </a:r>
          </a:p>
        </p:txBody>
      </p:sp>
      <p:graphicFrame>
        <p:nvGraphicFramePr>
          <p:cNvPr id="100037" name="per-series categories= (range)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9e28088dc37458f"/>
          </a:graphicData>
        </a:graphic>
      </p:graphicFrame>
      <p:sp>
        <p:nvSpPr>
          <p:cNvPr id="100038" name="TextBox 3"/>
          <p:cNvSpPr txBox="1"/>
          <p:nvPr/>
        </p:nvSpPr>
        <p:spPr>
          <a:xfrm xmlns:a="http://schemas.openxmlformats.org/drawingml/2006/main">
            <a:off x="274320" y="3886200"/>
            <a:ext cx="5577840" cy="2743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900">
                <a:solidFill>
                  <a:srgbClr val="222222"/>
                </a:solidFill>
              </a:rPr>
              <a:t>chart-series get --json: readback fields alpha/outlineColor/scatterStyle/...</a:t>
            </a:r>
          </a:p>
        </p:txBody>
      </p:sp>
      <p:sp>
        <p:nvSpPr>
          <p:cNvPr id="100039" name="TextBox 4"/>
          <p:cNvSpPr txBox="1"/>
          <p:nvPr/>
        </p:nvSpPr>
        <p:spPr>
          <a:xfrm xmlns:a="http://schemas.openxmlformats.org/drawingml/2006/main">
            <a:off x="6355080" y="3886200"/>
            <a:ext cx="5577840" cy="27432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 sz="900">
                <a:solidFill>
                  <a:srgbClr val="222222"/>
                </a:solidFill>
              </a:rPr>
              <a:t>chart-axis get --json: readback axisFont/axisMax/axisMin/axisNumFmt/axisOrientation/axisTitle/labelOffset/tickLabelSkip</a:t>
            </a: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OfficeCLI/1.0.119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2026-06-24T22:13:35Z</dcterms:created>
  <cp:lastModifiedBy>OfficeCLI</cp:lastModifiedBy>
  <dcterms:modified xsi:type="dcterms:W3CDTF">2026-06-24T22:13:35Z</dcterms:modified>
</cp:coreProperties>
</file>

<file path=docProps/custom.xml><?xml version="1.0" encoding="utf-8"?>
<op:Properties xmlns:op="http://schemas.openxmlformats.org/officeDocument/2006/custom-properties">
  <op:property fmtid="{D5CDD505-2E9C-101B-9397-08002B2CF9AE}" pid="2" name="OfficeCLI.Version">
    <vt:lpwstr xmlns:vt="http://schemas.openxmlformats.org/officeDocument/2006/docPropsVTypes">1.0.119</vt:lpwstr>
  </op:property>
  <op:property fmtid="{D5CDD505-2E9C-101B-9397-08002B2CF9AE}" pid="3" name="OfficeCLI.LastModified">
    <vt:lpwstr xmlns:vt="http://schemas.openxmlformats.org/officeDocument/2006/docPropsVTypes">2026-06-24T22:13:36Z</vt:lpwstr>
  </op:property>
</op:Properties>
</file>