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cffa59575fa4119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5528170c9831452e"/>
    <p:sldId id="257" r:id="R221556debc374a7f"/>
    <p:sldId id="258" r:id="Rfb179e5c173e42a3"/>
    <p:sldId id="259" r:id="R825b7f50dd3b430f"/>
    <p:sldId id="260" r:id="Recd4dffaf34e4219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5528170c9831452e" /><Relationship Type="http://schemas.openxmlformats.org/officeDocument/2006/relationships/slide" Target="/ppt/slides/slide2.xml" Id="R221556debc374a7f" /><Relationship Type="http://schemas.openxmlformats.org/officeDocument/2006/relationships/slide" Target="/ppt/slides/slide3.xml" Id="Rfb179e5c173e42a3" /><Relationship Type="http://schemas.openxmlformats.org/officeDocument/2006/relationships/slide" Target="/ppt/slides/slide4.xml" Id="R825b7f50dd3b430f" /><Relationship Type="http://schemas.openxmlformats.org/officeDocument/2006/relationships/slide" Target="/ppt/slides/slide5.xml" Id="Recd4dffaf34e4219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1f8cf4279ed46b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ac521e84b1b4a54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fecd37c6f65466d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65804a7d55a4ea8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a4e9e48c7c634062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6359e39a2740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25f6c3122f47e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cc8bba2ae24b8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5cb3e0e9aa47d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267148ef29498d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2F2F2"/>
        </a:solidFill>
      </p:bgPr>
    </p:bg>
    <p:spTree>
      <p:nvGrpSpPr>
        <p:cNvPr id="1" name=""/>
        <p:cNvGrpSpPr/>
        <p:nvPr/>
      </p:nvGrpSpPr>
      <p:grpSpPr/>
      <p:sp>
        <p:nvSpPr>
          <p:cNvPr id="2" name="!!giant-num"/>
          <p:cNvSpPr/>
          <p:nvPr/>
        </p:nvSpPr>
        <p:spPr>
          <a:xfrm>
            <a:off x="6480000" y="1440000"/>
            <a:ext cx="6480000" cy="57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0" b="1">
                <a:solidFill>
                  <a:srgbClr val="1A1A1A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3" name="!!giant-letter"/>
          <p:cNvSpPr/>
          <p:nvPr/>
        </p:nvSpPr>
        <p:spPr>
          <a:xfrm>
            <a:off x="0" y="0"/>
            <a:ext cx="6480000" cy="79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0000" b="1">
                <a:solidFill>
                  <a:srgbClr val="E8E8E8"/>
                </a:solidFill>
                <a:latin typeface="Segoe UI Black"/>
                <a:ea typeface="Segoe UI Black"/>
              </a:rPr>
              <a:t>B</a:t>
            </a:r>
          </a:p>
        </p:txBody>
      </p:sp>
      <p:sp>
        <p:nvSpPr>
          <p:cNvPr id="4" name="!!line-red-h"/>
          <p:cNvSpPr/>
          <p:nvPr/>
        </p:nvSpPr>
        <p:spPr>
          <a:xfrm>
            <a:off x="1440000" y="4032000"/>
            <a:ext cx="3600000" cy="36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red-v"/>
          <p:cNvSpPr/>
          <p:nvPr/>
        </p:nvSpPr>
        <p:spPr>
          <a:xfrm>
            <a:off x="1224000" y="1440000"/>
            <a:ext cx="36000" cy="2160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gray-h"/>
          <p:cNvSpPr/>
          <p:nvPr/>
        </p:nvSpPr>
        <p:spPr>
          <a:xfrm>
            <a:off x="1440000" y="6300000"/>
            <a:ext cx="5400000" cy="144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red"/>
          <p:cNvSpPr/>
          <p:nvPr/>
        </p:nvSpPr>
        <p:spPr>
          <a:xfrm>
            <a:off x="10800000" y="5760000"/>
            <a:ext cx="540000" cy="540000"/>
          </a:xfrm>
          <a:prstGeom prst="ellipse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hero-title"/>
          <p:cNvSpPr/>
          <p:nvPr/>
        </p:nvSpPr>
        <p:spPr>
          <a:xfrm>
            <a:off x="144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MAKE IT BOLD</a:t>
            </a:r>
          </a:p>
        </p:txBody>
      </p:sp>
      <p:sp>
        <p:nvSpPr>
          <p:cNvPr id="9" name="!!hero-subtitle"/>
          <p:cNvSpPr/>
          <p:nvPr/>
        </p:nvSpPr>
        <p:spPr>
          <a:xfrm>
            <a:off x="1440000" y="316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1A1A1A"/>
                </a:solidFill>
                <a:latin typeface="Segoe UI Light"/>
                <a:ea typeface="Segoe UI Light"/>
              </a:rPr>
              <a:t>Design Studio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2F2F2"/>
        </a:solidFill>
      </p:bgPr>
    </p:bg>
    <p:spTree>
      <p:nvGrpSpPr>
        <p:cNvPr id="1" name=""/>
        <p:cNvGrpSpPr/>
        <p:nvPr/>
      </p:nvGrpSpPr>
      <p:grpSpPr/>
      <p:sp>
        <p:nvSpPr>
          <p:cNvPr id="2" name="!!giant-num"/>
          <p:cNvSpPr/>
          <p:nvPr/>
        </p:nvSpPr>
        <p:spPr>
          <a:xfrm>
            <a:off x="0" y="720000"/>
            <a:ext cx="6480000" cy="57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0" b="1">
                <a:solidFill>
                  <a:srgbClr val="1A1A1A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3" name="!!giant-letter"/>
          <p:cNvSpPr/>
          <p:nvPr/>
        </p:nvSpPr>
        <p:spPr>
          <a:xfrm>
            <a:off x="7200000" y="0"/>
            <a:ext cx="6480000" cy="79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0000" b="1">
                <a:solidFill>
                  <a:srgbClr val="E8E8E8"/>
                </a:solidFill>
                <a:latin typeface="Segoe UI Black"/>
                <a:ea typeface="Segoe UI Black"/>
              </a:rPr>
              <a:t>N</a:t>
            </a:r>
          </a:p>
        </p:txBody>
      </p:sp>
      <p:sp>
        <p:nvSpPr>
          <p:cNvPr id="4" name="!!line-red-h"/>
          <p:cNvSpPr/>
          <p:nvPr/>
        </p:nvSpPr>
        <p:spPr>
          <a:xfrm>
            <a:off x="1800000" y="4608000"/>
            <a:ext cx="8640000" cy="36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red-v"/>
          <p:cNvSpPr/>
          <p:nvPr/>
        </p:nvSpPr>
        <p:spPr>
          <a:xfrm>
            <a:off x="11520000" y="720000"/>
            <a:ext cx="36000" cy="2880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gray-h"/>
          <p:cNvSpPr/>
          <p:nvPr/>
        </p:nvSpPr>
        <p:spPr>
          <a:xfrm>
            <a:off x="3600000" y="2088000"/>
            <a:ext cx="5400000" cy="144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red"/>
          <p:cNvSpPr/>
          <p:nvPr/>
        </p:nvSpPr>
        <p:spPr>
          <a:xfrm>
            <a:off x="720000" y="5400000"/>
            <a:ext cx="540000" cy="540000"/>
          </a:xfrm>
          <a:prstGeom prst="ellipse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statement-title"/>
          <p:cNvSpPr/>
          <p:nvPr/>
        </p:nvSpPr>
        <p:spPr>
          <a:xfrm>
            <a:off x="1800000" y="2232000"/>
            <a:ext cx="9360000" cy="12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Less Noise.</a:t>
            </a:r>
          </a:p>
        </p:txBody>
      </p:sp>
      <p:sp>
        <p:nvSpPr>
          <p:cNvPr id="9" name="!!statement-sub"/>
          <p:cNvSpPr/>
          <p:nvPr/>
        </p:nvSpPr>
        <p:spPr>
          <a:xfrm>
            <a:off x="1800000" y="3312000"/>
            <a:ext cx="9360000" cy="12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FF3C38"/>
                </a:solidFill>
                <a:latin typeface="Segoe UI Black"/>
                <a:ea typeface="Segoe UI Black"/>
              </a:rPr>
              <a:t>More Signal.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2F2F2"/>
        </a:solidFill>
      </p:bgPr>
    </p:bg>
    <p:spTree>
      <p:nvGrpSpPr>
        <p:cNvPr id="1" name=""/>
        <p:cNvGrpSpPr/>
        <p:nvPr/>
      </p:nvGrpSpPr>
      <p:grpSpPr/>
      <p:sp>
        <p:nvSpPr>
          <p:cNvPr id="2" name="!!giant-num"/>
          <p:cNvSpPr/>
          <p:nvPr/>
        </p:nvSpPr>
        <p:spPr>
          <a:xfrm>
            <a:off x="2880000" y="0"/>
            <a:ext cx="6480000" cy="57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0" b="1">
                <a:solidFill>
                  <a:srgbClr val="1A1A1A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3" name="!!giant-letter"/>
          <p:cNvSpPr/>
          <p:nvPr/>
        </p:nvSpPr>
        <p:spPr>
          <a:xfrm>
            <a:off x="0" y="1440000"/>
            <a:ext cx="6480000" cy="79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0000" b="1">
                <a:solidFill>
                  <a:srgbClr val="E8E8E8"/>
                </a:solidFill>
                <a:latin typeface="Segoe UI Black"/>
                <a:ea typeface="Segoe UI Black"/>
              </a:rPr>
              <a:t>M</a:t>
            </a:r>
          </a:p>
        </p:txBody>
      </p:sp>
      <p:sp>
        <p:nvSpPr>
          <p:cNvPr id="4" name="!!line-red-h"/>
          <p:cNvSpPr/>
          <p:nvPr/>
        </p:nvSpPr>
        <p:spPr>
          <a:xfrm>
            <a:off x="432000" y="1368000"/>
            <a:ext cx="11160000" cy="36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red-v"/>
          <p:cNvSpPr/>
          <p:nvPr/>
        </p:nvSpPr>
        <p:spPr>
          <a:xfrm>
            <a:off x="4248000" y="1800000"/>
            <a:ext cx="36000" cy="4320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gray-h"/>
          <p:cNvSpPr/>
          <p:nvPr/>
        </p:nvSpPr>
        <p:spPr>
          <a:xfrm>
            <a:off x="8136000" y="1800000"/>
            <a:ext cx="14400" cy="43200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red"/>
          <p:cNvSpPr/>
          <p:nvPr/>
        </p:nvSpPr>
        <p:spPr>
          <a:xfrm>
            <a:off x="11160000" y="432000"/>
            <a:ext cx="540000" cy="540000"/>
          </a:xfrm>
          <a:prstGeom prst="ellipse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illars-title"/>
          <p:cNvSpPr/>
          <p:nvPr/>
        </p:nvSpPr>
        <p:spPr>
          <a:xfrm>
            <a:off x="432000" y="360000"/>
            <a:ext cx="5760000" cy="864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1A1A1A"/>
                </a:solidFill>
                <a:latin typeface="Segoe UI Black"/>
                <a:ea typeface="Segoe UI Black"/>
              </a:rPr>
              <a:t>What We Do</a:t>
            </a:r>
          </a:p>
        </p:txBody>
      </p:sp>
      <p:sp>
        <p:nvSpPr>
          <p:cNvPr id="9" name="!!col1-num"/>
          <p:cNvSpPr/>
          <p:nvPr/>
        </p:nvSpPr>
        <p:spPr>
          <a:xfrm>
            <a:off x="432000" y="187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3C38"/>
                </a:solidFill>
                <a:latin typeface="Segoe UI Black"/>
                <a:ea typeface="Segoe UI Black"/>
              </a:rPr>
              <a:t>01</a:t>
            </a:r>
          </a:p>
        </p:txBody>
      </p:sp>
      <p:sp>
        <p:nvSpPr>
          <p:cNvPr id="10" name="!!col1-title"/>
          <p:cNvSpPr/>
          <p:nvPr/>
        </p:nvSpPr>
        <p:spPr>
          <a:xfrm>
            <a:off x="432000" y="288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1A1A1A"/>
                </a:solidFill>
                <a:latin typeface="Segoe UI Black"/>
                <a:ea typeface="Segoe UI Black"/>
              </a:rPr>
              <a:t>Identity</a:t>
            </a:r>
          </a:p>
        </p:txBody>
      </p:sp>
      <p:sp>
        <p:nvSpPr>
          <p:cNvPr id="11" name="!!col1-desc"/>
          <p:cNvSpPr/>
          <p:nvPr/>
        </p:nvSpPr>
        <p:spPr>
          <a:xfrm>
            <a:off x="432000" y="3672000"/>
            <a:ext cx="32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1A1A1A"/>
                </a:solidFill>
                <a:latin typeface="Segoe UI Light"/>
                <a:ea typeface="Segoe UI Light"/>
              </a:rPr>
              <a:t>Brand systems that speak with clarity and purpose.</a:t>
            </a:r>
          </a:p>
        </p:txBody>
      </p:sp>
      <p:sp>
        <p:nvSpPr>
          <p:cNvPr id="12" name="!!col2-num"/>
          <p:cNvSpPr/>
          <p:nvPr/>
        </p:nvSpPr>
        <p:spPr>
          <a:xfrm>
            <a:off x="4608000" y="187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3C38"/>
                </a:solidFill>
                <a:latin typeface="Segoe UI Black"/>
                <a:ea typeface="Segoe UI Black"/>
              </a:rPr>
              <a:t>02</a:t>
            </a:r>
          </a:p>
        </p:txBody>
      </p:sp>
      <p:sp>
        <p:nvSpPr>
          <p:cNvPr id="13" name="!!col2-title"/>
          <p:cNvSpPr/>
          <p:nvPr/>
        </p:nvSpPr>
        <p:spPr>
          <a:xfrm>
            <a:off x="4608000" y="288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1A1A1A"/>
                </a:solidFill>
                <a:latin typeface="Segoe UI Black"/>
                <a:ea typeface="Segoe UI Black"/>
              </a:rPr>
              <a:t>Motion</a:t>
            </a:r>
          </a:p>
        </p:txBody>
      </p:sp>
      <p:sp>
        <p:nvSpPr>
          <p:cNvPr id="14" name="!!col2-desc"/>
          <p:cNvSpPr/>
          <p:nvPr/>
        </p:nvSpPr>
        <p:spPr>
          <a:xfrm>
            <a:off x="4608000" y="3672000"/>
            <a:ext cx="32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1A1A1A"/>
                </a:solidFill>
                <a:latin typeface="Segoe UI Light"/>
                <a:ea typeface="Segoe UI Light"/>
              </a:rPr>
              <a:t>Animation and video that capture attention instantly.</a:t>
            </a:r>
          </a:p>
        </p:txBody>
      </p:sp>
      <p:sp>
        <p:nvSpPr>
          <p:cNvPr id="15" name="!!col3-num"/>
          <p:cNvSpPr/>
          <p:nvPr/>
        </p:nvSpPr>
        <p:spPr>
          <a:xfrm>
            <a:off x="8496000" y="1872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>
                <a:solidFill>
                  <a:srgbClr val="FF3C38"/>
                </a:solidFill>
                <a:latin typeface="Segoe UI Black"/>
                <a:ea typeface="Segoe UI Black"/>
              </a:rPr>
              <a:t>03</a:t>
            </a:r>
          </a:p>
        </p:txBody>
      </p:sp>
      <p:sp>
        <p:nvSpPr>
          <p:cNvPr id="16" name="!!col3-title"/>
          <p:cNvSpPr/>
          <p:nvPr/>
        </p:nvSpPr>
        <p:spPr>
          <a:xfrm>
            <a:off x="8496000" y="288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1A1A1A"/>
                </a:solidFill>
                <a:latin typeface="Segoe UI Black"/>
                <a:ea typeface="Segoe UI Black"/>
              </a:rPr>
              <a:t>Print</a:t>
            </a:r>
          </a:p>
        </p:txBody>
      </p:sp>
      <p:sp>
        <p:nvSpPr>
          <p:cNvPr id="17" name="!!col3-desc"/>
          <p:cNvSpPr/>
          <p:nvPr/>
        </p:nvSpPr>
        <p:spPr>
          <a:xfrm>
            <a:off x="8496000" y="3672000"/>
            <a:ext cx="32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1A1A1A"/>
                </a:solidFill>
                <a:latin typeface="Segoe UI Light"/>
                <a:ea typeface="Segoe UI Light"/>
              </a:rPr>
              <a:t>Editorial layouts that demand to be read and remembered.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2F2F2"/>
        </a:solidFill>
      </p:bgPr>
    </p:bg>
    <p:spTree>
      <p:nvGrpSpPr>
        <p:cNvPr id="1" name=""/>
        <p:cNvGrpSpPr/>
        <p:nvPr/>
      </p:nvGrpSpPr>
      <p:grpSpPr/>
      <p:sp>
        <p:nvSpPr>
          <p:cNvPr id="2" name="!!giant-num"/>
          <p:cNvSpPr/>
          <p:nvPr/>
        </p:nvSpPr>
        <p:spPr>
          <a:xfrm>
            <a:off x="5760000" y="0"/>
            <a:ext cx="6480000" cy="57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0" b="1">
                <a:solidFill>
                  <a:srgbClr val="1A1A1A"/>
                </a:solidFill>
                <a:latin typeface="Segoe UI Black"/>
                <a:ea typeface="Segoe UI Black"/>
              </a:rPr>
              <a:t>04</a:t>
            </a:r>
          </a:p>
        </p:txBody>
      </p:sp>
      <p:sp>
        <p:nvSpPr>
          <p:cNvPr id="3" name="!!giant-letter"/>
          <p:cNvSpPr/>
          <p:nvPr/>
        </p:nvSpPr>
        <p:spPr>
          <a:xfrm>
            <a:off x="0" y="2160000"/>
            <a:ext cx="6480000" cy="79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0000" b="1">
                <a:solidFill>
                  <a:srgbClr val="E8E8E8"/>
                </a:solidFill>
                <a:latin typeface="Segoe UI Black"/>
                <a:ea typeface="Segoe UI Black"/>
              </a:rPr>
              <a:t>P</a:t>
            </a:r>
          </a:p>
        </p:txBody>
      </p:sp>
      <p:sp>
        <p:nvSpPr>
          <p:cNvPr id="4" name="!!line-red-h"/>
          <p:cNvSpPr/>
          <p:nvPr/>
        </p:nvSpPr>
        <p:spPr>
          <a:xfrm>
            <a:off x="720000" y="3240000"/>
            <a:ext cx="2160000" cy="36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red-v"/>
          <p:cNvSpPr/>
          <p:nvPr/>
        </p:nvSpPr>
        <p:spPr>
          <a:xfrm>
            <a:off x="5760000" y="360000"/>
            <a:ext cx="36000" cy="6120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gray-h"/>
          <p:cNvSpPr/>
          <p:nvPr/>
        </p:nvSpPr>
        <p:spPr>
          <a:xfrm>
            <a:off x="6480000" y="5400000"/>
            <a:ext cx="5040000" cy="144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red"/>
          <p:cNvSpPr/>
          <p:nvPr/>
        </p:nvSpPr>
        <p:spPr>
          <a:xfrm>
            <a:off x="5040000" y="288000"/>
            <a:ext cx="540000" cy="540000"/>
          </a:xfrm>
          <a:prstGeom prst="ellipse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evidence-title"/>
          <p:cNvSpPr/>
          <p:nvPr/>
        </p:nvSpPr>
        <p:spPr>
          <a:xfrm>
            <a:off x="720000" y="432000"/>
            <a:ext cx="4320000" cy="864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1A1A1A"/>
                </a:solidFill>
                <a:latin typeface="Segoe UI Black"/>
                <a:ea typeface="Segoe UI Black"/>
              </a:rPr>
              <a:t>The Numbers</a:t>
            </a:r>
          </a:p>
        </p:txBody>
      </p:sp>
      <p:sp>
        <p:nvSpPr>
          <p:cNvPr id="9" name="!!metric1-num"/>
          <p:cNvSpPr/>
          <p:nvPr/>
        </p:nvSpPr>
        <p:spPr>
          <a:xfrm>
            <a:off x="720000" y="1440000"/>
            <a:ext cx="4320000" cy="16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340+</a:t>
            </a:r>
          </a:p>
        </p:txBody>
      </p:sp>
      <p:sp>
        <p:nvSpPr>
          <p:cNvPr id="10" name="!!metric1-label"/>
          <p:cNvSpPr/>
          <p:nvPr/>
        </p:nvSpPr>
        <p:spPr>
          <a:xfrm>
            <a:off x="720000" y="3384000"/>
            <a:ext cx="432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1A1A1A"/>
                </a:solidFill>
                <a:latin typeface="Segoe UI Light"/>
                <a:ea typeface="Segoe UI Light"/>
              </a:rPr>
              <a:t>Projects Delivered</a:t>
            </a:r>
          </a:p>
        </p:txBody>
      </p:sp>
      <p:sp>
        <p:nvSpPr>
          <p:cNvPr id="11" name="!!metric2-num"/>
          <p:cNvSpPr/>
          <p:nvPr/>
        </p:nvSpPr>
        <p:spPr>
          <a:xfrm>
            <a:off x="6480000" y="720000"/>
            <a:ext cx="5040000" cy="16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FF3C38"/>
                </a:solidFill>
                <a:latin typeface="Segoe UI Black"/>
                <a:ea typeface="Segoe UI Black"/>
              </a:rPr>
              <a:t>28</a:t>
            </a:r>
          </a:p>
        </p:txBody>
      </p:sp>
      <p:sp>
        <p:nvSpPr>
          <p:cNvPr id="12" name="!!metric2-label"/>
          <p:cNvSpPr/>
          <p:nvPr/>
        </p:nvSpPr>
        <p:spPr>
          <a:xfrm>
            <a:off x="6480000" y="234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1A1A1A"/>
                </a:solidFill>
                <a:latin typeface="Segoe UI Light"/>
                <a:ea typeface="Segoe UI Light"/>
              </a:rPr>
              <a:t>Awards Won</a:t>
            </a:r>
          </a:p>
        </p:txBody>
      </p:sp>
      <p:sp>
        <p:nvSpPr>
          <p:cNvPr id="13" name="!!metric3-num"/>
          <p:cNvSpPr/>
          <p:nvPr/>
        </p:nvSpPr>
        <p:spPr>
          <a:xfrm>
            <a:off x="6480000" y="3600000"/>
            <a:ext cx="5040000" cy="16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2015</a:t>
            </a:r>
          </a:p>
        </p:txBody>
      </p:sp>
      <p:sp>
        <p:nvSpPr>
          <p:cNvPr id="14" name="!!metric3-label"/>
          <p:cNvSpPr/>
          <p:nvPr/>
        </p:nvSpPr>
        <p:spPr>
          <a:xfrm>
            <a:off x="6480000" y="5112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800">
                <a:solidFill>
                  <a:srgbClr val="1A1A1A"/>
                </a:solidFill>
                <a:latin typeface="Segoe UI Light"/>
                <a:ea typeface="Segoe UI Light"/>
              </a:rPr>
              <a:t>Founded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2F2F2"/>
        </a:solidFill>
      </p:bgPr>
    </p:bg>
    <p:spTree>
      <p:nvGrpSpPr>
        <p:cNvPr id="1" name=""/>
        <p:cNvGrpSpPr/>
        <p:nvPr/>
      </p:nvGrpSpPr>
      <p:grpSpPr/>
      <p:sp>
        <p:nvSpPr>
          <p:cNvPr id="2" name="!!giant-num"/>
          <p:cNvSpPr/>
          <p:nvPr/>
        </p:nvSpPr>
        <p:spPr>
          <a:xfrm>
            <a:off x="2880000" y="720000"/>
            <a:ext cx="6480000" cy="576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0000" b="1">
                <a:solidFill>
                  <a:srgbClr val="1A1A1A"/>
                </a:solidFill>
                <a:latin typeface="Segoe UI Black"/>
                <a:ea typeface="Segoe UI Black"/>
              </a:rPr>
              <a:t>05</a:t>
            </a:r>
          </a:p>
        </p:txBody>
      </p:sp>
      <p:sp>
        <p:nvSpPr>
          <p:cNvPr id="3" name="!!giant-letter"/>
          <p:cNvSpPr/>
          <p:nvPr/>
        </p:nvSpPr>
        <p:spPr>
          <a:xfrm>
            <a:off x="7920000" y="0"/>
            <a:ext cx="6480000" cy="79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30000" b="1">
                <a:solidFill>
                  <a:srgbClr val="E8E8E8"/>
                </a:solidFill>
                <a:latin typeface="Segoe UI Black"/>
                <a:ea typeface="Segoe UI Black"/>
              </a:rPr>
              <a:t>X</a:t>
            </a:r>
          </a:p>
        </p:txBody>
      </p:sp>
      <p:sp>
        <p:nvSpPr>
          <p:cNvPr id="4" name="!!line-red-h"/>
          <p:cNvSpPr/>
          <p:nvPr/>
        </p:nvSpPr>
        <p:spPr>
          <a:xfrm>
            <a:off x="4320000" y="5040000"/>
            <a:ext cx="3600000" cy="36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red-v"/>
          <p:cNvSpPr/>
          <p:nvPr/>
        </p:nvSpPr>
        <p:spPr>
          <a:xfrm>
            <a:off x="432000" y="2160000"/>
            <a:ext cx="36000" cy="3600000"/>
          </a:xfrm>
          <a:prstGeom prst="rect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gray-h"/>
          <p:cNvSpPr/>
          <p:nvPr/>
        </p:nvSpPr>
        <p:spPr>
          <a:xfrm>
            <a:off x="2880000" y="1440000"/>
            <a:ext cx="6480000" cy="14400"/>
          </a:xfrm>
          <a:prstGeom prst="rect">
            <a:avLst/>
          </a:prstGeom>
          <a:solidFill>
            <a:srgbClr val="1A1A1A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-red"/>
          <p:cNvSpPr/>
          <p:nvPr/>
        </p:nvSpPr>
        <p:spPr>
          <a:xfrm>
            <a:off x="5760000" y="3780000"/>
            <a:ext cx="540000" cy="540000"/>
          </a:xfrm>
          <a:prstGeom prst="ellipse">
            <a:avLst/>
          </a:prstGeom>
          <a:solidFill>
            <a:srgbClr val="FF3C38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cta-heading"/>
          <p:cNvSpPr/>
          <p:nvPr/>
        </p:nvSpPr>
        <p:spPr>
          <a:xfrm>
            <a:off x="1440000" y="180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1A1A1A"/>
                </a:solidFill>
                <a:latin typeface="Segoe UI Black"/>
                <a:ea typeface="Segoe UI Black"/>
              </a:rPr>
              <a:t>Get in Touch</a:t>
            </a:r>
          </a:p>
        </p:txBody>
      </p:sp>
      <p:sp>
        <p:nvSpPr>
          <p:cNvPr id="9" name="!!cta-email"/>
          <p:cNvSpPr/>
          <p:nvPr/>
        </p:nvSpPr>
        <p:spPr>
          <a:xfrm>
            <a:off x="1440000" y="34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FF3C38"/>
                </a:solidFill>
                <a:latin typeface="Segoe UI Light"/>
                <a:ea typeface="Segoe UI Light"/>
              </a:rPr>
              <a:t>hello@studio.com</a:t>
            </a:r>
          </a:p>
        </p:txBody>
      </p:sp>
      <p:sp>
        <p:nvSpPr>
          <p:cNvPr id="10" name="!!cta-tagline"/>
          <p:cNvSpPr/>
          <p:nvPr/>
        </p:nvSpPr>
        <p:spPr>
          <a:xfrm>
            <a:off x="1440000" y="52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1A1A1A"/>
                </a:solidFill>
                <a:latin typeface="Segoe UI Light"/>
                <a:ea typeface="Segoe UI Light"/>
              </a:rPr>
              <a:t>Bold ideas start with a conversation.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