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b92c625f1a4b4568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c6eb3d3424e74b58"/>
    <p:sldId id="257" r:id="Rfd3a8b1ba8944a44"/>
    <p:sldId id="258" r:id="R366560fae4ef42bf"/>
    <p:sldId id="259" r:id="R96df20f77f55423d"/>
    <p:sldId id="260" r:id="Rf4c7cd41cfe747af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c6eb3d3424e74b58" /><Relationship Type="http://schemas.openxmlformats.org/officeDocument/2006/relationships/slide" Target="/ppt/slides/slide2.xml" Id="Rfd3a8b1ba8944a44" /><Relationship Type="http://schemas.openxmlformats.org/officeDocument/2006/relationships/slide" Target="/ppt/slides/slide3.xml" Id="R366560fae4ef42bf" /><Relationship Type="http://schemas.openxmlformats.org/officeDocument/2006/relationships/slide" Target="/ppt/slides/slide4.xml" Id="R96df20f77f55423d" /><Relationship Type="http://schemas.openxmlformats.org/officeDocument/2006/relationships/slide" Target="/ppt/slides/slide5.xml" Id="Rf4c7cd41cfe747af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7283c3c3335437b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dd41662d2ef4c0a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01722416ee344be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3cd427ae8aa485f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05ae52a0ad794edf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1061adca69f441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a74dd02835f4ee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cd9a797050e472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72cf44d5d4d4b2a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1fc0963d757419b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0B0C10"/>
        </a:solidFill>
      </p:bgPr>
    </p:bg>
    <p:spTree>
      <p:nvGrpSpPr>
        <p:cNvPr id="1" name=""/>
        <p:cNvGrpSpPr/>
        <p:nvPr/>
      </p:nvGrpSpPr>
      <p:grpSpPr/>
      <p:sp>
        <p:nvSpPr>
          <p:cNvPr id="2" name="!!bg-orb"/>
          <p:cNvSpPr/>
          <p:nvPr/>
        </p:nvSpPr>
        <p:spPr>
          <a:xfrm>
            <a:off x="0" y="0"/>
            <a:ext cx="7200000" cy="7200000"/>
          </a:xfrm>
          <a:prstGeom prst="ellipse">
            <a:avLst/>
          </a:prstGeom>
          <a:solidFill>
            <a:srgbClr val="66FCF1">
              <a:alpha val="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g-box"/>
          <p:cNvSpPr/>
          <p:nvPr/>
        </p:nvSpPr>
        <p:spPr>
          <a:xfrm>
            <a:off x="720000" y="720000"/>
            <a:ext cx="2880000" cy="5400000"/>
          </a:xfrm>
          <a:prstGeom prst="rect">
            <a:avLst/>
          </a:prstGeom>
          <a:solidFill>
            <a:srgbClr val="1F2833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accent-line"/>
          <p:cNvSpPr/>
          <p:nvPr/>
        </p:nvSpPr>
        <p:spPr>
          <a:xfrm>
            <a:off x="360000" y="1440000"/>
            <a:ext cx="72000" cy="1800000"/>
          </a:xfrm>
          <a:prstGeom prst="rect">
            <a:avLst/>
          </a:prstGeom>
          <a:solidFill>
            <a:srgbClr val="66FCF1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frame"/>
          <p:cNvSpPr/>
          <p:nvPr/>
        </p:nvSpPr>
        <p:spPr>
          <a:xfrm>
            <a:off x="432000" y="288000"/>
            <a:ext cx="11329200" cy="6282000"/>
          </a:xfrm>
          <a:prstGeom prst="rect">
            <a:avLst/>
          </a:prstGeom>
          <a:noFill/>
          <a:ln w="25400">
            <a:solidFill>
              <a:srgbClr val="1F2833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1"/>
          <p:cNvSpPr/>
          <p:nvPr/>
        </p:nvSpPr>
        <p:spPr>
          <a:xfrm>
            <a:off x="1800000" y="3600000"/>
            <a:ext cx="180000" cy="180000"/>
          </a:xfrm>
          <a:prstGeom prst="ellipse">
            <a:avLst/>
          </a:prstGeom>
          <a:solidFill>
            <a:srgbClr val="45A29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2"/>
          <p:cNvSpPr/>
          <p:nvPr/>
        </p:nvSpPr>
        <p:spPr>
          <a:xfrm>
            <a:off x="10800000" y="5400000"/>
            <a:ext cx="360000" cy="360000"/>
          </a:xfrm>
          <a:prstGeom prst="ellipse">
            <a:avLst/>
          </a:prstGeom>
          <a:solidFill>
            <a:srgbClr val="66FCF1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440000" y="2160000"/>
            <a:ext cx="9000000" cy="1440000"/>
          </a:xfrm>
          <a:prstGeom prst="rect">
            <a:avLst/>
          </a:prstGeom>
        </p:spPr>
        <p:txBody>
          <a:bodyPr/>
          <a:lstStyle/>
          <a:p>
            <a:r>
              <a:rPr lang="en-US" sz="6400" b="1">
                <a:solidFill>
                  <a:srgbClr val="FFFFFF"/>
                </a:solidFill>
                <a:latin typeface="思源黑体"/>
                <a:ea typeface="思源黑体"/>
              </a:rPr>
              <a:t>未来已来：2050</a:t>
            </a:r>
          </a:p>
        </p:txBody>
      </p:sp>
      <p:sp>
        <p:nvSpPr>
          <p:cNvPr id="9" name="!!hero-sub"/>
          <p:cNvSpPr/>
          <p:nvPr/>
        </p:nvSpPr>
        <p:spPr>
          <a:xfrm>
            <a:off x="1512000" y="3780000"/>
            <a:ext cx="5400000" cy="720000"/>
          </a:xfrm>
          <a:prstGeom prst="rect">
            <a:avLst/>
          </a:prstGeom>
        </p:spPr>
        <p:txBody>
          <a:bodyPr/>
          <a:lstStyle/>
          <a:p>
            <a:r>
              <a:rPr lang="en-US" sz="3600">
                <a:solidFill>
                  <a:srgbClr val="C5C6C7"/>
                </a:solidFill>
                <a:latin typeface="思源黑体"/>
                <a:ea typeface="思源黑体"/>
              </a:rPr>
              <a:t>全息时代的一天</a:t>
            </a:r>
          </a:p>
        </p:txBody>
      </p:sp>
      <p:sp>
        <p:nvSpPr>
          <p:cNvPr id="10" name="!!hero-tag"/>
          <p:cNvSpPr/>
          <p:nvPr/>
        </p:nvSpPr>
        <p:spPr>
          <a:xfrm>
            <a:off x="1512000" y="4680000"/>
            <a:ext cx="5400000" cy="540000"/>
          </a:xfrm>
          <a:prstGeom prst="rect">
            <a:avLst/>
          </a:prstGeom>
        </p:spPr>
        <p:txBody>
          <a:bodyPr/>
          <a:lstStyle/>
          <a:p>
            <a:r>
              <a:rPr lang="en-US" sz="1600" b="1">
                <a:solidFill>
                  <a:srgbClr val="66FCF1"/>
                </a:solidFill>
                <a:latin typeface="Montserrat"/>
                <a:ea typeface="Montserrat"/>
              </a:rPr>
              <a:t>THE BOUNDARY DISSOLVES</a:t>
            </a:r>
          </a:p>
        </p:txBody>
      </p:sp>
      <p:sp>
        <p:nvSpPr>
          <p:cNvPr id="11" name="!!stmt-text"/>
          <p:cNvSpPr/>
          <p:nvPr/>
        </p:nvSpPr>
        <p:spPr>
          <a:xfrm>
            <a:off x="12960000" y="2520000"/>
            <a:ext cx="10080000" cy="144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5400" b="1">
                <a:solidFill>
                  <a:srgbClr val="FFFFFF"/>
                </a:solidFill>
                <a:latin typeface="思源黑体"/>
                <a:ea typeface="思源黑体"/>
              </a:rPr>
              <a:t>物理与数字的边界彻底消融</a:t>
            </a:r>
          </a:p>
        </p:txBody>
      </p:sp>
      <p:sp>
        <p:nvSpPr>
          <p:cNvPr id="12" name="!!stmt-sub"/>
          <p:cNvSpPr/>
          <p:nvPr/>
        </p:nvSpPr>
        <p:spPr>
          <a:xfrm>
            <a:off x="12960000" y="4320000"/>
            <a:ext cx="10080000" cy="72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400">
                <a:solidFill>
                  <a:srgbClr val="45A29E"/>
                </a:solidFill>
                <a:latin typeface="思源黑体"/>
                <a:ea typeface="思源黑体"/>
              </a:rPr>
              <a:t>智能代理、脑机接口与空间计算重塑了我们的每一秒</a:t>
            </a:r>
          </a:p>
        </p:txBody>
      </p:sp>
      <p:sp>
        <p:nvSpPr>
          <p:cNvPr id="13" name="!!p1-bg"/>
          <p:cNvSpPr/>
          <p:nvPr/>
        </p:nvSpPr>
        <p:spPr>
          <a:xfrm>
            <a:off x="12960000" y="162000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1-time"/>
          <p:cNvSpPr/>
          <p:nvPr/>
        </p:nvSpPr>
        <p:spPr>
          <a:xfrm>
            <a:off x="12960000" y="198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07:00</a:t>
            </a:r>
          </a:p>
        </p:txBody>
      </p:sp>
      <p:sp>
        <p:nvSpPr>
          <p:cNvPr id="15" name="!!p1-title"/>
          <p:cNvSpPr/>
          <p:nvPr/>
        </p:nvSpPr>
        <p:spPr>
          <a:xfrm>
            <a:off x="12960000" y="2700000"/>
            <a:ext cx="2700000" cy="540000"/>
          </a:xfrm>
          <a:prstGeom prst="rect">
            <a:avLst/>
          </a:prstGeom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思源黑体"/>
                <a:ea typeface="思源黑体"/>
              </a:rPr>
              <a:t>基因营养与唤醒</a:t>
            </a:r>
          </a:p>
        </p:txBody>
      </p:sp>
      <p:sp>
        <p:nvSpPr>
          <p:cNvPr id="16" name="!!p1-desc"/>
          <p:cNvSpPr/>
          <p:nvPr/>
        </p:nvSpPr>
        <p:spPr>
          <a:xfrm>
            <a:off x="12960000" y="3600000"/>
            <a:ext cx="2520000" cy="1440000"/>
          </a:xfrm>
          <a:prstGeom prst="rect">
            <a:avLst/>
          </a:prstGeom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思源黑体"/>
                <a:ea typeface="思源黑体"/>
              </a:rPr>
              <a:t>AI管家实时读取体征，合成专属营养早餐，温和唤醒意识。</a:t>
            </a:r>
          </a:p>
        </p:txBody>
      </p:sp>
      <p:sp>
        <p:nvSpPr>
          <p:cNvPr id="17" name="!!p2-bg"/>
          <p:cNvSpPr/>
          <p:nvPr/>
        </p:nvSpPr>
        <p:spPr>
          <a:xfrm>
            <a:off x="12960000" y="162000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p2-time"/>
          <p:cNvSpPr/>
          <p:nvPr/>
        </p:nvSpPr>
        <p:spPr>
          <a:xfrm>
            <a:off x="12960000" y="198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14:00</a:t>
            </a:r>
          </a:p>
        </p:txBody>
      </p:sp>
      <p:sp>
        <p:nvSpPr>
          <p:cNvPr id="19" name="!!p2-title"/>
          <p:cNvSpPr/>
          <p:nvPr/>
        </p:nvSpPr>
        <p:spPr>
          <a:xfrm>
            <a:off x="12960000" y="2700000"/>
            <a:ext cx="2700000" cy="540000"/>
          </a:xfrm>
          <a:prstGeom prst="rect">
            <a:avLst/>
          </a:prstGeom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思源黑体"/>
                <a:ea typeface="思源黑体"/>
              </a:rPr>
              <a:t>全息远程协同</a:t>
            </a:r>
          </a:p>
        </p:txBody>
      </p:sp>
      <p:sp>
        <p:nvSpPr>
          <p:cNvPr id="20" name="!!p2-desc"/>
          <p:cNvSpPr/>
          <p:nvPr/>
        </p:nvSpPr>
        <p:spPr>
          <a:xfrm>
            <a:off x="12960000" y="3600000"/>
            <a:ext cx="2520000" cy="1440000"/>
          </a:xfrm>
          <a:prstGeom prst="rect">
            <a:avLst/>
          </a:prstGeom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思源黑体"/>
                <a:ea typeface="思源黑体"/>
              </a:rPr>
              <a:t>在虚拟火星基地与全球团队开启三维会议，数据触手可及。</a:t>
            </a:r>
          </a:p>
        </p:txBody>
      </p:sp>
      <p:sp>
        <p:nvSpPr>
          <p:cNvPr id="21" name="!!p3-bg"/>
          <p:cNvSpPr/>
          <p:nvPr/>
        </p:nvSpPr>
        <p:spPr>
          <a:xfrm>
            <a:off x="12960000" y="162000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p3-time"/>
          <p:cNvSpPr/>
          <p:nvPr/>
        </p:nvSpPr>
        <p:spPr>
          <a:xfrm>
            <a:off x="12960000" y="198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21:00</a:t>
            </a:r>
          </a:p>
        </p:txBody>
      </p:sp>
      <p:sp>
        <p:nvSpPr>
          <p:cNvPr id="23" name="!!p3-title"/>
          <p:cNvSpPr/>
          <p:nvPr/>
        </p:nvSpPr>
        <p:spPr>
          <a:xfrm>
            <a:off x="12960000" y="2700000"/>
            <a:ext cx="2880000" cy="540000"/>
          </a:xfrm>
          <a:prstGeom prst="rect">
            <a:avLst/>
          </a:prstGeom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思源黑体"/>
                <a:ea typeface="思源黑体"/>
              </a:rPr>
              <a:t>沉浸式潜意识休眠</a:t>
            </a:r>
          </a:p>
        </p:txBody>
      </p:sp>
      <p:sp>
        <p:nvSpPr>
          <p:cNvPr id="24" name="!!p3-desc"/>
          <p:cNvSpPr/>
          <p:nvPr/>
        </p:nvSpPr>
        <p:spPr>
          <a:xfrm>
            <a:off x="12960000" y="3600000"/>
            <a:ext cx="2520000" cy="1440000"/>
          </a:xfrm>
          <a:prstGeom prst="rect">
            <a:avLst/>
          </a:prstGeom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思源黑体"/>
                <a:ea typeface="思源黑体"/>
              </a:rPr>
              <a:t>脑机接口连接潜意识网络，在深睡中完成知识载入与精神放松。</a:t>
            </a:r>
          </a:p>
        </p:txBody>
      </p:sp>
      <p:sp>
        <p:nvSpPr>
          <p:cNvPr id="25" name="!!ev-bg"/>
          <p:cNvSpPr/>
          <p:nvPr/>
        </p:nvSpPr>
        <p:spPr>
          <a:xfrm>
            <a:off x="12960000" y="1080000"/>
            <a:ext cx="5400000" cy="4680000"/>
          </a:xfrm>
          <a:prstGeom prst="rect">
            <a:avLst/>
          </a:prstGeom>
          <a:solidFill>
            <a:srgbClr val="45A29E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!!ev-num"/>
          <p:cNvSpPr/>
          <p:nvPr/>
        </p:nvSpPr>
        <p:spPr>
          <a:xfrm>
            <a:off x="12960000" y="1800000"/>
            <a:ext cx="5400000" cy="1800000"/>
          </a:xfrm>
          <a:prstGeom prst="rect">
            <a:avLst/>
          </a:prstGeom>
        </p:spPr>
        <p:txBody>
          <a:bodyPr/>
          <a:lstStyle/>
          <a:p>
            <a:r>
              <a:rPr lang="en-US" sz="9600" b="1">
                <a:solidFill>
                  <a:srgbClr val="66FCF1"/>
                </a:solidFill>
                <a:latin typeface="Montserrat"/>
                <a:ea typeface="Montserrat"/>
              </a:rPr>
              <a:t>98.5%</a:t>
            </a:r>
          </a:p>
        </p:txBody>
      </p:sp>
      <p:sp>
        <p:nvSpPr>
          <p:cNvPr id="27" name="!!ev-label"/>
          <p:cNvSpPr/>
          <p:nvPr/>
        </p:nvSpPr>
        <p:spPr>
          <a:xfrm>
            <a:off x="12960000" y="3960000"/>
            <a:ext cx="4680000" cy="720000"/>
          </a:xfrm>
          <a:prstGeom prst="rect">
            <a:avLst/>
          </a:prstGeom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思源黑体"/>
                <a:ea typeface="思源黑体"/>
              </a:rPr>
              <a:t>全球人口脑机接口接入率</a:t>
            </a:r>
          </a:p>
        </p:txBody>
      </p:sp>
      <p:sp>
        <p:nvSpPr>
          <p:cNvPr id="28" name="!!ev2-bg"/>
          <p:cNvSpPr/>
          <p:nvPr/>
        </p:nvSpPr>
        <p:spPr>
          <a:xfrm>
            <a:off x="12960000" y="2880000"/>
            <a:ext cx="4320000" cy="2880000"/>
          </a:xfrm>
          <a:prstGeom prst="rect">
            <a:avLst/>
          </a:prstGeom>
          <a:solidFill>
            <a:srgbClr val="1F2833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ev2-num"/>
          <p:cNvSpPr/>
          <p:nvPr/>
        </p:nvSpPr>
        <p:spPr>
          <a:xfrm>
            <a:off x="12960000" y="3420000"/>
            <a:ext cx="3600000" cy="1080000"/>
          </a:xfrm>
          <a:prstGeom prst="rect">
            <a:avLst/>
          </a:prstGeom>
        </p:spPr>
        <p:txBody>
          <a:bodyPr/>
          <a:lstStyle/>
          <a:p>
            <a:r>
              <a:rPr lang="en-US" sz="6400" b="1">
                <a:solidFill>
                  <a:srgbClr val="FFFFFF"/>
                </a:solidFill>
                <a:latin typeface="Montserrat"/>
                <a:ea typeface="Montserrat"/>
              </a:rPr>
              <a:t>12.4 hrs</a:t>
            </a:r>
          </a:p>
        </p:txBody>
      </p:sp>
      <p:sp>
        <p:nvSpPr>
          <p:cNvPr id="30" name="!!ev2-label"/>
          <p:cNvSpPr/>
          <p:nvPr/>
        </p:nvSpPr>
        <p:spPr>
          <a:xfrm>
            <a:off x="12960000" y="4860000"/>
            <a:ext cx="3600000" cy="720000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solidFill>
                  <a:srgbClr val="C5C6C7"/>
                </a:solidFill>
                <a:latin typeface="思源黑体"/>
                <a:ea typeface="思源黑体"/>
              </a:rPr>
              <a:t>平均每日混合现实驻留时长</a:t>
            </a:r>
          </a:p>
        </p:txBody>
      </p:sp>
      <p:sp>
        <p:nvSpPr>
          <p:cNvPr id="31" name="!!cta-title"/>
          <p:cNvSpPr/>
          <p:nvPr/>
        </p:nvSpPr>
        <p:spPr>
          <a:xfrm>
            <a:off x="12960000" y="2520000"/>
            <a:ext cx="9360000" cy="108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4800" b="1">
                <a:solidFill>
                  <a:srgbClr val="FFFFFF"/>
                </a:solidFill>
                <a:latin typeface="思源黑体"/>
                <a:ea typeface="思源黑体"/>
              </a:rPr>
              <a:t>准备好迎接你的未来了吗？</a:t>
            </a:r>
          </a:p>
        </p:txBody>
      </p:sp>
      <p:sp>
        <p:nvSpPr>
          <p:cNvPr id="32" name="!!cta-btn"/>
          <p:cNvSpPr/>
          <p:nvPr/>
        </p:nvSpPr>
        <p:spPr>
          <a:xfrm>
            <a:off x="12960000" y="4140000"/>
            <a:ext cx="2160000" cy="540000"/>
          </a:xfrm>
          <a:prstGeom prst="roundRect">
            <a:avLst/>
          </a:prstGeom>
          <a:solidFill>
            <a:srgbClr val="66FCF1"/>
          </a:solidFill>
        </p:spPr>
        <p:txBody>
          <a:bodyPr/>
          <a:lstStyle/>
          <a:p>
            <a:pPr algn="ctr"/>
            <a:r>
              <a:rPr lang="en-US" sz="1800" b="1">
                <a:solidFill>
                  <a:srgbClr val="0B0C10"/>
                </a:solidFill>
                <a:latin typeface="Montserrat"/>
                <a:ea typeface="Montserrat"/>
              </a:rPr>
              <a:t>EXPLORE 2050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B0C10"/>
        </a:solidFill>
      </p:bgPr>
    </p:bg>
    <p:spTree>
      <p:nvGrpSpPr>
        <p:cNvPr id="1" name=""/>
        <p:cNvGrpSpPr/>
        <p:nvPr/>
      </p:nvGrpSpPr>
      <p:grpSpPr/>
      <p:sp>
        <p:nvSpPr>
          <p:cNvPr id="2" name="!!bg-orb"/>
          <p:cNvSpPr/>
          <p:nvPr/>
        </p:nvSpPr>
        <p:spPr>
          <a:xfrm>
            <a:off x="7200000" y="2880000"/>
            <a:ext cx="7200000" cy="7200000"/>
          </a:xfrm>
          <a:prstGeom prst="ellipse">
            <a:avLst/>
          </a:prstGeom>
          <a:solidFill>
            <a:srgbClr val="45A29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g-box"/>
          <p:cNvSpPr/>
          <p:nvPr/>
        </p:nvSpPr>
        <p:spPr>
          <a:xfrm>
            <a:off x="5040000" y="720000"/>
            <a:ext cx="6480000" cy="5400000"/>
          </a:xfrm>
          <a:prstGeom prst="rect">
            <a:avLst/>
          </a:prstGeom>
          <a:solidFill>
            <a:srgbClr val="1F2833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accent-line"/>
          <p:cNvSpPr/>
          <p:nvPr/>
        </p:nvSpPr>
        <p:spPr>
          <a:xfrm>
            <a:off x="720000" y="720000"/>
            <a:ext cx="10800000" cy="72000"/>
          </a:xfrm>
          <a:prstGeom prst="rect">
            <a:avLst/>
          </a:prstGeom>
          <a:solidFill>
            <a:srgbClr val="66FCF1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frame"/>
          <p:cNvSpPr/>
          <p:nvPr/>
        </p:nvSpPr>
        <p:spPr>
          <a:xfrm>
            <a:off x="432000" y="288000"/>
            <a:ext cx="11329200" cy="6282000"/>
          </a:xfrm>
          <a:prstGeom prst="rect">
            <a:avLst/>
          </a:prstGeom>
          <a:noFill/>
          <a:ln w="25400">
            <a:solidFill>
              <a:srgbClr val="1F2833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1"/>
          <p:cNvSpPr/>
          <p:nvPr/>
        </p:nvSpPr>
        <p:spPr>
          <a:xfrm>
            <a:off x="11160000" y="1440000"/>
            <a:ext cx="180000" cy="180000"/>
          </a:xfrm>
          <a:prstGeom prst="ellipse">
            <a:avLst/>
          </a:prstGeom>
          <a:solidFill>
            <a:srgbClr val="45A29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2"/>
          <p:cNvSpPr/>
          <p:nvPr/>
        </p:nvSpPr>
        <p:spPr>
          <a:xfrm>
            <a:off x="1080000" y="5760000"/>
            <a:ext cx="360000" cy="360000"/>
          </a:xfrm>
          <a:prstGeom prst="ellipse">
            <a:avLst/>
          </a:prstGeom>
          <a:solidFill>
            <a:srgbClr val="66FCF1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2960000" y="0"/>
            <a:ext cx="9000000" cy="1440000"/>
          </a:xfrm>
          <a:prstGeom prst="rect">
            <a:avLst/>
          </a:prstGeom>
        </p:spPr>
        <p:txBody>
          <a:bodyPr/>
          <a:lstStyle/>
          <a:p>
            <a:r>
              <a:rPr lang="en-US" sz="6400" b="1">
                <a:solidFill>
                  <a:srgbClr val="FFFFFF"/>
                </a:solidFill>
                <a:latin typeface="思源黑体"/>
                <a:ea typeface="思源黑体"/>
              </a:rPr>
              <a:t>未来已来：2050</a:t>
            </a:r>
          </a:p>
        </p:txBody>
      </p:sp>
      <p:sp>
        <p:nvSpPr>
          <p:cNvPr id="9" name="!!hero-sub"/>
          <p:cNvSpPr/>
          <p:nvPr/>
        </p:nvSpPr>
        <p:spPr>
          <a:xfrm>
            <a:off x="12960000" y="0"/>
            <a:ext cx="5400000" cy="720000"/>
          </a:xfrm>
          <a:prstGeom prst="rect">
            <a:avLst/>
          </a:prstGeom>
        </p:spPr>
        <p:txBody>
          <a:bodyPr/>
          <a:lstStyle/>
          <a:p>
            <a:r>
              <a:rPr lang="en-US" sz="3600">
                <a:solidFill>
                  <a:srgbClr val="C5C6C7"/>
                </a:solidFill>
                <a:latin typeface="思源黑体"/>
                <a:ea typeface="思源黑体"/>
              </a:rPr>
              <a:t>全息时代的一天</a:t>
            </a:r>
          </a:p>
        </p:txBody>
      </p:sp>
      <p:sp>
        <p:nvSpPr>
          <p:cNvPr id="10" name="!!hero-tag"/>
          <p:cNvSpPr/>
          <p:nvPr/>
        </p:nvSpPr>
        <p:spPr>
          <a:xfrm>
            <a:off x="12960000" y="0"/>
            <a:ext cx="5400000" cy="540000"/>
          </a:xfrm>
          <a:prstGeom prst="rect">
            <a:avLst/>
          </a:prstGeom>
        </p:spPr>
        <p:txBody>
          <a:bodyPr/>
          <a:lstStyle/>
          <a:p>
            <a:r>
              <a:rPr lang="en-US" sz="1600" b="1">
                <a:solidFill>
                  <a:srgbClr val="66FCF1"/>
                </a:solidFill>
                <a:latin typeface="Montserrat"/>
                <a:ea typeface="Montserrat"/>
              </a:rPr>
              <a:t>THE BOUNDARY DISSOLVES</a:t>
            </a:r>
          </a:p>
        </p:txBody>
      </p:sp>
      <p:sp>
        <p:nvSpPr>
          <p:cNvPr id="11" name="!!stmt-text"/>
          <p:cNvSpPr/>
          <p:nvPr/>
        </p:nvSpPr>
        <p:spPr>
          <a:xfrm>
            <a:off x="1044000" y="2520000"/>
            <a:ext cx="10080000" cy="144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5400" b="1">
                <a:solidFill>
                  <a:srgbClr val="FFFFFF"/>
                </a:solidFill>
                <a:latin typeface="思源黑体"/>
                <a:ea typeface="思源黑体"/>
              </a:rPr>
              <a:t>物理与数字的边界彻底消融</a:t>
            </a:r>
          </a:p>
        </p:txBody>
      </p:sp>
      <p:sp>
        <p:nvSpPr>
          <p:cNvPr id="12" name="!!stmt-sub"/>
          <p:cNvSpPr/>
          <p:nvPr/>
        </p:nvSpPr>
        <p:spPr>
          <a:xfrm>
            <a:off x="1044000" y="4320000"/>
            <a:ext cx="10080000" cy="72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400">
                <a:solidFill>
                  <a:srgbClr val="45A29E"/>
                </a:solidFill>
                <a:latin typeface="思源黑体"/>
                <a:ea typeface="思源黑体"/>
              </a:rPr>
              <a:t>智能代理、脑机接口与空间计算重塑了我们的每一秒</a:t>
            </a:r>
          </a:p>
        </p:txBody>
      </p:sp>
      <p:sp>
        <p:nvSpPr>
          <p:cNvPr id="13" name="!!p1-bg"/>
          <p:cNvSpPr/>
          <p:nvPr/>
        </p:nvSpPr>
        <p:spPr>
          <a:xfrm>
            <a:off x="12960000" y="162000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1-time"/>
          <p:cNvSpPr/>
          <p:nvPr/>
        </p:nvSpPr>
        <p:spPr>
          <a:xfrm>
            <a:off x="12960000" y="198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07:00</a:t>
            </a:r>
          </a:p>
        </p:txBody>
      </p:sp>
      <p:sp>
        <p:nvSpPr>
          <p:cNvPr id="15" name="!!p1-title"/>
          <p:cNvSpPr/>
          <p:nvPr/>
        </p:nvSpPr>
        <p:spPr>
          <a:xfrm>
            <a:off x="12960000" y="2700000"/>
            <a:ext cx="2700000" cy="540000"/>
          </a:xfrm>
          <a:prstGeom prst="rect">
            <a:avLst/>
          </a:prstGeom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思源黑体"/>
                <a:ea typeface="思源黑体"/>
              </a:rPr>
              <a:t>基因营养与唤醒</a:t>
            </a:r>
          </a:p>
        </p:txBody>
      </p:sp>
      <p:sp>
        <p:nvSpPr>
          <p:cNvPr id="16" name="!!p1-desc"/>
          <p:cNvSpPr/>
          <p:nvPr/>
        </p:nvSpPr>
        <p:spPr>
          <a:xfrm>
            <a:off x="12960000" y="3600000"/>
            <a:ext cx="2520000" cy="1440000"/>
          </a:xfrm>
          <a:prstGeom prst="rect">
            <a:avLst/>
          </a:prstGeom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思源黑体"/>
                <a:ea typeface="思源黑体"/>
              </a:rPr>
              <a:t>AI管家实时读取体征，合成专属营养早餐，温和唤醒意识。</a:t>
            </a:r>
          </a:p>
        </p:txBody>
      </p:sp>
      <p:sp>
        <p:nvSpPr>
          <p:cNvPr id="17" name="!!p2-bg"/>
          <p:cNvSpPr/>
          <p:nvPr/>
        </p:nvSpPr>
        <p:spPr>
          <a:xfrm>
            <a:off x="12960000" y="162000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p2-time"/>
          <p:cNvSpPr/>
          <p:nvPr/>
        </p:nvSpPr>
        <p:spPr>
          <a:xfrm>
            <a:off x="12960000" y="198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14:00</a:t>
            </a:r>
          </a:p>
        </p:txBody>
      </p:sp>
      <p:sp>
        <p:nvSpPr>
          <p:cNvPr id="19" name="!!p2-title"/>
          <p:cNvSpPr/>
          <p:nvPr/>
        </p:nvSpPr>
        <p:spPr>
          <a:xfrm>
            <a:off x="12960000" y="2700000"/>
            <a:ext cx="2700000" cy="540000"/>
          </a:xfrm>
          <a:prstGeom prst="rect">
            <a:avLst/>
          </a:prstGeom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思源黑体"/>
                <a:ea typeface="思源黑体"/>
              </a:rPr>
              <a:t>全息远程协同</a:t>
            </a:r>
          </a:p>
        </p:txBody>
      </p:sp>
      <p:sp>
        <p:nvSpPr>
          <p:cNvPr id="20" name="!!p2-desc"/>
          <p:cNvSpPr/>
          <p:nvPr/>
        </p:nvSpPr>
        <p:spPr>
          <a:xfrm>
            <a:off x="12960000" y="3600000"/>
            <a:ext cx="2520000" cy="1440000"/>
          </a:xfrm>
          <a:prstGeom prst="rect">
            <a:avLst/>
          </a:prstGeom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思源黑体"/>
                <a:ea typeface="思源黑体"/>
              </a:rPr>
              <a:t>在虚拟火星基地与全球团队开启三维会议，数据触手可及。</a:t>
            </a:r>
          </a:p>
        </p:txBody>
      </p:sp>
      <p:sp>
        <p:nvSpPr>
          <p:cNvPr id="21" name="!!p3-bg"/>
          <p:cNvSpPr/>
          <p:nvPr/>
        </p:nvSpPr>
        <p:spPr>
          <a:xfrm>
            <a:off x="12960000" y="162000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p3-time"/>
          <p:cNvSpPr/>
          <p:nvPr/>
        </p:nvSpPr>
        <p:spPr>
          <a:xfrm>
            <a:off x="12960000" y="198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21:00</a:t>
            </a:r>
          </a:p>
        </p:txBody>
      </p:sp>
      <p:sp>
        <p:nvSpPr>
          <p:cNvPr id="23" name="!!p3-title"/>
          <p:cNvSpPr/>
          <p:nvPr/>
        </p:nvSpPr>
        <p:spPr>
          <a:xfrm>
            <a:off x="12960000" y="2700000"/>
            <a:ext cx="2880000" cy="540000"/>
          </a:xfrm>
          <a:prstGeom prst="rect">
            <a:avLst/>
          </a:prstGeom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思源黑体"/>
                <a:ea typeface="思源黑体"/>
              </a:rPr>
              <a:t>沉浸式潜意识休眠</a:t>
            </a:r>
          </a:p>
        </p:txBody>
      </p:sp>
      <p:sp>
        <p:nvSpPr>
          <p:cNvPr id="24" name="!!p3-desc"/>
          <p:cNvSpPr/>
          <p:nvPr/>
        </p:nvSpPr>
        <p:spPr>
          <a:xfrm>
            <a:off x="12960000" y="3600000"/>
            <a:ext cx="2520000" cy="1440000"/>
          </a:xfrm>
          <a:prstGeom prst="rect">
            <a:avLst/>
          </a:prstGeom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思源黑体"/>
                <a:ea typeface="思源黑体"/>
              </a:rPr>
              <a:t>脑机接口连接潜意识网络，在深睡中完成知识载入与精神放松。</a:t>
            </a:r>
          </a:p>
        </p:txBody>
      </p:sp>
      <p:sp>
        <p:nvSpPr>
          <p:cNvPr id="25" name="!!ev-bg"/>
          <p:cNvSpPr/>
          <p:nvPr/>
        </p:nvSpPr>
        <p:spPr>
          <a:xfrm>
            <a:off x="12960000" y="1080000"/>
            <a:ext cx="5400000" cy="4680000"/>
          </a:xfrm>
          <a:prstGeom prst="rect">
            <a:avLst/>
          </a:prstGeom>
          <a:solidFill>
            <a:srgbClr val="45A29E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!!ev-num"/>
          <p:cNvSpPr/>
          <p:nvPr/>
        </p:nvSpPr>
        <p:spPr>
          <a:xfrm>
            <a:off x="12960000" y="1800000"/>
            <a:ext cx="5400000" cy="1800000"/>
          </a:xfrm>
          <a:prstGeom prst="rect">
            <a:avLst/>
          </a:prstGeom>
        </p:spPr>
        <p:txBody>
          <a:bodyPr/>
          <a:lstStyle/>
          <a:p>
            <a:r>
              <a:rPr lang="en-US" sz="9600" b="1">
                <a:solidFill>
                  <a:srgbClr val="66FCF1"/>
                </a:solidFill>
                <a:latin typeface="Montserrat"/>
                <a:ea typeface="Montserrat"/>
              </a:rPr>
              <a:t>98.5%</a:t>
            </a:r>
          </a:p>
        </p:txBody>
      </p:sp>
      <p:sp>
        <p:nvSpPr>
          <p:cNvPr id="27" name="!!ev-label"/>
          <p:cNvSpPr/>
          <p:nvPr/>
        </p:nvSpPr>
        <p:spPr>
          <a:xfrm>
            <a:off x="12960000" y="3960000"/>
            <a:ext cx="4680000" cy="720000"/>
          </a:xfrm>
          <a:prstGeom prst="rect">
            <a:avLst/>
          </a:prstGeom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思源黑体"/>
                <a:ea typeface="思源黑体"/>
              </a:rPr>
              <a:t>全球人口脑机接口接入率</a:t>
            </a:r>
          </a:p>
        </p:txBody>
      </p:sp>
      <p:sp>
        <p:nvSpPr>
          <p:cNvPr id="28" name="!!ev2-bg"/>
          <p:cNvSpPr/>
          <p:nvPr/>
        </p:nvSpPr>
        <p:spPr>
          <a:xfrm>
            <a:off x="12960000" y="2880000"/>
            <a:ext cx="4320000" cy="2880000"/>
          </a:xfrm>
          <a:prstGeom prst="rect">
            <a:avLst/>
          </a:prstGeom>
          <a:solidFill>
            <a:srgbClr val="1F2833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ev2-num"/>
          <p:cNvSpPr/>
          <p:nvPr/>
        </p:nvSpPr>
        <p:spPr>
          <a:xfrm>
            <a:off x="12960000" y="3420000"/>
            <a:ext cx="3600000" cy="1080000"/>
          </a:xfrm>
          <a:prstGeom prst="rect">
            <a:avLst/>
          </a:prstGeom>
        </p:spPr>
        <p:txBody>
          <a:bodyPr/>
          <a:lstStyle/>
          <a:p>
            <a:r>
              <a:rPr lang="en-US" sz="6400" b="1">
                <a:solidFill>
                  <a:srgbClr val="FFFFFF"/>
                </a:solidFill>
                <a:latin typeface="Montserrat"/>
                <a:ea typeface="Montserrat"/>
              </a:rPr>
              <a:t>12.4 hrs</a:t>
            </a:r>
          </a:p>
        </p:txBody>
      </p:sp>
      <p:sp>
        <p:nvSpPr>
          <p:cNvPr id="30" name="!!ev2-label"/>
          <p:cNvSpPr/>
          <p:nvPr/>
        </p:nvSpPr>
        <p:spPr>
          <a:xfrm>
            <a:off x="12960000" y="4860000"/>
            <a:ext cx="3600000" cy="720000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solidFill>
                  <a:srgbClr val="C5C6C7"/>
                </a:solidFill>
                <a:latin typeface="思源黑体"/>
                <a:ea typeface="思源黑体"/>
              </a:rPr>
              <a:t>平均每日混合现实驻留时长</a:t>
            </a:r>
          </a:p>
        </p:txBody>
      </p:sp>
      <p:sp>
        <p:nvSpPr>
          <p:cNvPr id="31" name="!!cta-title"/>
          <p:cNvSpPr/>
          <p:nvPr/>
        </p:nvSpPr>
        <p:spPr>
          <a:xfrm>
            <a:off x="12960000" y="2520000"/>
            <a:ext cx="9360000" cy="108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4800" b="1">
                <a:solidFill>
                  <a:srgbClr val="FFFFFF"/>
                </a:solidFill>
                <a:latin typeface="思源黑体"/>
                <a:ea typeface="思源黑体"/>
              </a:rPr>
              <a:t>准备好迎接你的未来了吗？</a:t>
            </a:r>
          </a:p>
        </p:txBody>
      </p:sp>
      <p:sp>
        <p:nvSpPr>
          <p:cNvPr id="32" name="!!cta-btn"/>
          <p:cNvSpPr/>
          <p:nvPr/>
        </p:nvSpPr>
        <p:spPr>
          <a:xfrm>
            <a:off x="12960000" y="4140000"/>
            <a:ext cx="2160000" cy="540000"/>
          </a:xfrm>
          <a:prstGeom prst="roundRect">
            <a:avLst/>
          </a:prstGeom>
          <a:solidFill>
            <a:srgbClr val="66FCF1"/>
          </a:solidFill>
        </p:spPr>
        <p:txBody>
          <a:bodyPr/>
          <a:lstStyle/>
          <a:p>
            <a:pPr algn="ctr"/>
            <a:r>
              <a:rPr lang="en-US" sz="1800" b="1">
                <a:solidFill>
                  <a:srgbClr val="0B0C10"/>
                </a:solidFill>
                <a:latin typeface="Montserrat"/>
                <a:ea typeface="Montserrat"/>
              </a:rPr>
              <a:t>EXPLORE 2050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B0C10"/>
        </a:solidFill>
      </p:bgPr>
    </p:bg>
    <p:spTree>
      <p:nvGrpSpPr>
        <p:cNvPr id="1" name=""/>
        <p:cNvGrpSpPr/>
        <p:nvPr/>
      </p:nvGrpSpPr>
      <p:grpSpPr/>
      <p:sp>
        <p:nvSpPr>
          <p:cNvPr id="2" name="!!bg-orb"/>
          <p:cNvSpPr/>
          <p:nvPr/>
        </p:nvSpPr>
        <p:spPr>
          <a:xfrm>
            <a:off x="3600000" y="0"/>
            <a:ext cx="7200000" cy="7200000"/>
          </a:xfrm>
          <a:prstGeom prst="ellipse">
            <a:avLst/>
          </a:prstGeom>
          <a:solidFill>
            <a:srgbClr val="66FCF1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g-box"/>
          <p:cNvSpPr/>
          <p:nvPr/>
        </p:nvSpPr>
        <p:spPr>
          <a:xfrm>
            <a:off x="720000" y="720000"/>
            <a:ext cx="10800000" cy="720000"/>
          </a:xfrm>
          <a:prstGeom prst="rect">
            <a:avLst/>
          </a:prstGeom>
          <a:solidFill>
            <a:srgbClr val="1F2833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accent-line"/>
          <p:cNvSpPr/>
          <p:nvPr/>
        </p:nvSpPr>
        <p:spPr>
          <a:xfrm>
            <a:off x="11160000" y="1440000"/>
            <a:ext cx="72000" cy="1800000"/>
          </a:xfrm>
          <a:prstGeom prst="rect">
            <a:avLst/>
          </a:prstGeom>
          <a:solidFill>
            <a:srgbClr val="66FCF1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frame"/>
          <p:cNvSpPr/>
          <p:nvPr/>
        </p:nvSpPr>
        <p:spPr>
          <a:xfrm>
            <a:off x="432000" y="288000"/>
            <a:ext cx="11329200" cy="6282000"/>
          </a:xfrm>
          <a:prstGeom prst="rect">
            <a:avLst/>
          </a:prstGeom>
          <a:noFill/>
          <a:ln w="25400">
            <a:solidFill>
              <a:srgbClr val="1F2833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1"/>
          <p:cNvSpPr/>
          <p:nvPr/>
        </p:nvSpPr>
        <p:spPr>
          <a:xfrm>
            <a:off x="11160000" y="1440000"/>
            <a:ext cx="180000" cy="180000"/>
          </a:xfrm>
          <a:prstGeom prst="ellipse">
            <a:avLst/>
          </a:prstGeom>
          <a:solidFill>
            <a:srgbClr val="45A29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2"/>
          <p:cNvSpPr/>
          <p:nvPr/>
        </p:nvSpPr>
        <p:spPr>
          <a:xfrm>
            <a:off x="1080000" y="5760000"/>
            <a:ext cx="360000" cy="360000"/>
          </a:xfrm>
          <a:prstGeom prst="ellipse">
            <a:avLst/>
          </a:prstGeom>
          <a:solidFill>
            <a:srgbClr val="66FCF1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2960000" y="0"/>
            <a:ext cx="9000000" cy="1440000"/>
          </a:xfrm>
          <a:prstGeom prst="rect">
            <a:avLst/>
          </a:prstGeom>
        </p:spPr>
        <p:txBody>
          <a:bodyPr/>
          <a:lstStyle/>
          <a:p>
            <a:r>
              <a:rPr lang="en-US" sz="6400" b="1">
                <a:solidFill>
                  <a:srgbClr val="FFFFFF"/>
                </a:solidFill>
                <a:latin typeface="思源黑体"/>
                <a:ea typeface="思源黑体"/>
              </a:rPr>
              <a:t>未来已来：2050</a:t>
            </a:r>
          </a:p>
        </p:txBody>
      </p:sp>
      <p:sp>
        <p:nvSpPr>
          <p:cNvPr id="9" name="!!hero-sub"/>
          <p:cNvSpPr/>
          <p:nvPr/>
        </p:nvSpPr>
        <p:spPr>
          <a:xfrm>
            <a:off x="12960000" y="0"/>
            <a:ext cx="5400000" cy="720000"/>
          </a:xfrm>
          <a:prstGeom prst="rect">
            <a:avLst/>
          </a:prstGeom>
        </p:spPr>
        <p:txBody>
          <a:bodyPr/>
          <a:lstStyle/>
          <a:p>
            <a:r>
              <a:rPr lang="en-US" sz="3600">
                <a:solidFill>
                  <a:srgbClr val="C5C6C7"/>
                </a:solidFill>
                <a:latin typeface="思源黑体"/>
                <a:ea typeface="思源黑体"/>
              </a:rPr>
              <a:t>全息时代的一天</a:t>
            </a:r>
          </a:p>
        </p:txBody>
      </p:sp>
      <p:sp>
        <p:nvSpPr>
          <p:cNvPr id="10" name="!!hero-tag"/>
          <p:cNvSpPr/>
          <p:nvPr/>
        </p:nvSpPr>
        <p:spPr>
          <a:xfrm>
            <a:off x="12960000" y="0"/>
            <a:ext cx="5400000" cy="540000"/>
          </a:xfrm>
          <a:prstGeom prst="rect">
            <a:avLst/>
          </a:prstGeom>
        </p:spPr>
        <p:txBody>
          <a:bodyPr/>
          <a:lstStyle/>
          <a:p>
            <a:r>
              <a:rPr lang="en-US" sz="1600" b="1">
                <a:solidFill>
                  <a:srgbClr val="66FCF1"/>
                </a:solidFill>
                <a:latin typeface="Montserrat"/>
                <a:ea typeface="Montserrat"/>
              </a:rPr>
              <a:t>THE BOUNDARY DISSOLVES</a:t>
            </a:r>
          </a:p>
        </p:txBody>
      </p:sp>
      <p:sp>
        <p:nvSpPr>
          <p:cNvPr id="11" name="!!stmt-text"/>
          <p:cNvSpPr/>
          <p:nvPr/>
        </p:nvSpPr>
        <p:spPr>
          <a:xfrm>
            <a:off x="12960000" y="0"/>
            <a:ext cx="10080000" cy="144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5400" b="1">
                <a:solidFill>
                  <a:srgbClr val="FFFFFF"/>
                </a:solidFill>
                <a:latin typeface="思源黑体"/>
                <a:ea typeface="思源黑体"/>
              </a:rPr>
              <a:t>物理与数字的边界彻底消融</a:t>
            </a:r>
          </a:p>
        </p:txBody>
      </p:sp>
      <p:sp>
        <p:nvSpPr>
          <p:cNvPr id="12" name="!!stmt-sub"/>
          <p:cNvSpPr/>
          <p:nvPr/>
        </p:nvSpPr>
        <p:spPr>
          <a:xfrm>
            <a:off x="12960000" y="0"/>
            <a:ext cx="10080000" cy="72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400">
                <a:solidFill>
                  <a:srgbClr val="45A29E"/>
                </a:solidFill>
                <a:latin typeface="思源黑体"/>
                <a:ea typeface="思源黑体"/>
              </a:rPr>
              <a:t>智能代理、脑机接口与空间计算重塑了我们的每一秒</a:t>
            </a:r>
          </a:p>
        </p:txBody>
      </p:sp>
      <p:sp>
        <p:nvSpPr>
          <p:cNvPr id="13" name="!!p1-bg"/>
          <p:cNvSpPr/>
          <p:nvPr/>
        </p:nvSpPr>
        <p:spPr>
          <a:xfrm>
            <a:off x="900000" y="162000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1-time"/>
          <p:cNvSpPr/>
          <p:nvPr/>
        </p:nvSpPr>
        <p:spPr>
          <a:xfrm>
            <a:off x="1260000" y="198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07:00</a:t>
            </a:r>
          </a:p>
        </p:txBody>
      </p:sp>
      <p:sp>
        <p:nvSpPr>
          <p:cNvPr id="15" name="!!p1-title"/>
          <p:cNvSpPr/>
          <p:nvPr/>
        </p:nvSpPr>
        <p:spPr>
          <a:xfrm>
            <a:off x="1260000" y="2700000"/>
            <a:ext cx="2700000" cy="540000"/>
          </a:xfrm>
          <a:prstGeom prst="rect">
            <a:avLst/>
          </a:prstGeom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思源黑体"/>
                <a:ea typeface="思源黑体"/>
              </a:rPr>
              <a:t>基因营养与唤醒</a:t>
            </a:r>
          </a:p>
        </p:txBody>
      </p:sp>
      <p:sp>
        <p:nvSpPr>
          <p:cNvPr id="16" name="!!p1-desc"/>
          <p:cNvSpPr/>
          <p:nvPr/>
        </p:nvSpPr>
        <p:spPr>
          <a:xfrm>
            <a:off x="1260000" y="3600000"/>
            <a:ext cx="2520000" cy="1440000"/>
          </a:xfrm>
          <a:prstGeom prst="rect">
            <a:avLst/>
          </a:prstGeom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思源黑体"/>
                <a:ea typeface="思源黑体"/>
              </a:rPr>
              <a:t>AI管家实时读取体征，合成专属营养早餐，温和唤醒意识。</a:t>
            </a:r>
          </a:p>
        </p:txBody>
      </p:sp>
      <p:sp>
        <p:nvSpPr>
          <p:cNvPr id="17" name="!!p2-bg"/>
          <p:cNvSpPr/>
          <p:nvPr/>
        </p:nvSpPr>
        <p:spPr>
          <a:xfrm>
            <a:off x="4500000" y="162000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p2-time"/>
          <p:cNvSpPr/>
          <p:nvPr/>
        </p:nvSpPr>
        <p:spPr>
          <a:xfrm>
            <a:off x="4860000" y="198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14:00</a:t>
            </a:r>
          </a:p>
        </p:txBody>
      </p:sp>
      <p:sp>
        <p:nvSpPr>
          <p:cNvPr id="19" name="!!p2-title"/>
          <p:cNvSpPr/>
          <p:nvPr/>
        </p:nvSpPr>
        <p:spPr>
          <a:xfrm>
            <a:off x="4860000" y="2700000"/>
            <a:ext cx="2700000" cy="540000"/>
          </a:xfrm>
          <a:prstGeom prst="rect">
            <a:avLst/>
          </a:prstGeom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思源黑体"/>
                <a:ea typeface="思源黑体"/>
              </a:rPr>
              <a:t>全息远程协同</a:t>
            </a:r>
          </a:p>
        </p:txBody>
      </p:sp>
      <p:sp>
        <p:nvSpPr>
          <p:cNvPr id="20" name="!!p2-desc"/>
          <p:cNvSpPr/>
          <p:nvPr/>
        </p:nvSpPr>
        <p:spPr>
          <a:xfrm>
            <a:off x="4860000" y="3600000"/>
            <a:ext cx="2520000" cy="1440000"/>
          </a:xfrm>
          <a:prstGeom prst="rect">
            <a:avLst/>
          </a:prstGeom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思源黑体"/>
                <a:ea typeface="思源黑体"/>
              </a:rPr>
              <a:t>在虚拟火星基地与全球团队开启三维会议，数据触手可及。</a:t>
            </a:r>
          </a:p>
        </p:txBody>
      </p:sp>
      <p:sp>
        <p:nvSpPr>
          <p:cNvPr id="21" name="!!p3-bg"/>
          <p:cNvSpPr/>
          <p:nvPr/>
        </p:nvSpPr>
        <p:spPr>
          <a:xfrm>
            <a:off x="8100000" y="162000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p3-time"/>
          <p:cNvSpPr/>
          <p:nvPr/>
        </p:nvSpPr>
        <p:spPr>
          <a:xfrm>
            <a:off x="8460000" y="198000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21:00</a:t>
            </a:r>
          </a:p>
        </p:txBody>
      </p:sp>
      <p:sp>
        <p:nvSpPr>
          <p:cNvPr id="23" name="!!p3-title"/>
          <p:cNvSpPr/>
          <p:nvPr/>
        </p:nvSpPr>
        <p:spPr>
          <a:xfrm>
            <a:off x="8460000" y="2700000"/>
            <a:ext cx="2880000" cy="540000"/>
          </a:xfrm>
          <a:prstGeom prst="rect">
            <a:avLst/>
          </a:prstGeom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思源黑体"/>
                <a:ea typeface="思源黑体"/>
              </a:rPr>
              <a:t>沉浸式潜意识休眠</a:t>
            </a:r>
          </a:p>
        </p:txBody>
      </p:sp>
      <p:sp>
        <p:nvSpPr>
          <p:cNvPr id="24" name="!!p3-desc"/>
          <p:cNvSpPr/>
          <p:nvPr/>
        </p:nvSpPr>
        <p:spPr>
          <a:xfrm>
            <a:off x="8460000" y="3600000"/>
            <a:ext cx="2520000" cy="1440000"/>
          </a:xfrm>
          <a:prstGeom prst="rect">
            <a:avLst/>
          </a:prstGeom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思源黑体"/>
                <a:ea typeface="思源黑体"/>
              </a:rPr>
              <a:t>脑机接口连接潜意识网络，在深睡中完成知识载入与精神放松。</a:t>
            </a:r>
          </a:p>
        </p:txBody>
      </p:sp>
      <p:sp>
        <p:nvSpPr>
          <p:cNvPr id="25" name="!!ev-bg"/>
          <p:cNvSpPr/>
          <p:nvPr/>
        </p:nvSpPr>
        <p:spPr>
          <a:xfrm>
            <a:off x="12960000" y="1080000"/>
            <a:ext cx="5400000" cy="4680000"/>
          </a:xfrm>
          <a:prstGeom prst="rect">
            <a:avLst/>
          </a:prstGeom>
          <a:solidFill>
            <a:srgbClr val="45A29E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!!ev-num"/>
          <p:cNvSpPr/>
          <p:nvPr/>
        </p:nvSpPr>
        <p:spPr>
          <a:xfrm>
            <a:off x="12960000" y="1800000"/>
            <a:ext cx="5400000" cy="1800000"/>
          </a:xfrm>
          <a:prstGeom prst="rect">
            <a:avLst/>
          </a:prstGeom>
        </p:spPr>
        <p:txBody>
          <a:bodyPr/>
          <a:lstStyle/>
          <a:p>
            <a:r>
              <a:rPr lang="en-US" sz="9600" b="1">
                <a:solidFill>
                  <a:srgbClr val="66FCF1"/>
                </a:solidFill>
                <a:latin typeface="Montserrat"/>
                <a:ea typeface="Montserrat"/>
              </a:rPr>
              <a:t>98.5%</a:t>
            </a:r>
          </a:p>
        </p:txBody>
      </p:sp>
      <p:sp>
        <p:nvSpPr>
          <p:cNvPr id="27" name="!!ev-label"/>
          <p:cNvSpPr/>
          <p:nvPr/>
        </p:nvSpPr>
        <p:spPr>
          <a:xfrm>
            <a:off x="12960000" y="3960000"/>
            <a:ext cx="4680000" cy="720000"/>
          </a:xfrm>
          <a:prstGeom prst="rect">
            <a:avLst/>
          </a:prstGeom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思源黑体"/>
                <a:ea typeface="思源黑体"/>
              </a:rPr>
              <a:t>全球人口脑机接口接入率</a:t>
            </a:r>
          </a:p>
        </p:txBody>
      </p:sp>
      <p:sp>
        <p:nvSpPr>
          <p:cNvPr id="28" name="!!ev2-bg"/>
          <p:cNvSpPr/>
          <p:nvPr/>
        </p:nvSpPr>
        <p:spPr>
          <a:xfrm>
            <a:off x="12960000" y="2880000"/>
            <a:ext cx="4320000" cy="2880000"/>
          </a:xfrm>
          <a:prstGeom prst="rect">
            <a:avLst/>
          </a:prstGeom>
          <a:solidFill>
            <a:srgbClr val="1F2833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ev2-num"/>
          <p:cNvSpPr/>
          <p:nvPr/>
        </p:nvSpPr>
        <p:spPr>
          <a:xfrm>
            <a:off x="12960000" y="3420000"/>
            <a:ext cx="3600000" cy="1080000"/>
          </a:xfrm>
          <a:prstGeom prst="rect">
            <a:avLst/>
          </a:prstGeom>
        </p:spPr>
        <p:txBody>
          <a:bodyPr/>
          <a:lstStyle/>
          <a:p>
            <a:r>
              <a:rPr lang="en-US" sz="6400" b="1">
                <a:solidFill>
                  <a:srgbClr val="FFFFFF"/>
                </a:solidFill>
                <a:latin typeface="Montserrat"/>
                <a:ea typeface="Montserrat"/>
              </a:rPr>
              <a:t>12.4 hrs</a:t>
            </a:r>
          </a:p>
        </p:txBody>
      </p:sp>
      <p:sp>
        <p:nvSpPr>
          <p:cNvPr id="30" name="!!ev2-label"/>
          <p:cNvSpPr/>
          <p:nvPr/>
        </p:nvSpPr>
        <p:spPr>
          <a:xfrm>
            <a:off x="12960000" y="4860000"/>
            <a:ext cx="3600000" cy="720000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solidFill>
                  <a:srgbClr val="C5C6C7"/>
                </a:solidFill>
                <a:latin typeface="思源黑体"/>
                <a:ea typeface="思源黑体"/>
              </a:rPr>
              <a:t>平均每日混合现实驻留时长</a:t>
            </a:r>
          </a:p>
        </p:txBody>
      </p:sp>
      <p:sp>
        <p:nvSpPr>
          <p:cNvPr id="31" name="!!cta-title"/>
          <p:cNvSpPr/>
          <p:nvPr/>
        </p:nvSpPr>
        <p:spPr>
          <a:xfrm>
            <a:off x="12960000" y="2520000"/>
            <a:ext cx="9360000" cy="108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4800" b="1">
                <a:solidFill>
                  <a:srgbClr val="FFFFFF"/>
                </a:solidFill>
                <a:latin typeface="思源黑体"/>
                <a:ea typeface="思源黑体"/>
              </a:rPr>
              <a:t>准备好迎接你的未来了吗？</a:t>
            </a:r>
          </a:p>
        </p:txBody>
      </p:sp>
      <p:sp>
        <p:nvSpPr>
          <p:cNvPr id="32" name="!!cta-btn"/>
          <p:cNvSpPr/>
          <p:nvPr/>
        </p:nvSpPr>
        <p:spPr>
          <a:xfrm>
            <a:off x="12960000" y="4140000"/>
            <a:ext cx="2160000" cy="540000"/>
          </a:xfrm>
          <a:prstGeom prst="roundRect">
            <a:avLst/>
          </a:prstGeom>
          <a:solidFill>
            <a:srgbClr val="66FCF1"/>
          </a:solidFill>
        </p:spPr>
        <p:txBody>
          <a:bodyPr/>
          <a:lstStyle/>
          <a:p>
            <a:pPr algn="ctr"/>
            <a:r>
              <a:rPr lang="en-US" sz="1800" b="1">
                <a:solidFill>
                  <a:srgbClr val="0B0C10"/>
                </a:solidFill>
                <a:latin typeface="Montserrat"/>
                <a:ea typeface="Montserrat"/>
              </a:rPr>
              <a:t>EXPLORE 2050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1" build="allAtOnce"/>
      <p:bldP spid="16" grpId="2" build="allAtOnce"/>
      <p:bldP spid="18" grpId="3" build="allAtOnce"/>
      <p:bldP spid="19" grpId="4" build="allAtOnce"/>
      <p:bldP spid="20" grpId="5" build="allAtOnce"/>
      <p:bldP spid="22" grpId="6" build="allAtOnce"/>
      <p:bldP spid="23" grpId="7" build="allAtOnce"/>
      <p:bldP spid="24" grpId="8" build="allAtOnce"/>
    </p:bldLst>
  </p:timing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B0C10"/>
        </a:solidFill>
      </p:bgPr>
    </p:bg>
    <p:spTree>
      <p:nvGrpSpPr>
        <p:cNvPr id="1" name=""/>
        <p:cNvGrpSpPr/>
        <p:nvPr/>
      </p:nvGrpSpPr>
      <p:grpSpPr/>
      <p:sp>
        <p:nvSpPr>
          <p:cNvPr id="2" name="!!bg-orb"/>
          <p:cNvSpPr/>
          <p:nvPr/>
        </p:nvSpPr>
        <p:spPr>
          <a:xfrm>
            <a:off x="5400000" y="3600000"/>
            <a:ext cx="7200000" cy="7200000"/>
          </a:xfrm>
          <a:prstGeom prst="ellipse">
            <a:avLst/>
          </a:prstGeom>
          <a:solidFill>
            <a:srgbClr val="66FCF1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g-box"/>
          <p:cNvSpPr/>
          <p:nvPr/>
        </p:nvSpPr>
        <p:spPr>
          <a:xfrm>
            <a:off x="720000" y="1440000"/>
            <a:ext cx="1440000" cy="3960000"/>
          </a:xfrm>
          <a:prstGeom prst="rect">
            <a:avLst/>
          </a:prstGeom>
          <a:solidFill>
            <a:srgbClr val="1F2833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accent-line"/>
          <p:cNvSpPr/>
          <p:nvPr/>
        </p:nvSpPr>
        <p:spPr>
          <a:xfrm>
            <a:off x="720000" y="5580000"/>
            <a:ext cx="4320000" cy="72000"/>
          </a:xfrm>
          <a:prstGeom prst="rect">
            <a:avLst/>
          </a:prstGeom>
          <a:solidFill>
            <a:srgbClr val="66FCF1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frame"/>
          <p:cNvSpPr/>
          <p:nvPr/>
        </p:nvSpPr>
        <p:spPr>
          <a:xfrm>
            <a:off x="432000" y="288000"/>
            <a:ext cx="11329200" cy="6282000"/>
          </a:xfrm>
          <a:prstGeom prst="rect">
            <a:avLst/>
          </a:prstGeom>
          <a:noFill/>
          <a:ln w="25400">
            <a:solidFill>
              <a:srgbClr val="1F2833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1"/>
          <p:cNvSpPr/>
          <p:nvPr/>
        </p:nvSpPr>
        <p:spPr>
          <a:xfrm>
            <a:off x="11160000" y="1440000"/>
            <a:ext cx="180000" cy="180000"/>
          </a:xfrm>
          <a:prstGeom prst="ellipse">
            <a:avLst/>
          </a:prstGeom>
          <a:solidFill>
            <a:srgbClr val="45A29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2"/>
          <p:cNvSpPr/>
          <p:nvPr/>
        </p:nvSpPr>
        <p:spPr>
          <a:xfrm>
            <a:off x="1080000" y="5760000"/>
            <a:ext cx="360000" cy="360000"/>
          </a:xfrm>
          <a:prstGeom prst="ellipse">
            <a:avLst/>
          </a:prstGeom>
          <a:solidFill>
            <a:srgbClr val="66FCF1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2960000" y="0"/>
            <a:ext cx="9000000" cy="1440000"/>
          </a:xfrm>
          <a:prstGeom prst="rect">
            <a:avLst/>
          </a:prstGeom>
        </p:spPr>
        <p:txBody>
          <a:bodyPr/>
          <a:lstStyle/>
          <a:p>
            <a:r>
              <a:rPr lang="en-US" sz="6400" b="1">
                <a:solidFill>
                  <a:srgbClr val="FFFFFF"/>
                </a:solidFill>
                <a:latin typeface="思源黑体"/>
                <a:ea typeface="思源黑体"/>
              </a:rPr>
              <a:t>未来已来：2050</a:t>
            </a:r>
          </a:p>
        </p:txBody>
      </p:sp>
      <p:sp>
        <p:nvSpPr>
          <p:cNvPr id="9" name="!!hero-sub"/>
          <p:cNvSpPr/>
          <p:nvPr/>
        </p:nvSpPr>
        <p:spPr>
          <a:xfrm>
            <a:off x="12960000" y="0"/>
            <a:ext cx="5400000" cy="720000"/>
          </a:xfrm>
          <a:prstGeom prst="rect">
            <a:avLst/>
          </a:prstGeom>
        </p:spPr>
        <p:txBody>
          <a:bodyPr/>
          <a:lstStyle/>
          <a:p>
            <a:r>
              <a:rPr lang="en-US" sz="3600">
                <a:solidFill>
                  <a:srgbClr val="C5C6C7"/>
                </a:solidFill>
                <a:latin typeface="思源黑体"/>
                <a:ea typeface="思源黑体"/>
              </a:rPr>
              <a:t>全息时代的一天</a:t>
            </a:r>
          </a:p>
        </p:txBody>
      </p:sp>
      <p:sp>
        <p:nvSpPr>
          <p:cNvPr id="10" name="!!hero-tag"/>
          <p:cNvSpPr/>
          <p:nvPr/>
        </p:nvSpPr>
        <p:spPr>
          <a:xfrm>
            <a:off x="12960000" y="0"/>
            <a:ext cx="5400000" cy="540000"/>
          </a:xfrm>
          <a:prstGeom prst="rect">
            <a:avLst/>
          </a:prstGeom>
        </p:spPr>
        <p:txBody>
          <a:bodyPr/>
          <a:lstStyle/>
          <a:p>
            <a:r>
              <a:rPr lang="en-US" sz="1600" b="1">
                <a:solidFill>
                  <a:srgbClr val="66FCF1"/>
                </a:solidFill>
                <a:latin typeface="Montserrat"/>
                <a:ea typeface="Montserrat"/>
              </a:rPr>
              <a:t>THE BOUNDARY DISSOLVES</a:t>
            </a:r>
          </a:p>
        </p:txBody>
      </p:sp>
      <p:sp>
        <p:nvSpPr>
          <p:cNvPr id="11" name="!!stmt-text"/>
          <p:cNvSpPr/>
          <p:nvPr/>
        </p:nvSpPr>
        <p:spPr>
          <a:xfrm>
            <a:off x="12960000" y="0"/>
            <a:ext cx="10080000" cy="144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5400" b="1">
                <a:solidFill>
                  <a:srgbClr val="FFFFFF"/>
                </a:solidFill>
                <a:latin typeface="思源黑体"/>
                <a:ea typeface="思源黑体"/>
              </a:rPr>
              <a:t>物理与数字的边界彻底消融</a:t>
            </a:r>
          </a:p>
        </p:txBody>
      </p:sp>
      <p:sp>
        <p:nvSpPr>
          <p:cNvPr id="12" name="!!stmt-sub"/>
          <p:cNvSpPr/>
          <p:nvPr/>
        </p:nvSpPr>
        <p:spPr>
          <a:xfrm>
            <a:off x="12960000" y="0"/>
            <a:ext cx="10080000" cy="72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400">
                <a:solidFill>
                  <a:srgbClr val="45A29E"/>
                </a:solidFill>
                <a:latin typeface="思源黑体"/>
                <a:ea typeface="思源黑体"/>
              </a:rPr>
              <a:t>智能代理、脑机接口与空间计算重塑了我们的每一秒</a:t>
            </a:r>
          </a:p>
        </p:txBody>
      </p:sp>
      <p:sp>
        <p:nvSpPr>
          <p:cNvPr id="13" name="!!p1-bg"/>
          <p:cNvSpPr/>
          <p:nvPr/>
        </p:nvSpPr>
        <p:spPr>
          <a:xfrm>
            <a:off x="12960000" y="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1-time"/>
          <p:cNvSpPr/>
          <p:nvPr/>
        </p:nvSpPr>
        <p:spPr>
          <a:xfrm>
            <a:off x="12960000" y="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07:00</a:t>
            </a:r>
          </a:p>
        </p:txBody>
      </p:sp>
      <p:sp>
        <p:nvSpPr>
          <p:cNvPr id="15" name="!!p1-title"/>
          <p:cNvSpPr/>
          <p:nvPr/>
        </p:nvSpPr>
        <p:spPr>
          <a:xfrm>
            <a:off x="12960000" y="0"/>
            <a:ext cx="2700000" cy="540000"/>
          </a:xfrm>
          <a:prstGeom prst="rect">
            <a:avLst/>
          </a:prstGeom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思源黑体"/>
                <a:ea typeface="思源黑体"/>
              </a:rPr>
              <a:t>基因营养与唤醒</a:t>
            </a:r>
          </a:p>
        </p:txBody>
      </p:sp>
      <p:sp>
        <p:nvSpPr>
          <p:cNvPr id="16" name="!!p1-desc"/>
          <p:cNvSpPr/>
          <p:nvPr/>
        </p:nvSpPr>
        <p:spPr>
          <a:xfrm>
            <a:off x="12960000" y="0"/>
            <a:ext cx="2520000" cy="1440000"/>
          </a:xfrm>
          <a:prstGeom prst="rect">
            <a:avLst/>
          </a:prstGeom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思源黑体"/>
                <a:ea typeface="思源黑体"/>
              </a:rPr>
              <a:t>AI管家实时读取体征，合成专属营养早餐，温和唤醒意识。</a:t>
            </a:r>
          </a:p>
        </p:txBody>
      </p:sp>
      <p:sp>
        <p:nvSpPr>
          <p:cNvPr id="17" name="!!p2-bg"/>
          <p:cNvSpPr/>
          <p:nvPr/>
        </p:nvSpPr>
        <p:spPr>
          <a:xfrm>
            <a:off x="12960000" y="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p2-time"/>
          <p:cNvSpPr/>
          <p:nvPr/>
        </p:nvSpPr>
        <p:spPr>
          <a:xfrm>
            <a:off x="12960000" y="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14:00</a:t>
            </a:r>
          </a:p>
        </p:txBody>
      </p:sp>
      <p:sp>
        <p:nvSpPr>
          <p:cNvPr id="19" name="!!p2-title"/>
          <p:cNvSpPr/>
          <p:nvPr/>
        </p:nvSpPr>
        <p:spPr>
          <a:xfrm>
            <a:off x="12960000" y="0"/>
            <a:ext cx="2700000" cy="540000"/>
          </a:xfrm>
          <a:prstGeom prst="rect">
            <a:avLst/>
          </a:prstGeom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思源黑体"/>
                <a:ea typeface="思源黑体"/>
              </a:rPr>
              <a:t>全息远程协同</a:t>
            </a:r>
          </a:p>
        </p:txBody>
      </p:sp>
      <p:sp>
        <p:nvSpPr>
          <p:cNvPr id="20" name="!!p2-desc"/>
          <p:cNvSpPr/>
          <p:nvPr/>
        </p:nvSpPr>
        <p:spPr>
          <a:xfrm>
            <a:off x="12960000" y="0"/>
            <a:ext cx="2520000" cy="1440000"/>
          </a:xfrm>
          <a:prstGeom prst="rect">
            <a:avLst/>
          </a:prstGeom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思源黑体"/>
                <a:ea typeface="思源黑体"/>
              </a:rPr>
              <a:t>在虚拟火星基地与全球团队开启三维会议，数据触手可及。</a:t>
            </a:r>
          </a:p>
        </p:txBody>
      </p:sp>
      <p:sp>
        <p:nvSpPr>
          <p:cNvPr id="21" name="!!p3-bg"/>
          <p:cNvSpPr/>
          <p:nvPr/>
        </p:nvSpPr>
        <p:spPr>
          <a:xfrm>
            <a:off x="12960000" y="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p3-time"/>
          <p:cNvSpPr/>
          <p:nvPr/>
        </p:nvSpPr>
        <p:spPr>
          <a:xfrm>
            <a:off x="12960000" y="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21:00</a:t>
            </a:r>
          </a:p>
        </p:txBody>
      </p:sp>
      <p:sp>
        <p:nvSpPr>
          <p:cNvPr id="23" name="!!p3-title"/>
          <p:cNvSpPr/>
          <p:nvPr/>
        </p:nvSpPr>
        <p:spPr>
          <a:xfrm>
            <a:off x="12960000" y="0"/>
            <a:ext cx="2880000" cy="540000"/>
          </a:xfrm>
          <a:prstGeom prst="rect">
            <a:avLst/>
          </a:prstGeom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思源黑体"/>
                <a:ea typeface="思源黑体"/>
              </a:rPr>
              <a:t>沉浸式潜意识休眠</a:t>
            </a:r>
          </a:p>
        </p:txBody>
      </p:sp>
      <p:sp>
        <p:nvSpPr>
          <p:cNvPr id="24" name="!!p3-desc"/>
          <p:cNvSpPr/>
          <p:nvPr/>
        </p:nvSpPr>
        <p:spPr>
          <a:xfrm>
            <a:off x="12960000" y="0"/>
            <a:ext cx="2520000" cy="1440000"/>
          </a:xfrm>
          <a:prstGeom prst="rect">
            <a:avLst/>
          </a:prstGeom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思源黑体"/>
                <a:ea typeface="思源黑体"/>
              </a:rPr>
              <a:t>脑机接口连接潜意识网络，在深睡中完成知识载入与精神放松。</a:t>
            </a:r>
          </a:p>
        </p:txBody>
      </p:sp>
      <p:sp>
        <p:nvSpPr>
          <p:cNvPr id="25" name="!!ev-bg"/>
          <p:cNvSpPr/>
          <p:nvPr/>
        </p:nvSpPr>
        <p:spPr>
          <a:xfrm>
            <a:off x="1440000" y="1080000"/>
            <a:ext cx="5400000" cy="4680000"/>
          </a:xfrm>
          <a:prstGeom prst="rect">
            <a:avLst/>
          </a:prstGeom>
          <a:solidFill>
            <a:srgbClr val="45A29E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!!ev-num"/>
          <p:cNvSpPr/>
          <p:nvPr/>
        </p:nvSpPr>
        <p:spPr>
          <a:xfrm>
            <a:off x="1800000" y="1800000"/>
            <a:ext cx="5400000" cy="1800000"/>
          </a:xfrm>
          <a:prstGeom prst="rect">
            <a:avLst/>
          </a:prstGeom>
        </p:spPr>
        <p:txBody>
          <a:bodyPr/>
          <a:lstStyle/>
          <a:p>
            <a:r>
              <a:rPr lang="en-US" sz="9600" b="1">
                <a:solidFill>
                  <a:srgbClr val="66FCF1"/>
                </a:solidFill>
                <a:latin typeface="Montserrat"/>
                <a:ea typeface="Montserrat"/>
              </a:rPr>
              <a:t>98.5%</a:t>
            </a:r>
          </a:p>
        </p:txBody>
      </p:sp>
      <p:sp>
        <p:nvSpPr>
          <p:cNvPr id="27" name="!!ev-label"/>
          <p:cNvSpPr/>
          <p:nvPr/>
        </p:nvSpPr>
        <p:spPr>
          <a:xfrm>
            <a:off x="1800000" y="4320000"/>
            <a:ext cx="4680000" cy="720000"/>
          </a:xfrm>
          <a:prstGeom prst="rect">
            <a:avLst/>
          </a:prstGeom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思源黑体"/>
                <a:ea typeface="思源黑体"/>
              </a:rPr>
              <a:t>全球人口脑机接口接入率</a:t>
            </a:r>
          </a:p>
        </p:txBody>
      </p:sp>
      <p:sp>
        <p:nvSpPr>
          <p:cNvPr id="28" name="!!ev2-bg"/>
          <p:cNvSpPr/>
          <p:nvPr/>
        </p:nvSpPr>
        <p:spPr>
          <a:xfrm>
            <a:off x="7200000" y="2880000"/>
            <a:ext cx="4320000" cy="2880000"/>
          </a:xfrm>
          <a:prstGeom prst="rect">
            <a:avLst/>
          </a:prstGeom>
          <a:solidFill>
            <a:srgbClr val="1F2833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ev2-num"/>
          <p:cNvSpPr/>
          <p:nvPr/>
        </p:nvSpPr>
        <p:spPr>
          <a:xfrm>
            <a:off x="7560000" y="3420000"/>
            <a:ext cx="3600000" cy="1080000"/>
          </a:xfrm>
          <a:prstGeom prst="rect">
            <a:avLst/>
          </a:prstGeom>
        </p:spPr>
        <p:txBody>
          <a:bodyPr/>
          <a:lstStyle/>
          <a:p>
            <a:r>
              <a:rPr lang="en-US" sz="6400" b="1">
                <a:solidFill>
                  <a:srgbClr val="FFFFFF"/>
                </a:solidFill>
                <a:latin typeface="Montserrat"/>
                <a:ea typeface="Montserrat"/>
              </a:rPr>
              <a:t>12.4 hrs</a:t>
            </a:r>
          </a:p>
        </p:txBody>
      </p:sp>
      <p:sp>
        <p:nvSpPr>
          <p:cNvPr id="30" name="!!ev2-label"/>
          <p:cNvSpPr/>
          <p:nvPr/>
        </p:nvSpPr>
        <p:spPr>
          <a:xfrm>
            <a:off x="7560000" y="4860000"/>
            <a:ext cx="3600000" cy="720000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solidFill>
                  <a:srgbClr val="C5C6C7"/>
                </a:solidFill>
                <a:latin typeface="思源黑体"/>
                <a:ea typeface="思源黑体"/>
              </a:rPr>
              <a:t>平均每日混合现实驻留时长</a:t>
            </a:r>
          </a:p>
        </p:txBody>
      </p:sp>
      <p:sp>
        <p:nvSpPr>
          <p:cNvPr id="31" name="!!cta-title"/>
          <p:cNvSpPr/>
          <p:nvPr/>
        </p:nvSpPr>
        <p:spPr>
          <a:xfrm>
            <a:off x="12960000" y="2520000"/>
            <a:ext cx="9360000" cy="108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4800" b="1">
                <a:solidFill>
                  <a:srgbClr val="FFFFFF"/>
                </a:solidFill>
                <a:latin typeface="思源黑体"/>
                <a:ea typeface="思源黑体"/>
              </a:rPr>
              <a:t>准备好迎接你的未来了吗？</a:t>
            </a:r>
          </a:p>
        </p:txBody>
      </p:sp>
      <p:sp>
        <p:nvSpPr>
          <p:cNvPr id="32" name="!!cta-btn"/>
          <p:cNvSpPr/>
          <p:nvPr/>
        </p:nvSpPr>
        <p:spPr>
          <a:xfrm>
            <a:off x="12960000" y="4140000"/>
            <a:ext cx="2160000" cy="540000"/>
          </a:xfrm>
          <a:prstGeom prst="roundRect">
            <a:avLst/>
          </a:prstGeom>
          <a:solidFill>
            <a:srgbClr val="66FCF1"/>
          </a:solidFill>
        </p:spPr>
        <p:txBody>
          <a:bodyPr/>
          <a:lstStyle/>
          <a:p>
            <a:pPr algn="ctr"/>
            <a:r>
              <a:rPr lang="en-US" sz="1800" b="1">
                <a:solidFill>
                  <a:srgbClr val="0B0C10"/>
                </a:solidFill>
                <a:latin typeface="Montserrat"/>
                <a:ea typeface="Montserrat"/>
              </a:rPr>
              <a:t>EXPLORE 2050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1" build="allAtOnce"/>
      <p:bldP spid="16" grpId="2" build="allAtOnce"/>
      <p:bldP spid="18" grpId="3" build="allAtOnce"/>
      <p:bldP spid="19" grpId="4" build="allAtOnce"/>
      <p:bldP spid="20" grpId="5" build="allAtOnce"/>
      <p:bldP spid="22" grpId="6" build="allAtOnce"/>
      <p:bldP spid="23" grpId="7" build="allAtOnce"/>
      <p:bldP spid="24" grpId="8" build="allAtOnce"/>
    </p:bldLst>
  </p:timing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B0C10"/>
        </a:solidFill>
      </p:bgPr>
    </p:bg>
    <p:spTree>
      <p:nvGrpSpPr>
        <p:cNvPr id="1" name=""/>
        <p:cNvGrpSpPr/>
        <p:nvPr/>
      </p:nvGrpSpPr>
      <p:grpSpPr/>
      <p:sp>
        <p:nvSpPr>
          <p:cNvPr id="2" name="!!bg-orb"/>
          <p:cNvSpPr/>
          <p:nvPr/>
        </p:nvSpPr>
        <p:spPr>
          <a:xfrm>
            <a:off x="2880000" y="0"/>
            <a:ext cx="5400000" cy="5400000"/>
          </a:xfrm>
          <a:prstGeom prst="ellipse">
            <a:avLst/>
          </a:prstGeom>
          <a:solidFill>
            <a:srgbClr val="66FCF1">
              <a:alpha val="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g-box"/>
          <p:cNvSpPr/>
          <p:nvPr/>
        </p:nvSpPr>
        <p:spPr>
          <a:xfrm>
            <a:off x="4320000" y="3600000"/>
            <a:ext cx="3600000" cy="2160000"/>
          </a:xfrm>
          <a:prstGeom prst="rect">
            <a:avLst/>
          </a:prstGeom>
          <a:solidFill>
            <a:srgbClr val="1F2833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accent-line"/>
          <p:cNvSpPr/>
          <p:nvPr/>
        </p:nvSpPr>
        <p:spPr>
          <a:xfrm>
            <a:off x="5940000" y="5760000"/>
            <a:ext cx="288000" cy="72000"/>
          </a:xfrm>
          <a:prstGeom prst="rect">
            <a:avLst/>
          </a:prstGeom>
          <a:solidFill>
            <a:srgbClr val="66FCF1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frame"/>
          <p:cNvSpPr/>
          <p:nvPr/>
        </p:nvSpPr>
        <p:spPr>
          <a:xfrm>
            <a:off x="432000" y="288000"/>
            <a:ext cx="11329200" cy="6282000"/>
          </a:xfrm>
          <a:prstGeom prst="rect">
            <a:avLst/>
          </a:prstGeom>
          <a:noFill/>
          <a:ln w="25400">
            <a:solidFill>
              <a:srgbClr val="1F2833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1"/>
          <p:cNvSpPr/>
          <p:nvPr/>
        </p:nvSpPr>
        <p:spPr>
          <a:xfrm>
            <a:off x="11160000" y="1440000"/>
            <a:ext cx="180000" cy="180000"/>
          </a:xfrm>
          <a:prstGeom prst="ellipse">
            <a:avLst/>
          </a:prstGeom>
          <a:solidFill>
            <a:srgbClr val="45A29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2"/>
          <p:cNvSpPr/>
          <p:nvPr/>
        </p:nvSpPr>
        <p:spPr>
          <a:xfrm>
            <a:off x="1080000" y="5760000"/>
            <a:ext cx="360000" cy="360000"/>
          </a:xfrm>
          <a:prstGeom prst="ellipse">
            <a:avLst/>
          </a:prstGeom>
          <a:solidFill>
            <a:srgbClr val="66FCF1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2960000" y="0"/>
            <a:ext cx="9000000" cy="1440000"/>
          </a:xfrm>
          <a:prstGeom prst="rect">
            <a:avLst/>
          </a:prstGeom>
        </p:spPr>
        <p:txBody>
          <a:bodyPr/>
          <a:lstStyle/>
          <a:p>
            <a:r>
              <a:rPr lang="en-US" sz="6400" b="1">
                <a:solidFill>
                  <a:srgbClr val="FFFFFF"/>
                </a:solidFill>
                <a:latin typeface="思源黑体"/>
                <a:ea typeface="思源黑体"/>
              </a:rPr>
              <a:t>未来已来：2050</a:t>
            </a:r>
          </a:p>
        </p:txBody>
      </p:sp>
      <p:sp>
        <p:nvSpPr>
          <p:cNvPr id="9" name="!!hero-sub"/>
          <p:cNvSpPr/>
          <p:nvPr/>
        </p:nvSpPr>
        <p:spPr>
          <a:xfrm>
            <a:off x="12960000" y="0"/>
            <a:ext cx="5400000" cy="720000"/>
          </a:xfrm>
          <a:prstGeom prst="rect">
            <a:avLst/>
          </a:prstGeom>
        </p:spPr>
        <p:txBody>
          <a:bodyPr/>
          <a:lstStyle/>
          <a:p>
            <a:r>
              <a:rPr lang="en-US" sz="3600">
                <a:solidFill>
                  <a:srgbClr val="C5C6C7"/>
                </a:solidFill>
                <a:latin typeface="思源黑体"/>
                <a:ea typeface="思源黑体"/>
              </a:rPr>
              <a:t>全息时代的一天</a:t>
            </a:r>
          </a:p>
        </p:txBody>
      </p:sp>
      <p:sp>
        <p:nvSpPr>
          <p:cNvPr id="10" name="!!hero-tag"/>
          <p:cNvSpPr/>
          <p:nvPr/>
        </p:nvSpPr>
        <p:spPr>
          <a:xfrm>
            <a:off x="12960000" y="0"/>
            <a:ext cx="5400000" cy="540000"/>
          </a:xfrm>
          <a:prstGeom prst="rect">
            <a:avLst/>
          </a:prstGeom>
        </p:spPr>
        <p:txBody>
          <a:bodyPr/>
          <a:lstStyle/>
          <a:p>
            <a:r>
              <a:rPr lang="en-US" sz="1600" b="1">
                <a:solidFill>
                  <a:srgbClr val="66FCF1"/>
                </a:solidFill>
                <a:latin typeface="Montserrat"/>
                <a:ea typeface="Montserrat"/>
              </a:rPr>
              <a:t>THE BOUNDARY DISSOLVES</a:t>
            </a:r>
          </a:p>
        </p:txBody>
      </p:sp>
      <p:sp>
        <p:nvSpPr>
          <p:cNvPr id="11" name="!!stmt-text"/>
          <p:cNvSpPr/>
          <p:nvPr/>
        </p:nvSpPr>
        <p:spPr>
          <a:xfrm>
            <a:off x="12960000" y="0"/>
            <a:ext cx="10080000" cy="144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5400" b="1">
                <a:solidFill>
                  <a:srgbClr val="FFFFFF"/>
                </a:solidFill>
                <a:latin typeface="思源黑体"/>
                <a:ea typeface="思源黑体"/>
              </a:rPr>
              <a:t>物理与数字的边界彻底消融</a:t>
            </a:r>
          </a:p>
        </p:txBody>
      </p:sp>
      <p:sp>
        <p:nvSpPr>
          <p:cNvPr id="12" name="!!stmt-sub"/>
          <p:cNvSpPr/>
          <p:nvPr/>
        </p:nvSpPr>
        <p:spPr>
          <a:xfrm>
            <a:off x="12960000" y="0"/>
            <a:ext cx="10080000" cy="72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400">
                <a:solidFill>
                  <a:srgbClr val="45A29E"/>
                </a:solidFill>
                <a:latin typeface="思源黑体"/>
                <a:ea typeface="思源黑体"/>
              </a:rPr>
              <a:t>智能代理、脑机接口与空间计算重塑了我们的每一秒</a:t>
            </a:r>
          </a:p>
        </p:txBody>
      </p:sp>
      <p:sp>
        <p:nvSpPr>
          <p:cNvPr id="13" name="!!p1-bg"/>
          <p:cNvSpPr/>
          <p:nvPr/>
        </p:nvSpPr>
        <p:spPr>
          <a:xfrm>
            <a:off x="12960000" y="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1-time"/>
          <p:cNvSpPr/>
          <p:nvPr/>
        </p:nvSpPr>
        <p:spPr>
          <a:xfrm>
            <a:off x="12960000" y="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07:00</a:t>
            </a:r>
          </a:p>
        </p:txBody>
      </p:sp>
      <p:sp>
        <p:nvSpPr>
          <p:cNvPr id="15" name="!!p1-title"/>
          <p:cNvSpPr/>
          <p:nvPr/>
        </p:nvSpPr>
        <p:spPr>
          <a:xfrm>
            <a:off x="12960000" y="0"/>
            <a:ext cx="2700000" cy="540000"/>
          </a:xfrm>
          <a:prstGeom prst="rect">
            <a:avLst/>
          </a:prstGeom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思源黑体"/>
                <a:ea typeface="思源黑体"/>
              </a:rPr>
              <a:t>基因营养与唤醒</a:t>
            </a:r>
          </a:p>
        </p:txBody>
      </p:sp>
      <p:sp>
        <p:nvSpPr>
          <p:cNvPr id="16" name="!!p1-desc"/>
          <p:cNvSpPr/>
          <p:nvPr/>
        </p:nvSpPr>
        <p:spPr>
          <a:xfrm>
            <a:off x="12960000" y="0"/>
            <a:ext cx="2520000" cy="1440000"/>
          </a:xfrm>
          <a:prstGeom prst="rect">
            <a:avLst/>
          </a:prstGeom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思源黑体"/>
                <a:ea typeface="思源黑体"/>
              </a:rPr>
              <a:t>AI管家实时读取体征，合成专属营养早餐，温和唤醒意识。</a:t>
            </a:r>
          </a:p>
        </p:txBody>
      </p:sp>
      <p:sp>
        <p:nvSpPr>
          <p:cNvPr id="17" name="!!p2-bg"/>
          <p:cNvSpPr/>
          <p:nvPr/>
        </p:nvSpPr>
        <p:spPr>
          <a:xfrm>
            <a:off x="12960000" y="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p2-time"/>
          <p:cNvSpPr/>
          <p:nvPr/>
        </p:nvSpPr>
        <p:spPr>
          <a:xfrm>
            <a:off x="12960000" y="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14:00</a:t>
            </a:r>
          </a:p>
        </p:txBody>
      </p:sp>
      <p:sp>
        <p:nvSpPr>
          <p:cNvPr id="19" name="!!p2-title"/>
          <p:cNvSpPr/>
          <p:nvPr/>
        </p:nvSpPr>
        <p:spPr>
          <a:xfrm>
            <a:off x="12960000" y="0"/>
            <a:ext cx="2700000" cy="540000"/>
          </a:xfrm>
          <a:prstGeom prst="rect">
            <a:avLst/>
          </a:prstGeom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思源黑体"/>
                <a:ea typeface="思源黑体"/>
              </a:rPr>
              <a:t>全息远程协同</a:t>
            </a:r>
          </a:p>
        </p:txBody>
      </p:sp>
      <p:sp>
        <p:nvSpPr>
          <p:cNvPr id="20" name="!!p2-desc"/>
          <p:cNvSpPr/>
          <p:nvPr/>
        </p:nvSpPr>
        <p:spPr>
          <a:xfrm>
            <a:off x="12960000" y="0"/>
            <a:ext cx="2520000" cy="1440000"/>
          </a:xfrm>
          <a:prstGeom prst="rect">
            <a:avLst/>
          </a:prstGeom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思源黑体"/>
                <a:ea typeface="思源黑体"/>
              </a:rPr>
              <a:t>在虚拟火星基地与全球团队开启三维会议，数据触手可及。</a:t>
            </a:r>
          </a:p>
        </p:txBody>
      </p:sp>
      <p:sp>
        <p:nvSpPr>
          <p:cNvPr id="21" name="!!p3-bg"/>
          <p:cNvSpPr/>
          <p:nvPr/>
        </p:nvSpPr>
        <p:spPr>
          <a:xfrm>
            <a:off x="12960000" y="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p3-time"/>
          <p:cNvSpPr/>
          <p:nvPr/>
        </p:nvSpPr>
        <p:spPr>
          <a:xfrm>
            <a:off x="12960000" y="0"/>
            <a:ext cx="2520000" cy="540000"/>
          </a:xfrm>
          <a:prstGeom prst="rect">
            <a:avLst/>
          </a:prstGeom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21:00</a:t>
            </a:r>
          </a:p>
        </p:txBody>
      </p:sp>
      <p:sp>
        <p:nvSpPr>
          <p:cNvPr id="23" name="!!p3-title"/>
          <p:cNvSpPr/>
          <p:nvPr/>
        </p:nvSpPr>
        <p:spPr>
          <a:xfrm>
            <a:off x="12960000" y="0"/>
            <a:ext cx="2880000" cy="540000"/>
          </a:xfrm>
          <a:prstGeom prst="rect">
            <a:avLst/>
          </a:prstGeom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思源黑体"/>
                <a:ea typeface="思源黑体"/>
              </a:rPr>
              <a:t>沉浸式潜意识休眠</a:t>
            </a:r>
          </a:p>
        </p:txBody>
      </p:sp>
      <p:sp>
        <p:nvSpPr>
          <p:cNvPr id="24" name="!!p3-desc"/>
          <p:cNvSpPr/>
          <p:nvPr/>
        </p:nvSpPr>
        <p:spPr>
          <a:xfrm>
            <a:off x="12960000" y="0"/>
            <a:ext cx="2520000" cy="1440000"/>
          </a:xfrm>
          <a:prstGeom prst="rect">
            <a:avLst/>
          </a:prstGeom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思源黑体"/>
                <a:ea typeface="思源黑体"/>
              </a:rPr>
              <a:t>脑机接口连接潜意识网络，在深睡中完成知识载入与精神放松。</a:t>
            </a:r>
          </a:p>
        </p:txBody>
      </p:sp>
      <p:sp>
        <p:nvSpPr>
          <p:cNvPr id="25" name="!!ev-bg"/>
          <p:cNvSpPr/>
          <p:nvPr/>
        </p:nvSpPr>
        <p:spPr>
          <a:xfrm>
            <a:off x="12960000" y="0"/>
            <a:ext cx="5400000" cy="4680000"/>
          </a:xfrm>
          <a:prstGeom prst="rect">
            <a:avLst/>
          </a:prstGeom>
          <a:solidFill>
            <a:srgbClr val="45A29E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!!ev-num"/>
          <p:cNvSpPr/>
          <p:nvPr/>
        </p:nvSpPr>
        <p:spPr>
          <a:xfrm>
            <a:off x="12960000" y="0"/>
            <a:ext cx="5400000" cy="1800000"/>
          </a:xfrm>
          <a:prstGeom prst="rect">
            <a:avLst/>
          </a:prstGeom>
        </p:spPr>
        <p:txBody>
          <a:bodyPr/>
          <a:lstStyle/>
          <a:p>
            <a:r>
              <a:rPr lang="en-US" sz="9600" b="1">
                <a:solidFill>
                  <a:srgbClr val="66FCF1"/>
                </a:solidFill>
                <a:latin typeface="Montserrat"/>
                <a:ea typeface="Montserrat"/>
              </a:rPr>
              <a:t>98.5%</a:t>
            </a:r>
          </a:p>
        </p:txBody>
      </p:sp>
      <p:sp>
        <p:nvSpPr>
          <p:cNvPr id="27" name="!!ev-label"/>
          <p:cNvSpPr/>
          <p:nvPr/>
        </p:nvSpPr>
        <p:spPr>
          <a:xfrm>
            <a:off x="12960000" y="0"/>
            <a:ext cx="4680000" cy="720000"/>
          </a:xfrm>
          <a:prstGeom prst="rect">
            <a:avLst/>
          </a:prstGeom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思源黑体"/>
                <a:ea typeface="思源黑体"/>
              </a:rPr>
              <a:t>全球人口脑机接口接入率</a:t>
            </a:r>
          </a:p>
        </p:txBody>
      </p:sp>
      <p:sp>
        <p:nvSpPr>
          <p:cNvPr id="28" name="!!ev2-bg"/>
          <p:cNvSpPr/>
          <p:nvPr/>
        </p:nvSpPr>
        <p:spPr>
          <a:xfrm>
            <a:off x="12960000" y="0"/>
            <a:ext cx="4320000" cy="2880000"/>
          </a:xfrm>
          <a:prstGeom prst="rect">
            <a:avLst/>
          </a:prstGeom>
          <a:solidFill>
            <a:srgbClr val="1F2833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ev2-num"/>
          <p:cNvSpPr/>
          <p:nvPr/>
        </p:nvSpPr>
        <p:spPr>
          <a:xfrm>
            <a:off x="12960000" y="0"/>
            <a:ext cx="3600000" cy="1080000"/>
          </a:xfrm>
          <a:prstGeom prst="rect">
            <a:avLst/>
          </a:prstGeom>
        </p:spPr>
        <p:txBody>
          <a:bodyPr/>
          <a:lstStyle/>
          <a:p>
            <a:r>
              <a:rPr lang="en-US" sz="6400" b="1">
                <a:solidFill>
                  <a:srgbClr val="FFFFFF"/>
                </a:solidFill>
                <a:latin typeface="Montserrat"/>
                <a:ea typeface="Montserrat"/>
              </a:rPr>
              <a:t>12.4 hrs</a:t>
            </a:r>
          </a:p>
        </p:txBody>
      </p:sp>
      <p:sp>
        <p:nvSpPr>
          <p:cNvPr id="30" name="!!ev2-label"/>
          <p:cNvSpPr/>
          <p:nvPr/>
        </p:nvSpPr>
        <p:spPr>
          <a:xfrm>
            <a:off x="12960000" y="0"/>
            <a:ext cx="3600000" cy="720000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solidFill>
                  <a:srgbClr val="C5C6C7"/>
                </a:solidFill>
                <a:latin typeface="思源黑体"/>
                <a:ea typeface="思源黑体"/>
              </a:rPr>
              <a:t>平均每日混合现实驻留时长</a:t>
            </a:r>
          </a:p>
        </p:txBody>
      </p:sp>
      <p:sp>
        <p:nvSpPr>
          <p:cNvPr id="31" name="!!cta-title"/>
          <p:cNvSpPr/>
          <p:nvPr/>
        </p:nvSpPr>
        <p:spPr>
          <a:xfrm>
            <a:off x="1404000" y="2520000"/>
            <a:ext cx="9360000" cy="1080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4800" b="1">
                <a:solidFill>
                  <a:srgbClr val="FFFFFF"/>
                </a:solidFill>
                <a:latin typeface="思源黑体"/>
                <a:ea typeface="思源黑体"/>
              </a:rPr>
              <a:t>准备好迎接你的未来了吗？</a:t>
            </a:r>
          </a:p>
        </p:txBody>
      </p:sp>
      <p:sp>
        <p:nvSpPr>
          <p:cNvPr id="32" name="!!cta-btn"/>
          <p:cNvSpPr/>
          <p:nvPr/>
        </p:nvSpPr>
        <p:spPr>
          <a:xfrm>
            <a:off x="5004000" y="4140000"/>
            <a:ext cx="2160000" cy="540000"/>
          </a:xfrm>
          <a:prstGeom prst="roundRect">
            <a:avLst/>
          </a:prstGeom>
          <a:solidFill>
            <a:srgbClr val="66FCF1"/>
          </a:solidFill>
        </p:spPr>
        <p:txBody>
          <a:bodyPr/>
          <a:lstStyle/>
          <a:p>
            <a:pPr algn="ctr"/>
            <a:r>
              <a:rPr lang="en-US" sz="1800" b="1">
                <a:solidFill>
                  <a:srgbClr val="0B0C10"/>
                </a:solidFill>
                <a:latin typeface="Montserrat"/>
                <a:ea typeface="Montserrat"/>
              </a:rPr>
              <a:t>EXPLORE 2050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1" build="allAtOnce"/>
      <p:bldP spid="16" grpId="2" build="allAtOnce"/>
      <p:bldP spid="18" grpId="3" build="allAtOnce"/>
      <p:bldP spid="19" grpId="4" build="allAtOnce"/>
      <p:bldP spid="20" grpId="5" build="allAtOnce"/>
      <p:bldP spid="22" grpId="6" build="allAtOnce"/>
      <p:bldP spid="23" grpId="7" build="allAtOnce"/>
      <p:bldP spid="24" grpId="8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