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7efdd9f13f744384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8f3438b8c10c4a2b"/>
    <p:sldId id="257" r:id="R34d322d863da4b5a"/>
    <p:sldId id="258" r:id="R05e6b3741e194731"/>
    <p:sldId id="259" r:id="R4f6b0059a3304bab"/>
  </p:sldIdLst>
  <p:sldSz cx="12192000" cy="6858000" type="screen16x9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8f3438b8c10c4a2b" /><Relationship Type="http://schemas.openxmlformats.org/officeDocument/2006/relationships/slide" Target="/ppt/slides/slide2.xml" Id="R34d322d863da4b5a" /><Relationship Type="http://schemas.openxmlformats.org/officeDocument/2006/relationships/slide" Target="/ppt/slides/slide3.xml" Id="R05e6b3741e194731" /><Relationship Type="http://schemas.openxmlformats.org/officeDocument/2006/relationships/slide" Target="/ppt/slides/slide4.xml" Id="R4f6b0059a3304bab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1e7a4919f4d4c55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217e05a8b9a483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f25a8191c76481f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2850f7d7ea74daa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0bbce6c9a0c64876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71a23e4d8e4bb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c25299222048e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28ab11c27644a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a764d05cc14fbb" /></Relationships>
</file>

<file path=ppt/slides/slide1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1E1E1E"/>
        </a:solidFill>
      </p:bgPr>
    </p:bg>
    <p:spTree>
      <p:nvGrpSpPr>
        <p:cNvPr id="1" name=""/>
        <p:cNvGrpSpPr/>
        <p:nvPr/>
      </p:nvGrpSpPr>
      <p:grpSpPr/>
      <p:sp>
        <p:nvSpPr>
          <p:cNvPr id="2" name="!!TitleText"/>
          <p:cNvSpPr/>
          <p:nvPr/>
        </p:nvSpPr>
        <p:spPr>
          <a:xfrm>
            <a:off x="684000" y="1080000"/>
            <a:ext cx="1080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400" b="1">
                <a:solidFill>
                  <a:srgbClr val="FFFFFF"/>
                </a:solidFill>
              </a:rPr>
              <a:t>猫星人地球潜伏观察报告</a:t>
            </a:r>
          </a:p>
        </p:txBody>
      </p:sp>
      <p:sp>
        <p:nvSpPr>
          <p:cNvPr id="3" name="!!SubText"/>
          <p:cNvSpPr/>
          <p:nvPr/>
        </p:nvSpPr>
        <p:spPr>
          <a:xfrm>
            <a:off x="684000" y="2340000"/>
            <a:ext cx="108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>
                <a:solidFill>
                  <a:srgbClr val="CCCCCC"/>
                </a:solidFill>
              </a:rPr>
              <a:t>绝密资料 / 阶段性成果汇报</a:t>
            </a:r>
          </a:p>
        </p:txBody>
      </p:sp>
      <p:sp>
        <p:nvSpPr>
          <p:cNvPr id="4" name="!!TargetCircle"/>
          <p:cNvSpPr/>
          <p:nvPr/>
        </p:nvSpPr>
        <p:spPr>
          <a:xfrm>
            <a:off x="4284000" y="3240000"/>
            <a:ext cx="3600000" cy="3600000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1E1E1E"/>
        </a:solidFill>
      </p:bgPr>
    </p:bg>
    <p:spTree>
      <p:nvGrpSpPr>
        <p:cNvPr id="1" name=""/>
        <p:cNvGrpSpPr/>
        <p:nvPr/>
      </p:nvGrpSpPr>
      <p:grpSpPr/>
      <p:sp>
        <p:nvSpPr>
          <p:cNvPr id="2" name="!!TargetCircle"/>
          <p:cNvSpPr/>
          <p:nvPr/>
        </p:nvSpPr>
        <p:spPr>
          <a:xfrm>
            <a:off x="1080000" y="2700000"/>
            <a:ext cx="1440000" cy="1440000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Obs1Title"/>
          <p:cNvSpPr/>
          <p:nvPr/>
        </p:nvSpPr>
        <p:spPr>
          <a:xfrm>
            <a:off x="3240000" y="2160000"/>
            <a:ext cx="792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FFD700"/>
                </a:solidFill>
              </a:rPr>
              <a:t>战术 01：键盘物理覆盖</a:t>
            </a:r>
          </a:p>
        </p:txBody>
      </p:sp>
      <p:sp>
        <p:nvSpPr>
          <p:cNvPr id="4" name="!!Obs1Text"/>
          <p:cNvSpPr/>
          <p:nvPr/>
        </p:nvSpPr>
        <p:spPr>
          <a:xfrm>
            <a:off x="3240000" y="3420000"/>
            <a:ext cx="792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2400">
                <a:solidFill>
                  <a:srgbClr val="FFFFFF"/>
                </a:solidFill>
              </a:rPr>
              <a:t>通过阻断人类的输入设备，成功降低地球人 45% 的工作效率。人类依然以为我们在'撒娇'。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1E1E1E"/>
        </a:solidFill>
      </p:bgPr>
    </p:bg>
    <p:spTree>
      <p:nvGrpSpPr>
        <p:cNvPr id="1" name=""/>
        <p:cNvGrpSpPr/>
        <p:nvPr/>
      </p:nvGrpSpPr>
      <p:grpSpPr/>
      <p:sp>
        <p:nvSpPr>
          <p:cNvPr id="2" name="!!TargetCircle"/>
          <p:cNvSpPr/>
          <p:nvPr/>
        </p:nvSpPr>
        <p:spPr>
          <a:xfrm>
            <a:off x="10080000" y="720000"/>
            <a:ext cx="360000" cy="360000"/>
          </a:xfrm>
          <a:prstGeom prst="ellipse">
            <a:avLst/>
          </a:prstGeom>
          <a:solidFill>
            <a:srgbClr val="FF004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Obs2Title"/>
          <p:cNvSpPr/>
          <p:nvPr/>
        </p:nvSpPr>
        <p:spPr>
          <a:xfrm>
            <a:off x="3240000" y="2160000"/>
            <a:ext cx="792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FF004D"/>
                </a:solidFill>
              </a:rPr>
              <a:t>战术 02：红点追逐伪装</a:t>
            </a:r>
          </a:p>
        </p:txBody>
      </p:sp>
      <p:sp>
        <p:nvSpPr>
          <p:cNvPr id="4" name="!!Obs2Text"/>
          <p:cNvSpPr/>
          <p:nvPr/>
        </p:nvSpPr>
        <p:spPr>
          <a:xfrm>
            <a:off x="3240000" y="3420000"/>
            <a:ext cx="792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2400">
                <a:solidFill>
                  <a:srgbClr val="FFFFFF"/>
                </a:solidFill>
              </a:rPr>
              <a:t>假装被红色激光点吸引，实则在测试地球人的智力底线与耐心。实验证明：人类比我们更执着于红点。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1E1E1E"/>
        </a:solidFill>
      </p:bgPr>
    </p:bg>
    <p:spTree>
      <p:nvGrpSpPr>
        <p:cNvPr id="1" name=""/>
        <p:cNvGrpSpPr/>
        <p:nvPr/>
      </p:nvGrpSpPr>
      <p:grpSpPr/>
      <p:sp>
        <p:nvSpPr>
          <p:cNvPr id="2" name="!!TargetCircle"/>
          <p:cNvSpPr/>
          <p:nvPr/>
        </p:nvSpPr>
        <p:spPr>
          <a:xfrm>
            <a:off x="0" y="0"/>
            <a:ext cx="5400000" cy="5400000"/>
          </a:xfrm>
          <a:prstGeom prst="ellipse">
            <a:avLst/>
          </a:prstGeom>
          <a:solidFill>
            <a:srgbClr val="FF004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oncTitle"/>
          <p:cNvSpPr/>
          <p:nvPr/>
        </p:nvSpPr>
        <p:spPr>
          <a:xfrm>
            <a:off x="6480000" y="2160000"/>
            <a:ext cx="504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FFFFFF"/>
                </a:solidFill>
              </a:rPr>
              <a:t>结论：同化完成度 99%</a:t>
            </a:r>
          </a:p>
        </p:txBody>
      </p:sp>
      <p:sp>
        <p:nvSpPr>
          <p:cNvPr id="4" name="!!ConcText"/>
          <p:cNvSpPr/>
          <p:nvPr/>
        </p:nvSpPr>
        <p:spPr>
          <a:xfrm>
            <a:off x="6480000" y="3420000"/>
            <a:ext cx="5040000" cy="21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2400">
                <a:solidFill>
                  <a:srgbClr val="FFFFFF"/>
                </a:solidFill>
              </a:rPr>
              <a:t>人类已自愿成为“铲屎官”。</a:t>
            </a:r>
          </a:p>
          <a:p>
            <a:pPr algn="l"/>
            <a:r>
              <a:rPr lang="en-US" sz="2400">
                <a:solidFill>
                  <a:srgbClr val="FFFFFF"/>
                </a:solidFill>
              </a:rPr>
              <a:t>地球占领计划基本达成。</a:t>
            </a:r>
          </a:p>
          <a:p>
            <a:pPr algn="l"/>
            <a:r>
              <a:rPr lang="en-US" sz="2400">
                <a:solidFill>
                  <a:srgbClr val="FFFFFF"/>
                </a:solidFill>
              </a:rPr>
              <a:t>下一步：控制罐头生产线。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