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4919eaa25146420f" /><Relationship Type="http://schemas.openxmlformats.org/package/2006/relationships/metadata/core-properties" Target="/docProps/core.xml" Id="R5496fe779ba144d3" /><Relationship Type="http://schemas.openxmlformats.org/officeDocument/2006/relationships/extended-properties" Target="/docProps/app.xml" Id="Rda819a16320848f0" /><Relationship Type="http://schemas.openxmlformats.org/officeDocument/2006/relationships/custom-properties" Target="/docProps/custom.xml" Id="R293813b3d64e4571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c191238badf4471a"/>
    <p:sldId id="257" r:id="R3489e8a581704d45"/>
    <p:sldId id="258" r:id="R5fe2b7b7132e4151"/>
    <p:sldId id="259" r:id="R751d637464b142bb"/>
    <p:sldId id="260" r:id="R72b5f088a54245c0"/>
    <p:sldId id="261" r:id="R869d8d7ed43b4202"/>
    <p:sldId id="262" r:id="Ra09c3e6d04354959"/>
    <p:sldId id="263" r:id="R4253e184ceb6487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c191238badf4471a" /><Relationship Type="http://schemas.openxmlformats.org/officeDocument/2006/relationships/slide" Target="/ppt/slides/slide2.xml" Id="R3489e8a581704d45" /><Relationship Type="http://schemas.openxmlformats.org/officeDocument/2006/relationships/slide" Target="/ppt/slides/slide3.xml" Id="R5fe2b7b7132e4151" /><Relationship Type="http://schemas.openxmlformats.org/officeDocument/2006/relationships/slide" Target="/ppt/slides/slide4.xml" Id="R751d637464b142bb" /><Relationship Type="http://schemas.openxmlformats.org/officeDocument/2006/relationships/slide" Target="/ppt/slides/slide5.xml" Id="R72b5f088a54245c0" /><Relationship Type="http://schemas.openxmlformats.org/officeDocument/2006/relationships/slide" Target="/ppt/slides/slide6.xml" Id="R869d8d7ed43b4202" /><Relationship Type="http://schemas.openxmlformats.org/officeDocument/2006/relationships/slide" Target="/ppt/slides/slide7.xml" Id="Ra09c3e6d04354959" /><Relationship Type="http://schemas.openxmlformats.org/officeDocument/2006/relationships/slide" Target="/ppt/slides/slide8.xml" Id="R4253e184ceb6487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55f1d05f04e44e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88e41d348ac454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6d7585d7ef54f5a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b86c38dadcc4cbd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797ebddb94742fa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680233964ba444b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a0c632f649144f6" /><Relationship Type="http://schemas.openxmlformats.org/officeDocument/2006/relationships/chart" Target="/ppt/slides/charts/chart1.xml" Id="Re4ba51822b0d430a" /><Relationship Type="http://schemas.openxmlformats.org/officeDocument/2006/relationships/chart" Target="/ppt/slides/charts/chart2.xml" Id="Rfbae59c7332b4e21" /><Relationship Type="http://schemas.openxmlformats.org/officeDocument/2006/relationships/chart" Target="/ppt/slides/charts/chart3.xml" Id="R539b47b1ec254746" /><Relationship Type="http://schemas.openxmlformats.org/officeDocument/2006/relationships/chart" Target="/ppt/slides/charts/chart4.xml" Id="R3019000669904cb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fec12cc5684e33" /><Relationship Type="http://schemas.openxmlformats.org/officeDocument/2006/relationships/chart" Target="/ppt/slides/charts/chart5.xml" Id="R97d60b81b0f14ba8" /><Relationship Type="http://schemas.openxmlformats.org/officeDocument/2006/relationships/chart" Target="/ppt/slides/charts/chart6.xml" Id="Rc2fc693e93c84544" /><Relationship Type="http://schemas.openxmlformats.org/officeDocument/2006/relationships/chart" Target="/ppt/slides/charts/chart7.xml" Id="R96c526ba28364374" /><Relationship Type="http://schemas.openxmlformats.org/officeDocument/2006/relationships/chart" Target="/ppt/slides/charts/chart8.xml" Id="R95061cb447e4409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4f9cdf585144c5" /><Relationship Type="http://schemas.openxmlformats.org/officeDocument/2006/relationships/chart" Target="/ppt/slides/charts/chart9.xml" Id="R79029f899bfd4624" /><Relationship Type="http://schemas.openxmlformats.org/officeDocument/2006/relationships/chart" Target="/ppt/slides/charts/chart10.xml" Id="Raa0ce138c3a34b5b" /><Relationship Type="http://schemas.openxmlformats.org/officeDocument/2006/relationships/chart" Target="/ppt/slides/charts/chart11.xml" Id="Rb38420c8e45a4301" /><Relationship Type="http://schemas.openxmlformats.org/officeDocument/2006/relationships/chart" Target="/ppt/slides/charts/chart12.xml" Id="R5be61b956fcd459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b2b4d3ef1b4b54" /><Relationship Type="http://schemas.openxmlformats.org/officeDocument/2006/relationships/chart" Target="/ppt/slides/charts/chart13.xml" Id="Rf2b318e3a996433c" /><Relationship Type="http://schemas.openxmlformats.org/officeDocument/2006/relationships/chart" Target="/ppt/slides/charts/chart14.xml" Id="R2394bd00c51c421a" /><Relationship Type="http://schemas.openxmlformats.org/officeDocument/2006/relationships/chart" Target="/ppt/slides/charts/chart15.xml" Id="R9f869bfc58d943df" /><Relationship Type="http://schemas.openxmlformats.org/officeDocument/2006/relationships/chart" Target="/ppt/slides/charts/chart16.xml" Id="R5d52b5f9641c4a4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e8b76a2b12841a9" /><Relationship Type="http://schemas.openxmlformats.org/officeDocument/2006/relationships/chart" Target="/ppt/slides/charts/chart17.xml" Id="R38e9fa48b9fb4f74" /><Relationship Type="http://schemas.openxmlformats.org/officeDocument/2006/relationships/chart" Target="/ppt/slides/charts/chart18.xml" Id="R9d231ef01af542f6" /><Relationship Type="http://schemas.openxmlformats.org/officeDocument/2006/relationships/chart" Target="/ppt/slides/charts/chart19.xml" Id="R5e37f3def0164715" /><Relationship Type="http://schemas.openxmlformats.org/officeDocument/2006/relationships/chart" Target="/ppt/slides/charts/chart20.xml" Id="R55cc680b731448f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a25301e1e74ea8" /><Relationship Type="http://schemas.openxmlformats.org/officeDocument/2006/relationships/chart" Target="/ppt/slides/charts/chart21.xml" Id="Raf0eafbaf7de4696" /><Relationship Type="http://schemas.openxmlformats.org/officeDocument/2006/relationships/chart" Target="/ppt/slides/charts/chart22.xml" Id="Rec3cc2e130314ffa" /><Relationship Type="http://schemas.openxmlformats.org/officeDocument/2006/relationships/chart" Target="/ppt/slides/charts/chart23.xml" Id="Rc91794c9bda74459" /><Relationship Type="http://schemas.openxmlformats.org/officeDocument/2006/relationships/chart" Target="/ppt/slides/charts/chart24.xml" Id="Rd0017acc96f74e8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2596af57684dd3" /><Relationship Type="http://schemas.openxmlformats.org/officeDocument/2006/relationships/chart" Target="/ppt/slides/charts/chart25.xml" Id="R8ab25673467d41b9" /><Relationship Type="http://schemas.openxmlformats.org/officeDocument/2006/relationships/chart" Target="/ppt/slides/charts/chart26.xml" Id="R64f11838ae694ee4" /><Relationship Type="http://schemas.openxmlformats.org/officeDocument/2006/relationships/chart" Target="/ppt/slides/charts/chart27.xml" Id="R1cfc53b35de34a2e" /><Relationship Type="http://schemas.openxmlformats.org/officeDocument/2006/relationships/chart" Target="/ppt/slides/charts/chart28.xml" Id="R0b49ef27ac85438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db5938716b40a4" /><Relationship Type="http://schemas.openxmlformats.org/officeDocument/2006/relationships/chart" Target="/ppt/slides/charts/chart29.xml" Id="Rd3ea7f645c204950" /><Relationship Type="http://schemas.openxmlformats.org/officeDocument/2006/relationships/chart" Target="/ppt/slides/charts/chart30.xml" Id="Ra5f0b4a809df4f93" /><Relationship Type="http://schemas.openxmlformats.org/officeDocument/2006/relationships/chart" Target="/ppt/slides/charts/chart31.xml" Id="R7f6f7f368e444271" /><Relationship Type="http://schemas.openxmlformats.org/officeDocument/2006/relationships/chart" Target="/ppt/slides/charts/chart32.xml" Id="R6763546c426841cf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 @ insideEnd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>
                  <a:solidFill>
                    <a:srgbClr val="FFFFFF"/>
                  </a:solidFill>
                  <a:latin typeface="Calibri"/>
                  <a:ea typeface="Calibri"/>
                </a:defRPr>
              </a:pPr>
            </a:p>
          </c:txPr>
          <c:dLblPos val="inEnd"/>
          <c:showLegendKey val="0"/>
          <c:showVal val="1"/>
          <c:showCatName val="1"/>
          <c:showSerName val="0"/>
          <c:showPercent val="0"/>
        </c:dLbls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 + center labels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>
                  <a:solidFill>
                    <a:srgbClr val="FFFFFF"/>
                  </a:solidFill>
                  <a:latin typeface="Calibri"/>
                  <a:ea typeface="Calibri"/>
                </a:defRPr>
              </a:pPr>
            </a:p>
          </c:txPr>
          <c:dLblPos val="ctr"/>
          <c:showLegendKey val="0"/>
          <c:showVal val="1"/>
          <c:showCatName val="0"/>
          <c:showSerName val="0"/>
          <c:showPercent val="0"/>
        </c:dLbls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axis min/max + titles + numfmt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Quarter</a:t>
                </a:r>
              </a:p>
            </c:rich>
          </c:tx>
          <c:overlay val="0"/>
        </c:title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200"/>
          <c:min val="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Revenue (USD)</a:t>
                </a:r>
              </a:p>
            </c:rich>
          </c:tx>
          <c:overlay val="0"/>
        </c:title>
        <c:numFmt formatCode="$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50"/>
        <c:minorUnit val="10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 + ticks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January</c:v>
              </c:pt>
              <c:pt idx="1">
                <c:v>February</c:v>
              </c:pt>
              <c:pt idx="2">
                <c:v>March</c:v>
              </c:pt>
              <c:pt idx="3">
                <c:v>April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in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in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dispunits=thousands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Rev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120000</c:v>
              </c:pt>
              <c:pt idx="1">
                <c:v>135000</c:v>
              </c:pt>
              <c:pt idx="2">
                <c:v>148000</c:v>
              </c:pt>
              <c:pt idx="3">
                <c:v>162000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thousands"/>
          <c:dispUnitsLbl/>
        </c:dispUnits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secondaryaxis=2 (line on right)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Sales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axId val="1"/>
        <c:axId val="2"/>
      </c:barChart>
      <c:lineChart>
        <c:grouping val="standard"/>
        <c:varyColors val="0"/>
        <c:ser>
          <c:idx val="1"/>
          <c:order val="1"/>
          <c:tx>
            <c:v>Growth %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</c:v>
              </c:pt>
              <c:pt idx="1">
                <c:v>12</c:v>
              </c:pt>
              <c:pt idx="2">
                <c:v>18</c:v>
              </c:pt>
              <c:pt idx="3">
                <c:v>22</c:v>
              </c:pt>
            </c:numLit>
          </c:val>
        </c:ser>
        <c:axId val="3"/>
        <c:axId val="4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catAx>
        <c:axId val="3"/>
        <c:scaling>
          <c:orientation val="minMax"/>
        </c:scaling>
        <c:delete val="1"/>
        <c:axPos val="b"/>
        <c:majorTickMark val="none"/>
        <c:minorTickMark val="none"/>
        <c:tickLblPos val="none"/>
        <c:crossAx val="4"/>
        <c:crosses val="autoZero"/>
      </c:catAx>
      <c:valAx>
        <c:axId val="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crossAx val="3"/>
        <c:crosses val="max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540000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 + transparency=30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40</c:v>
              </c:pt>
              <c:pt idx="1">
                <c:v>70</c:v>
              </c:pt>
              <c:pt idx="2">
                <c:v>100</c:v>
              </c:pt>
              <c:pt idx="3">
                <c:v>130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stackedColumn</a:t>
            </a:r>
          </a:p>
        </c:rich>
      </c:tx>
      <c:overlay val="0"/>
    </c:title>
    <c:plotArea>
      <c:layout/>
      <c:barChart>
        <c:barDir val="col"/>
        <c:grouping val="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invertifneg + colorrule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Net</c:v>
          </c:tx>
          <c:spPr>
            <a:solidFill xmlns:a="http://schemas.openxmlformats.org/drawingml/2006/main">
              <a:srgbClr val="4472C4"/>
            </a:solidFill>
          </c:spPr>
          <c:invertIfNegative val="1"/>
          <c:dPt>
            <c:idx val="0"/>
            <c:spPr>
              <a:solidFill xmlns:a="http://schemas.openxmlformats.org/drawingml/2006/main">
                <a:srgbClr val="00AA00"/>
              </a:solidFill>
            </c:spPr>
          </c:dPt>
          <c:dPt>
            <c:idx val="1"/>
            <c:spPr>
              <a:solidFill xmlns:a="http://schemas.openxmlformats.org/drawingml/2006/main">
                <a:srgbClr val="FF0000"/>
              </a:solidFill>
            </c:spPr>
          </c:dPt>
          <c:dPt>
            <c:idx val="2"/>
            <c:spPr>
              <a:solidFill xmlns:a="http://schemas.openxmlformats.org/drawingml/2006/main">
                <a:srgbClr val="00AA00"/>
              </a:solidFill>
            </c:spPr>
          </c:dPt>
          <c:dPt>
            <c:idx val="3"/>
            <c:spPr>
              <a:solidFill xmlns:a="http://schemas.openxmlformats.org/drawingml/2006/main">
                <a:srgbClr val="FF0000"/>
              </a:solidFill>
            </c:spPr>
          </c:dPt>
          <c:dPt>
            <c:idx val="4"/>
            <c:spPr>
              <a:solidFill xmlns:a="http://schemas.openxmlformats.org/drawingml/2006/main">
                <a:srgbClr val="00AA00"/>
              </a:solidFill>
            </c:spPr>
          </c:dPt>
          <c:cat>
            <c:strLit>
              <c:ptCount val="5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  <c:pt idx="4">
                <c:v>Q5</c:v>
              </c:pt>
            </c:strLit>
          </c:cat>
          <c:val>
            <c:numLit>
              <c:formatCode>General</c:formatCode>
              <c:ptCount val="5"/>
              <c:pt idx="0">
                <c:v>60</c:v>
              </c:pt>
              <c:pt idx="1">
                <c:v>-30</c:v>
              </c:pt>
              <c:pt idx="2">
                <c:v>40</c:v>
              </c:pt>
              <c:pt idx="3">
                <c:v>-50</c:v>
              </c:pt>
              <c:pt idx="4">
                <c:v>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gapwidth=50 + overlap=20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50"/>
        <c:overlap val="2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referenceline=100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lineChart>
        <c:grouping val="standard"/>
        <c:varyColors val="0"/>
        <c:ser>
          <c:idx val="1"/>
          <c:order val="1"/>
          <c:tx>
            <c:v>Target</c:v>
          </c:tx>
          <c:spPr>
            <a:ln xmlns:a="http://schemas.openxmlformats.org/drawingml/2006/main" w="19050">
              <a:solidFill>
                <a:srgbClr val="FF0000"/>
              </a:solidFill>
              <a:prstDash val="sysDash"/>
            </a:ln>
          </c:spPr>
          <c:marker>
            <c:symbol val="none"/>
          </c:marker>
          <c:val>
            <c:numLit>
              <c:formatCode>General</c:formatCode>
              <c:ptCount val="4"/>
              <c:pt idx="0">
                <c:v>100</c:v>
              </c:pt>
              <c:pt idx="1">
                <c:v>100</c:v>
              </c:pt>
              <c:pt idx="2">
                <c:v>100</c:v>
              </c:pt>
              <c:pt idx="3">
                <c:v>100</c:v>
              </c:pt>
            </c:numLit>
          </c:val>
        </c:ser>
        <c:marker val="0"/>
        <c:axId val="1"/>
        <c:axId val="2"/>
      </c:line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errbars=percentage:10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errBars>
            <c:errDir val="y"/>
            <c:errBarType val="both"/>
            <c:errValType val="percentage"/>
            <c:plus>
              <c:numLit>
                <c:formatCode>General</c:formatCode>
                <c:ptCount val="1"/>
                <c:pt idx="0">
                  <c:v>10</c:v>
                </c:pt>
              </c:numLit>
            </c:plus>
            <c:minus>
              <c:numLit>
                <c:formatCode>General</c:formatCode>
                <c:ptCount val="1"/>
                <c:pt idx="0">
                  <c:v>10</c:v>
                </c:pt>
              </c:numLit>
            </c:minus>
          </c:errBars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dataTable=true + trendline=linear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trendline>
            <c:trendlineType val="linear"/>
          </c:trendline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plotFill + borders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plotFill=none, gridlines=none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varyColors=true (single series)</a:t>
            </a:r>
          </a:p>
        </c:rich>
      </c:tx>
      <c:overlay val="0"/>
    </c:title>
    <c:plotArea>
      <c:layout/>
      <c:barChart>
        <c:barDir val="col"/>
        <c:grouping val="clustered"/>
        <c:varyColors val="1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percentStackedColumn</a:t>
            </a:r>
          </a:p>
        </c:rich>
      </c:tx>
      <c:overlay val="0"/>
    </c:title>
    <c:plotArea>
      <c:layout/>
      <c:barChart>
        <c:barDir val="col"/>
        <c:grouping val="percentStack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South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ser>
          <c:idx val="2"/>
          <c:order val="2"/>
          <c:tx>
            <c:v>West</c:v>
          </c:tx>
          <c:spPr>
            <a:solidFill xmlns:a="http://schemas.openxmlformats.org/drawingml/2006/main">
              <a:srgbClr val="A5A5A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80</c:v>
              </c:pt>
              <c:pt idx="1">
                <c:v>90</c:v>
              </c:pt>
              <c:pt idx="2">
                <c:v>98</c:v>
              </c:pt>
              <c:pt idx="3">
                <c:v>110</c:v>
              </c:pt>
            </c:numLit>
          </c:val>
        </c:ser>
        <c:gapWidth val="150"/>
        <c:overlap val="10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2E75B6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44546A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1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5B9BD5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B</c:v>
          </c:tx>
          <c:spPr>
            <a:solidFill xmlns:a="http://schemas.openxmlformats.org/drawingml/2006/main">
              <a:srgbClr val="FF6B6B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seriesN.* Add + chart-series Set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Renamed Alpha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ser>
          <c:idx val="1"/>
          <c:order val="1"/>
          <c:tx>
            <c:v>Product B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50</c:v>
              </c:pt>
              <c:pt idx="1">
                <c:v>75</c:v>
              </c:pt>
              <c:pt idx="2">
                <c:v>110</c:v>
              </c:pt>
              <c:pt idx="3">
                <c:v>150</c:v>
              </c:pt>
            </c:numLit>
          </c:val>
        </c:ser>
        <c:ser>
          <c:idx val="2"/>
          <c:order val="2"/>
          <c:tx>
            <c:v>Product C</c:v>
          </c:tx>
          <c:spPr>
            <a:solidFill xmlns:a="http://schemas.openxmlformats.org/drawingml/2006/main">
              <a:srgbClr val="70AD47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40</c:v>
              </c:pt>
              <c:pt idx="1">
                <c:v>65</c:v>
              </c:pt>
              <c:pt idx="2">
                <c:v>90</c:v>
              </c:pt>
              <c:pt idx="3">
                <c:v>120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column3d (view3d=15,20,30)</a:t>
            </a:r>
          </a:p>
        </c:rich>
      </c:tx>
      <c:overlay val="0"/>
    </c:title>
    <c:view3D>
      <c:rotX val="15"/>
      <c:rotY val="20"/>
      <c:perspective val="30"/>
    </c:view3D>
    <c:plotArea>
      <c:layout/>
      <c:bar3DChart>
        <c:barDir val="col"/>
        <c:grouping val="clustered"/>
        <c:varyColors val="0"/>
        <c:ser>
          <c:idx val="0"/>
          <c:order val="0"/>
          <c:tx>
            <c:v>East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gapDepth val="150"/>
        <c:axId val="1"/>
        <c:axId val="2"/>
        <c:axId val="3"/>
      </c:bar3D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erAx>
        <c:axId val="3"/>
        <c:scaling>
          <c:orientation val="minMax"/>
        </c:scaling>
        <c:delete val="0"/>
        <c:axPos val="b"/>
        <c:crossAx val="2"/>
      </c:ser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legend=topRight overlay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East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120</c:v>
              </c:pt>
              <c:pt idx="1">
                <c:v>135</c:v>
              </c:pt>
              <c:pt idx="2">
                <c:v>148</c:v>
              </c:pt>
              <c:pt idx="3">
                <c:v>162</c:v>
              </c:pt>
            </c:numLit>
          </c:val>
        </c:ser>
        <c:ser>
          <c:idx val="1"/>
          <c:order val="1"/>
          <c:tx>
            <c:v>West</c:v>
          </c:tx>
          <c:spPr>
            <a:solidFill xmlns:a="http://schemas.openxmlformats.org/drawingml/2006/main">
              <a:srgbClr val="ED7D31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95</c:v>
              </c:pt>
              <c:pt idx="1">
                <c:v>108</c:v>
              </c:pt>
              <c:pt idx="2">
                <c:v>115</c:v>
              </c:pt>
              <c:pt idx="3">
                <c:v>128</c:v>
              </c:pt>
            </c:numLit>
          </c:val>
        </c:ser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 @ outsideEnd</a:t>
            </a:r>
          </a:p>
        </c:rich>
      </c:tx>
      <c:overlay val="0"/>
    </c:title>
    <c:plotArea>
      <c:layout/>
      <c:barChart>
        <c:barDir val="col"/>
        <c:grouping val="clustered"/>
        <c:varyColors val="0"/>
        <c:ser>
          <c:idx val="0"/>
          <c:order val="0"/>
          <c:tx>
            <c:v>A</c:v>
          </c:tx>
          <c:spPr>
            <a:solidFill xmlns:a="http://schemas.openxmlformats.org/drawingml/2006/main">
              <a:srgbClr val="4472C4"/>
            </a:solidFill>
          </c:spPr>
          <c:cat>
            <c:strLit>
              <c:ptCount val="4"/>
              <c:pt idx="0">
                <c:v>Q1</c:v>
              </c:pt>
              <c:pt idx="1">
                <c:v>Q2</c:v>
              </c:pt>
              <c:pt idx="2">
                <c:v>Q3</c:v>
              </c:pt>
              <c:pt idx="3">
                <c:v>Q4</c:v>
              </c:pt>
            </c:strLit>
          </c:cat>
          <c:val>
            <c:numLit>
              <c:formatCode>General</c:formatCode>
              <c:ptCount val="4"/>
              <c:pt idx="0">
                <c:v>60</c:v>
              </c:pt>
              <c:pt idx="1">
                <c:v>90</c:v>
              </c:pt>
              <c:pt idx="2">
                <c:v>140</c:v>
              </c:pt>
              <c:pt idx="3">
                <c:v>180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</c:dLbls>
        <c:gapWidth val="150"/>
        <c:axId val="1"/>
        <c:axId val="2"/>
      </c:b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Column variants — column / stackedColumn / percentStackedColumn / column3d</a:t>
            </a:r>
          </a:p>
        </p:txBody>
      </p:sp>
      <p:graphicFrame>
        <p:nvGraphicFramePr>
          <p:cNvPr id="100001" name="column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4ba51822b0d430a"/>
          </a:graphicData>
        </a:graphic>
      </p:graphicFrame>
      <p:graphicFrame>
        <p:nvGraphicFramePr>
          <p:cNvPr id="100002" name="stackedColumn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bae59c7332b4e21"/>
          </a:graphicData>
        </a:graphic>
      </p:graphicFrame>
      <p:graphicFrame>
        <p:nvGraphicFramePr>
          <p:cNvPr id="100003" name="percentStackedColumn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39b47b1ec254746"/>
          </a:graphicData>
        </a:graphic>
      </p:graphicFrame>
      <p:graphicFrame>
        <p:nvGraphicFramePr>
          <p:cNvPr id="100004" name="column3d (view3d=15,20,30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019000669904cb9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 — title.font/size/color/bold, legend positions, legendFont</a:t>
            </a:r>
          </a:p>
        </p:txBody>
      </p:sp>
      <p:graphicFrame>
        <p:nvGraphicFramePr>
          <p:cNvPr id="10000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7d60b81b0f14ba8"/>
          </a:graphicData>
        </a:graphic>
      </p:graphicFrame>
      <p:graphicFrame>
        <p:nvGraphicFramePr>
          <p:cNvPr id="10000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2fc693e93c84544"/>
          </a:graphicData>
        </a:graphic>
      </p:graphicFrame>
      <p:graphicFrame>
        <p:nvGraphicFramePr>
          <p:cNvPr id="100008" name="legend=topRight overlay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6c526ba28364374"/>
          </a:graphicData>
        </a:graphic>
      </p:graphicFrame>
      <p:graphicFrame>
        <p:nvGraphicFramePr>
          <p:cNvPr id="10000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5061cb447e4409b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(value/category/percent/none), labelPos, labelfont</a:t>
            </a:r>
          </a:p>
        </p:txBody>
      </p:sp>
      <p:graphicFrame>
        <p:nvGraphicFramePr>
          <p:cNvPr id="100011" name="value @ outsideEn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9029f899bfd4624"/>
          </a:graphicData>
        </a:graphic>
      </p:graphicFrame>
      <p:graphicFrame>
        <p:nvGraphicFramePr>
          <p:cNvPr id="100012" name="value,category @ insideEnd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a0ce138c3a34b5b"/>
          </a:graphicData>
        </a:graphic>
      </p:graphicFrame>
      <p:graphicFrame>
        <p:nvGraphicFramePr>
          <p:cNvPr id="100013" name="stacked + center label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38420c8e45a4301"/>
          </a:graphicData>
        </a:graphic>
      </p:graphicFrame>
      <p:graphicFrame>
        <p:nvGraphicFramePr>
          <p:cNvPr id="100014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be61b956fcd459d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titles, fonts, gridlines, units, log, secondary</a:t>
            </a:r>
          </a:p>
        </p:txBody>
      </p:sp>
      <p:graphicFrame>
        <p:nvGraphicFramePr>
          <p:cNvPr id="100016" name="axis min/max + titles + numfmt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2b318e3a996433c"/>
          </a:graphicData>
        </a:graphic>
      </p:graphicFrame>
      <p:graphicFrame>
        <p:nvGraphicFramePr>
          <p:cNvPr id="100017" name="gridlines + minorGridlines + tick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394bd00c51c421a"/>
          </a:graphicData>
        </a:graphic>
      </p:graphicFrame>
      <p:graphicFrame>
        <p:nvGraphicFramePr>
          <p:cNvPr id="100018" name="dispunits=thousand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f869bfc58d943df"/>
          </a:graphicData>
        </a:graphic>
      </p:graphicFrame>
      <p:graphicFrame>
        <p:nvGraphicFramePr>
          <p:cNvPr id="100019" name="secondaryaxis=2 (line on right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d52b5f9641c4a4c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gradient(s), transparency, outline, shadow, invertifneg, colorrule</a:t>
            </a:r>
          </a:p>
        </p:txBody>
      </p:sp>
      <p:graphicFrame>
        <p:nvGraphicFramePr>
          <p:cNvPr id="10002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8e9fa48b9fb4f74"/>
          </a:graphicData>
        </a:graphic>
      </p:graphicFrame>
      <p:graphicFrame>
        <p:nvGraphicFramePr>
          <p:cNvPr id="10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d231ef01af542f6"/>
          </a:graphicData>
        </a:graphic>
      </p:graphicFrame>
      <p:graphicFrame>
        <p:nvGraphicFramePr>
          <p:cNvPr id="100023" name="per-series gradients + 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e37f3def0164715"/>
          </a:graphicData>
        </a:graphic>
      </p:graphicFrame>
      <p:graphicFrame>
        <p:nvGraphicFramePr>
          <p:cNvPr id="100024" name="invertifneg + colorrul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5cc680b731448fc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Layout &amp; overlays — gapwidth, overlap, referenceline, errbars, trendline, dataTable</a:t>
            </a:r>
          </a:p>
        </p:txBody>
      </p:sp>
      <p:graphicFrame>
        <p:nvGraphicFramePr>
          <p:cNvPr id="100026" name="gapwidth=50 + overlap=2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f0eafbaf7de4696"/>
          </a:graphicData>
        </a:graphic>
      </p:graphicFrame>
      <p:graphicFrame>
        <p:nvGraphicFramePr>
          <p:cNvPr id="100027" name="referenceline=10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c3cc2e130314ffa"/>
          </a:graphicData>
        </a:graphic>
      </p:graphicFrame>
      <p:graphicFrame>
        <p:nvGraphicFramePr>
          <p:cNvPr id="100028" name="errbars=percentage:1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91794c9bda74459"/>
          </a:graphicData>
        </a:graphic>
      </p:graphicFrame>
      <p:graphicFrame>
        <p:nvGraphicFramePr>
          <p:cNvPr id="100029" name="dataTable=true + trendline=linea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0017acc96f74e87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borders, roundedcorners</a:t>
            </a:r>
          </a:p>
        </p:txBody>
      </p:sp>
      <p:graphicFrame>
        <p:nvGraphicFramePr>
          <p:cNvPr id="100031" name="chartareafill + plotFill + borde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ab25673467d41b9"/>
          </a:graphicData>
        </a:graphic>
      </p:graphicFrame>
      <p:graphicFrame>
        <p:nvGraphicFramePr>
          <p:cNvPr id="10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4f11838ae694ee4"/>
          </a:graphicData>
        </a:graphic>
      </p:graphicFrame>
      <p:graphicFrame>
        <p:nvGraphicFramePr>
          <p:cNvPr id="100033" name="plotFill=none, gridlines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cfc53b35de34a2e"/>
          </a:graphicData>
        </a:graphic>
      </p:graphicFrame>
      <p:graphicFrame>
        <p:nvGraphicFramePr>
          <p:cNvPr id="100034" name="varyColors=true (single series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b49ef27ac854381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— preset bundles + seriesN.* + chart-series Set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3ea7f645c204950"/>
          </a:graphicData>
        </a:graphic>
      </p:graphicFrame>
      <p:graphicFrame>
        <p:nvGraphicFramePr>
          <p:cNvPr id="100037" name="preset=corporat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5f0b4a809df4f93"/>
          </a:graphicData>
        </a:graphic>
      </p:graphicFrame>
      <p:graphicFrame>
        <p:nvGraphicFramePr>
          <p:cNvPr id="100038" name="preset=dark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f6f7f368e444271"/>
          </a:graphicData>
        </a:graphic>
      </p:graphicFrame>
      <p:graphicFrame>
        <p:nvGraphicFramePr>
          <p:cNvPr id="100039" name="seriesN.* Add + 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763546c426841cf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2026-06-24T22:13:42Z</dcterms:created>
  <cp:lastModifiedBy>OfficeCLI</cp:lastModifiedBy>
  <dcterms:modified xsi:type="dcterms:W3CDTF">2026-06-24T22:13:42Z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2026-06-24T22:13:43Z</vt:lpwstr>
  </op:property>
</op:Properties>
</file>