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f44fb69d960149ec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166f308a61d54e45"/>
    <p:sldId id="257" r:id="R4f3ad93c5a024d9e"/>
    <p:sldId id="258" r:id="Rdc951a87447b4c24"/>
    <p:sldId id="259" r:id="R9c36117d7a9e4bb3"/>
    <p:sldId id="260" r:id="R4f9fd3a43a0a4fa7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166f308a61d54e45" /><Relationship Type="http://schemas.openxmlformats.org/officeDocument/2006/relationships/slide" Target="/ppt/slides/slide2.xml" Id="R4f3ad93c5a024d9e" /><Relationship Type="http://schemas.openxmlformats.org/officeDocument/2006/relationships/slide" Target="/ppt/slides/slide3.xml" Id="Rdc951a87447b4c24" /><Relationship Type="http://schemas.openxmlformats.org/officeDocument/2006/relationships/slide" Target="/ppt/slides/slide4.xml" Id="R9c36117d7a9e4bb3" /><Relationship Type="http://schemas.openxmlformats.org/officeDocument/2006/relationships/slide" Target="/ppt/slides/slide5.xml" Id="R4f9fd3a43a0a4fa7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aaecf09910942c8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f436726eb7d43fb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04125844e1e4f74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d6b58f57ba24569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74553b90006b4eac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cd1cede5f484310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355c89e9fae4da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2c88991e780426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167d23a022466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3015228c5e4ee1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0A0A0A"/>
        </a:solidFill>
      </p:bgPr>
    </p:bg>
    <p:spTree>
      <p:nvGrpSpPr>
        <p:cNvPr id="1" name=""/>
        <p:cNvGrpSpPr/>
        <p:nvPr/>
      </p:nvGrpSpPr>
      <p:grpSpPr/>
      <p:sp>
        <p:nvSpPr>
          <p:cNvPr id="2" name="spotlight"/>
          <p:cNvSpPr/>
          <p:nvPr/>
        </p:nvSpPr>
        <p:spPr>
          <a:xfrm>
            <a:off x="3240000" y="540000"/>
            <a:ext cx="5760000" cy="5760000"/>
          </a:xfrm>
          <a:prstGeom prst="ellipse">
            <a:avLst/>
          </a:prstGeom>
          <a:solidFill>
            <a:srgbClr val="FFFFFF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warm-glow"/>
          <p:cNvSpPr/>
          <p:nvPr/>
        </p:nvSpPr>
        <p:spPr>
          <a:xfrm>
            <a:off x="3960000" y="1260000"/>
            <a:ext cx="4320000" cy="4320000"/>
          </a:xfrm>
          <a:prstGeom prst="ellipse">
            <a:avLst/>
          </a:prstGeom>
          <a:solidFill>
            <a:srgbClr val="FFE0B2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stage-top"/>
          <p:cNvSpPr/>
          <p:nvPr/>
        </p:nvSpPr>
        <p:spPr>
          <a:xfrm>
            <a:off x="1440000" y="180000"/>
            <a:ext cx="9000000" cy="14400"/>
          </a:xfrm>
          <a:prstGeom prst="rect">
            <a:avLst/>
          </a:prstGeom>
          <a:solidFill>
            <a:srgbClr val="3333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stage-bottom"/>
          <p:cNvSpPr/>
          <p:nvPr/>
        </p:nvSpPr>
        <p:spPr>
          <a:xfrm>
            <a:off x="1440000" y="6660000"/>
            <a:ext cx="9000000" cy="14400"/>
          </a:xfrm>
          <a:prstGeom prst="rect">
            <a:avLst/>
          </a:prstGeom>
          <a:solidFill>
            <a:srgbClr val="3333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dot1"/>
          <p:cNvSpPr/>
          <p:nvPr/>
        </p:nvSpPr>
        <p:spPr>
          <a:xfrm>
            <a:off x="720000" y="108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dot2"/>
          <p:cNvSpPr/>
          <p:nvPr/>
        </p:nvSpPr>
        <p:spPr>
          <a:xfrm>
            <a:off x="11160000" y="180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dot3"/>
          <p:cNvSpPr/>
          <p:nvPr/>
        </p:nvSpPr>
        <p:spPr>
          <a:xfrm>
            <a:off x="1800000" y="576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dot4"/>
          <p:cNvSpPr/>
          <p:nvPr/>
        </p:nvSpPr>
        <p:spPr>
          <a:xfrm>
            <a:off x="10800000" y="540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TextBox 10"/>
          <p:cNvSpPr/>
          <p:nvPr/>
        </p:nvSpPr>
        <p:spPr>
          <a:xfrm>
            <a:off x="1440000" y="162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600" b="1">
                <a:solidFill>
                  <a:srgbClr val="FFFFFF"/>
                </a:solidFill>
                <a:latin typeface="Montserrat Bold"/>
                <a:ea typeface="Montserrat Bold"/>
              </a:rPr>
              <a:t>AI Agent Platform</a:t>
            </a:r>
          </a:p>
        </p:txBody>
      </p:sp>
      <p:sp>
        <p:nvSpPr>
          <p:cNvPr id="11" name="TextBox 11"/>
          <p:cNvSpPr/>
          <p:nvPr/>
        </p:nvSpPr>
        <p:spPr>
          <a:xfrm>
            <a:off x="1440000" y="306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3600" b="1">
                <a:solidFill>
                  <a:srgbClr val="FFFFFF"/>
                </a:solidFill>
                <a:latin typeface="Montserrat Bold"/>
                <a:ea typeface="Montserrat Bold"/>
              </a:rPr>
              <a:t>智能体平台发布</a:t>
            </a:r>
          </a:p>
        </p:txBody>
      </p:sp>
      <p:sp>
        <p:nvSpPr>
          <p:cNvPr id="12" name="TextBox 12"/>
          <p:cNvSpPr/>
          <p:nvPr/>
        </p:nvSpPr>
        <p:spPr>
          <a:xfrm>
            <a:off x="1440000" y="432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CCCCCC"/>
                </a:solidFill>
                <a:latin typeface="Inter"/>
                <a:ea typeface="Inter"/>
              </a:rPr>
              <a:t>让智能体为你工作</a:t>
            </a:r>
          </a:p>
        </p:txBody>
      </p:sp>
    </p:spTree>
  </p:cSld>
</p:sld>
</file>

<file path=ppt/slides/slide2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0A0A0A"/>
        </a:solidFill>
      </p:bgPr>
    </p:bg>
    <p:spTree>
      <p:nvGrpSpPr>
        <p:cNvPr id="1" name=""/>
        <p:cNvGrpSpPr/>
        <p:nvPr/>
      </p:nvGrpSpPr>
      <p:grpSpPr/>
      <p:sp>
        <p:nvSpPr>
          <p:cNvPr id="2" name="!!spotlight"/>
          <p:cNvSpPr/>
          <p:nvPr/>
        </p:nvSpPr>
        <p:spPr>
          <a:xfrm>
            <a:off x="9000000" y="1080000"/>
            <a:ext cx="5760000" cy="5760000"/>
          </a:xfrm>
          <a:prstGeom prst="ellipse">
            <a:avLst/>
          </a:prstGeom>
          <a:solidFill>
            <a:srgbClr val="FFFFFF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warm-glow"/>
          <p:cNvSpPr/>
          <p:nvPr/>
        </p:nvSpPr>
        <p:spPr>
          <a:xfrm>
            <a:off x="9720000" y="1800000"/>
            <a:ext cx="4320000" cy="4320000"/>
          </a:xfrm>
          <a:prstGeom prst="ellipse">
            <a:avLst/>
          </a:prstGeom>
          <a:solidFill>
            <a:srgbClr val="FFE0B2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age-top"/>
          <p:cNvSpPr/>
          <p:nvPr/>
        </p:nvSpPr>
        <p:spPr>
          <a:xfrm>
            <a:off x="1080000" y="180000"/>
            <a:ext cx="9000000" cy="14400"/>
          </a:xfrm>
          <a:prstGeom prst="rect">
            <a:avLst/>
          </a:prstGeom>
          <a:solidFill>
            <a:srgbClr val="3333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age-bottom"/>
          <p:cNvSpPr/>
          <p:nvPr/>
        </p:nvSpPr>
        <p:spPr>
          <a:xfrm>
            <a:off x="1800000" y="6660000"/>
            <a:ext cx="9000000" cy="14400"/>
          </a:xfrm>
          <a:prstGeom prst="rect">
            <a:avLst/>
          </a:prstGeom>
          <a:solidFill>
            <a:srgbClr val="3333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1"/>
          <p:cNvSpPr/>
          <p:nvPr/>
        </p:nvSpPr>
        <p:spPr>
          <a:xfrm>
            <a:off x="1440000" y="180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2"/>
          <p:cNvSpPr/>
          <p:nvPr/>
        </p:nvSpPr>
        <p:spPr>
          <a:xfrm>
            <a:off x="2880000" y="576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3"/>
          <p:cNvSpPr/>
          <p:nvPr/>
        </p:nvSpPr>
        <p:spPr>
          <a:xfrm>
            <a:off x="1080000" y="504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ot4"/>
          <p:cNvSpPr/>
          <p:nvPr/>
        </p:nvSpPr>
        <p:spPr>
          <a:xfrm>
            <a:off x="7200000" y="36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TextBox 10"/>
          <p:cNvSpPr/>
          <p:nvPr/>
        </p:nvSpPr>
        <p:spPr>
          <a:xfrm>
            <a:off x="720000" y="1980000"/>
            <a:ext cx="1080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Montserrat Bold"/>
                <a:ea typeface="Montserrat Bold"/>
              </a:rPr>
              <a:t>从自动化到自主化</a:t>
            </a:r>
          </a:p>
        </p:txBody>
      </p:sp>
      <p:sp>
        <p:nvSpPr>
          <p:cNvPr id="11" name="TextBox 11"/>
          <p:cNvSpPr/>
          <p:nvPr/>
        </p:nvSpPr>
        <p:spPr>
          <a:xfrm>
            <a:off x="1440000" y="378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CCCCCC"/>
                </a:solidFill>
                <a:latin typeface="Inter"/>
                <a:ea typeface="Inter"/>
              </a:rPr>
              <a:t>AI Agent 正在重新定义人机协作的边界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0A0A0A"/>
        </a:solidFill>
      </p:bgPr>
    </p:bg>
    <p:spTree>
      <p:nvGrpSpPr>
        <p:cNvPr id="1" name=""/>
        <p:cNvGrpSpPr/>
        <p:nvPr/>
      </p:nvGrpSpPr>
      <p:grpSpPr/>
      <p:sp>
        <p:nvSpPr>
          <p:cNvPr id="2" name="!!spotlight"/>
          <p:cNvSpPr/>
          <p:nvPr/>
        </p:nvSpPr>
        <p:spPr>
          <a:xfrm>
            <a:off x="360000" y="1080000"/>
            <a:ext cx="5760000" cy="5760000"/>
          </a:xfrm>
          <a:prstGeom prst="ellipse">
            <a:avLst/>
          </a:prstGeom>
          <a:solidFill>
            <a:srgbClr val="FFFFFF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warm-glow"/>
          <p:cNvSpPr/>
          <p:nvPr/>
        </p:nvSpPr>
        <p:spPr>
          <a:xfrm>
            <a:off x="1080000" y="1800000"/>
            <a:ext cx="4320000" cy="4320000"/>
          </a:xfrm>
          <a:prstGeom prst="ellipse">
            <a:avLst/>
          </a:prstGeom>
          <a:solidFill>
            <a:srgbClr val="FFE0B2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age-top"/>
          <p:cNvSpPr/>
          <p:nvPr/>
        </p:nvSpPr>
        <p:spPr>
          <a:xfrm>
            <a:off x="1800000" y="108000"/>
            <a:ext cx="9000000" cy="14400"/>
          </a:xfrm>
          <a:prstGeom prst="rect">
            <a:avLst/>
          </a:prstGeom>
          <a:solidFill>
            <a:srgbClr val="3333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age-bottom"/>
          <p:cNvSpPr/>
          <p:nvPr/>
        </p:nvSpPr>
        <p:spPr>
          <a:xfrm>
            <a:off x="1080000" y="6732000"/>
            <a:ext cx="9000000" cy="14400"/>
          </a:xfrm>
          <a:prstGeom prst="rect">
            <a:avLst/>
          </a:prstGeom>
          <a:solidFill>
            <a:srgbClr val="3333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1"/>
          <p:cNvSpPr/>
          <p:nvPr/>
        </p:nvSpPr>
        <p:spPr>
          <a:xfrm>
            <a:off x="10080000" y="72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2"/>
          <p:cNvSpPr/>
          <p:nvPr/>
        </p:nvSpPr>
        <p:spPr>
          <a:xfrm>
            <a:off x="11520000" y="360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3"/>
          <p:cNvSpPr/>
          <p:nvPr/>
        </p:nvSpPr>
        <p:spPr>
          <a:xfrm>
            <a:off x="9360000" y="612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ot4"/>
          <p:cNvSpPr/>
          <p:nvPr/>
        </p:nvSpPr>
        <p:spPr>
          <a:xfrm>
            <a:off x="10800000" y="144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TextBox 10"/>
          <p:cNvSpPr/>
          <p:nvPr/>
        </p:nvSpPr>
        <p:spPr>
          <a:xfrm>
            <a:off x="432000" y="288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 b="1">
                <a:solidFill>
                  <a:srgbClr val="FFFFFF"/>
                </a:solidFill>
                <a:latin typeface="Montserrat Bold"/>
                <a:ea typeface="Montserrat Bold"/>
              </a:rPr>
              <a:t>三大核心能力</a:t>
            </a:r>
          </a:p>
        </p:txBody>
      </p:sp>
      <p:sp>
        <p:nvSpPr>
          <p:cNvPr id="11" name="TextBox 11"/>
          <p:cNvSpPr/>
          <p:nvPr/>
        </p:nvSpPr>
        <p:spPr>
          <a:xfrm>
            <a:off x="432000" y="1440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FFE0B2"/>
                </a:solidFill>
                <a:latin typeface="Montserrat Bold"/>
                <a:ea typeface="Montserrat Bold"/>
              </a:rPr>
              <a:t>01</a:t>
            </a:r>
          </a:p>
        </p:txBody>
      </p:sp>
      <p:sp>
        <p:nvSpPr>
          <p:cNvPr id="12" name="TextBox 12"/>
          <p:cNvSpPr/>
          <p:nvPr/>
        </p:nvSpPr>
        <p:spPr>
          <a:xfrm>
            <a:off x="432000" y="2340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Montserrat Bold"/>
                <a:ea typeface="Montserrat Bold"/>
              </a:rPr>
              <a:t>感知</a:t>
            </a:r>
          </a:p>
        </p:txBody>
      </p:sp>
      <p:sp>
        <p:nvSpPr>
          <p:cNvPr id="13" name="TextBox 13"/>
          <p:cNvSpPr/>
          <p:nvPr/>
        </p:nvSpPr>
        <p:spPr>
          <a:xfrm>
            <a:off x="432000" y="3060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CCCCCC"/>
                </a:solidFill>
                <a:latin typeface="Inter"/>
                <a:ea typeface="Inter"/>
              </a:rPr>
              <a:t>多模态输入理解</a:t>
            </a:r>
          </a:p>
          <a:p>
            <a:pPr algn="ctr"/>
            <a:r>
              <a:rPr lang="en-US" sz="1600">
                <a:solidFill>
                  <a:srgbClr val="CCCCCC"/>
                </a:solidFill>
                <a:latin typeface="Inter"/>
                <a:ea typeface="Inter"/>
              </a:rPr>
              <a:t>实时环境感知</a:t>
            </a:r>
          </a:p>
        </p:txBody>
      </p:sp>
      <p:sp>
        <p:nvSpPr>
          <p:cNvPr id="14" name="TextBox 14"/>
          <p:cNvSpPr/>
          <p:nvPr/>
        </p:nvSpPr>
        <p:spPr>
          <a:xfrm>
            <a:off x="4500000" y="1440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FFE0B2"/>
                </a:solidFill>
                <a:latin typeface="Montserrat Bold"/>
                <a:ea typeface="Montserrat Bold"/>
              </a:rPr>
              <a:t>02</a:t>
            </a:r>
          </a:p>
        </p:txBody>
      </p:sp>
      <p:sp>
        <p:nvSpPr>
          <p:cNvPr id="15" name="TextBox 15"/>
          <p:cNvSpPr/>
          <p:nvPr/>
        </p:nvSpPr>
        <p:spPr>
          <a:xfrm>
            <a:off x="4500000" y="2340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Montserrat Bold"/>
                <a:ea typeface="Montserrat Bold"/>
              </a:rPr>
              <a:t>推理</a:t>
            </a:r>
          </a:p>
        </p:txBody>
      </p:sp>
      <p:sp>
        <p:nvSpPr>
          <p:cNvPr id="16" name="TextBox 16"/>
          <p:cNvSpPr/>
          <p:nvPr/>
        </p:nvSpPr>
        <p:spPr>
          <a:xfrm>
            <a:off x="4500000" y="3060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CCCCCC"/>
                </a:solidFill>
                <a:latin typeface="Inter"/>
                <a:ea typeface="Inter"/>
              </a:rPr>
              <a:t>链式思维规划</a:t>
            </a:r>
          </a:p>
          <a:p>
            <a:pPr algn="ctr"/>
            <a:r>
              <a:rPr lang="en-US" sz="1600">
                <a:solidFill>
                  <a:srgbClr val="CCCCCC"/>
                </a:solidFill>
                <a:latin typeface="Inter"/>
                <a:ea typeface="Inter"/>
              </a:rPr>
              <a:t>动态策略生成</a:t>
            </a:r>
          </a:p>
        </p:txBody>
      </p:sp>
      <p:sp>
        <p:nvSpPr>
          <p:cNvPr id="17" name="TextBox 17"/>
          <p:cNvSpPr/>
          <p:nvPr/>
        </p:nvSpPr>
        <p:spPr>
          <a:xfrm>
            <a:off x="8568000" y="1440000"/>
            <a:ext cx="324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FFE0B2"/>
                </a:solidFill>
                <a:latin typeface="Montserrat Bold"/>
                <a:ea typeface="Montserrat Bold"/>
              </a:rPr>
              <a:t>03</a:t>
            </a:r>
          </a:p>
        </p:txBody>
      </p:sp>
      <p:sp>
        <p:nvSpPr>
          <p:cNvPr id="18" name="TextBox 18"/>
          <p:cNvSpPr/>
          <p:nvPr/>
        </p:nvSpPr>
        <p:spPr>
          <a:xfrm>
            <a:off x="8568000" y="2340000"/>
            <a:ext cx="32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Montserrat Bold"/>
                <a:ea typeface="Montserrat Bold"/>
              </a:rPr>
              <a:t>执行</a:t>
            </a:r>
          </a:p>
        </p:txBody>
      </p:sp>
      <p:sp>
        <p:nvSpPr>
          <p:cNvPr id="19" name="TextBox 19"/>
          <p:cNvSpPr/>
          <p:nvPr/>
        </p:nvSpPr>
        <p:spPr>
          <a:xfrm>
            <a:off x="8568000" y="3060000"/>
            <a:ext cx="324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600">
                <a:solidFill>
                  <a:srgbClr val="CCCCCC"/>
                </a:solidFill>
                <a:latin typeface="Inter"/>
                <a:ea typeface="Inter"/>
              </a:rPr>
              <a:t>工具调用编排</a:t>
            </a:r>
          </a:p>
          <a:p>
            <a:pPr algn="ctr"/>
            <a:r>
              <a:rPr lang="en-US" sz="1600">
                <a:solidFill>
                  <a:srgbClr val="CCCCCC"/>
                </a:solidFill>
                <a:latin typeface="Inter"/>
                <a:ea typeface="Inter"/>
              </a:rPr>
              <a:t>闭环反馈迭代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0A0A0A"/>
        </a:solidFill>
      </p:bgPr>
    </p:bg>
    <p:spTree>
      <p:nvGrpSpPr>
        <p:cNvPr id="1" name=""/>
        <p:cNvGrpSpPr/>
        <p:nvPr/>
      </p:nvGrpSpPr>
      <p:grpSpPr/>
      <p:sp>
        <p:nvSpPr>
          <p:cNvPr id="2" name="!!spotlight"/>
          <p:cNvSpPr/>
          <p:nvPr/>
        </p:nvSpPr>
        <p:spPr>
          <a:xfrm>
            <a:off x="6480000" y="1080000"/>
            <a:ext cx="5760000" cy="5760000"/>
          </a:xfrm>
          <a:prstGeom prst="ellipse">
            <a:avLst/>
          </a:prstGeom>
          <a:solidFill>
            <a:srgbClr val="FFFFFF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warm-glow"/>
          <p:cNvSpPr/>
          <p:nvPr/>
        </p:nvSpPr>
        <p:spPr>
          <a:xfrm>
            <a:off x="7200000" y="1800000"/>
            <a:ext cx="4320000" cy="4320000"/>
          </a:xfrm>
          <a:prstGeom prst="ellipse">
            <a:avLst/>
          </a:prstGeom>
          <a:solidFill>
            <a:srgbClr val="FFE0B2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age-top"/>
          <p:cNvSpPr/>
          <p:nvPr/>
        </p:nvSpPr>
        <p:spPr>
          <a:xfrm>
            <a:off x="720000" y="144000"/>
            <a:ext cx="9000000" cy="14400"/>
          </a:xfrm>
          <a:prstGeom prst="rect">
            <a:avLst/>
          </a:prstGeom>
          <a:solidFill>
            <a:srgbClr val="3333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age-bottom"/>
          <p:cNvSpPr/>
          <p:nvPr/>
        </p:nvSpPr>
        <p:spPr>
          <a:xfrm>
            <a:off x="2160000" y="6696000"/>
            <a:ext cx="9000000" cy="14400"/>
          </a:xfrm>
          <a:prstGeom prst="rect">
            <a:avLst/>
          </a:prstGeom>
          <a:solidFill>
            <a:srgbClr val="3333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1"/>
          <p:cNvSpPr/>
          <p:nvPr/>
        </p:nvSpPr>
        <p:spPr>
          <a:xfrm>
            <a:off x="360000" y="288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2"/>
          <p:cNvSpPr/>
          <p:nvPr/>
        </p:nvSpPr>
        <p:spPr>
          <a:xfrm>
            <a:off x="1800000" y="612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3"/>
          <p:cNvSpPr/>
          <p:nvPr/>
        </p:nvSpPr>
        <p:spPr>
          <a:xfrm>
            <a:off x="5040000" y="36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ot4"/>
          <p:cNvSpPr/>
          <p:nvPr/>
        </p:nvSpPr>
        <p:spPr>
          <a:xfrm>
            <a:off x="3600000" y="540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TextBox 10"/>
          <p:cNvSpPr/>
          <p:nvPr/>
        </p:nvSpPr>
        <p:spPr>
          <a:xfrm>
            <a:off x="432000" y="288000"/>
            <a:ext cx="72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600" b="1">
                <a:solidFill>
                  <a:srgbClr val="FFFFFF"/>
                </a:solidFill>
                <a:latin typeface="Montserrat Bold"/>
                <a:ea typeface="Montserrat Bold"/>
              </a:rPr>
              <a:t>平台数据</a:t>
            </a:r>
          </a:p>
        </p:txBody>
      </p:sp>
      <p:sp>
        <p:nvSpPr>
          <p:cNvPr id="11" name="TextBox 11"/>
          <p:cNvSpPr/>
          <p:nvPr/>
        </p:nvSpPr>
        <p:spPr>
          <a:xfrm>
            <a:off x="432000" y="1440000"/>
            <a:ext cx="5040000" cy="5040000"/>
          </a:xfrm>
          <a:prstGeom prst="ellipse">
            <a:avLst/>
          </a:prstGeom>
          <a:solidFill>
            <a:srgbClr val="FFFFFF">
              <a:alpha val="4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2" name="TextBox 12"/>
          <p:cNvSpPr/>
          <p:nvPr/>
        </p:nvSpPr>
        <p:spPr>
          <a:xfrm>
            <a:off x="432000" y="2160000"/>
            <a:ext cx="504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 b="1">
                <a:solidFill>
                  <a:srgbClr val="FFFFFF"/>
                </a:solidFill>
                <a:latin typeface="Montserrat Bold"/>
                <a:ea typeface="Montserrat Bold"/>
              </a:rPr>
              <a:t>10M+</a:t>
            </a:r>
          </a:p>
        </p:txBody>
      </p:sp>
      <p:sp>
        <p:nvSpPr>
          <p:cNvPr id="13" name="TextBox 13"/>
          <p:cNvSpPr/>
          <p:nvPr/>
        </p:nvSpPr>
        <p:spPr>
          <a:xfrm>
            <a:off x="432000" y="360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CCCCCC"/>
                </a:solidFill>
                <a:latin typeface="Inter"/>
                <a:ea typeface="Inter"/>
              </a:rPr>
              <a:t>智能体调用次数</a:t>
            </a:r>
          </a:p>
        </p:txBody>
      </p:sp>
      <p:sp>
        <p:nvSpPr>
          <p:cNvPr id="14" name="TextBox 14"/>
          <p:cNvSpPr/>
          <p:nvPr/>
        </p:nvSpPr>
        <p:spPr>
          <a:xfrm>
            <a:off x="6840000" y="1080000"/>
            <a:ext cx="3600000" cy="3600000"/>
          </a:xfrm>
          <a:prstGeom prst="ellipse">
            <a:avLst/>
          </a:prstGeom>
          <a:solidFill>
            <a:srgbClr val="FFE0B2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TextBox 15"/>
          <p:cNvSpPr/>
          <p:nvPr/>
        </p:nvSpPr>
        <p:spPr>
          <a:xfrm>
            <a:off x="6840000" y="162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Montserrat Bold"/>
                <a:ea typeface="Montserrat Bold"/>
              </a:rPr>
              <a:t>99.95%</a:t>
            </a:r>
          </a:p>
        </p:txBody>
      </p:sp>
      <p:sp>
        <p:nvSpPr>
          <p:cNvPr id="16" name="TextBox 16"/>
          <p:cNvSpPr/>
          <p:nvPr/>
        </p:nvSpPr>
        <p:spPr>
          <a:xfrm>
            <a:off x="6840000" y="270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CCCCCC"/>
                </a:solidFill>
                <a:latin typeface="Inter"/>
                <a:ea typeface="Inter"/>
              </a:rPr>
              <a:t>平台可用性</a:t>
            </a:r>
          </a:p>
        </p:txBody>
      </p:sp>
      <p:sp>
        <p:nvSpPr>
          <p:cNvPr id="17" name="TextBox 17"/>
          <p:cNvSpPr/>
          <p:nvPr/>
        </p:nvSpPr>
        <p:spPr>
          <a:xfrm>
            <a:off x="7200000" y="504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4400" b="1">
                <a:solidFill>
                  <a:srgbClr val="FFE0B2"/>
                </a:solidFill>
                <a:latin typeface="Montserrat Bold"/>
                <a:ea typeface="Montserrat Bold"/>
              </a:rPr>
              <a:t>50ms</a:t>
            </a:r>
          </a:p>
        </p:txBody>
      </p:sp>
      <p:sp>
        <p:nvSpPr>
          <p:cNvPr id="18" name="TextBox 18"/>
          <p:cNvSpPr/>
          <p:nvPr/>
        </p:nvSpPr>
        <p:spPr>
          <a:xfrm>
            <a:off x="7200000" y="6120000"/>
            <a:ext cx="3600000" cy="5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CCCCCC"/>
                </a:solidFill>
                <a:latin typeface="Inter"/>
                <a:ea typeface="Inter"/>
              </a:rPr>
              <a:t>平均响应延迟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0A0A0A"/>
        </a:solidFill>
      </p:bgPr>
    </p:bg>
    <p:spTree>
      <p:nvGrpSpPr>
        <p:cNvPr id="1" name=""/>
        <p:cNvGrpSpPr/>
        <p:nvPr/>
      </p:nvGrpSpPr>
      <p:grpSpPr/>
      <p:sp>
        <p:nvSpPr>
          <p:cNvPr id="2" name="!!spotlight"/>
          <p:cNvSpPr/>
          <p:nvPr/>
        </p:nvSpPr>
        <p:spPr>
          <a:xfrm>
            <a:off x="720000" y="720000"/>
            <a:ext cx="5760000" cy="5760000"/>
          </a:xfrm>
          <a:prstGeom prst="ellipse">
            <a:avLst/>
          </a:prstGeom>
          <a:solidFill>
            <a:srgbClr val="FFFFFF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warm-glow"/>
          <p:cNvSpPr/>
          <p:nvPr/>
        </p:nvSpPr>
        <p:spPr>
          <a:xfrm>
            <a:off x="1440000" y="1440000"/>
            <a:ext cx="4320000" cy="4320000"/>
          </a:xfrm>
          <a:prstGeom prst="ellipse">
            <a:avLst/>
          </a:prstGeom>
          <a:solidFill>
            <a:srgbClr val="FFE0B2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age-top"/>
          <p:cNvSpPr/>
          <p:nvPr/>
        </p:nvSpPr>
        <p:spPr>
          <a:xfrm>
            <a:off x="1440000" y="216000"/>
            <a:ext cx="9000000" cy="14400"/>
          </a:xfrm>
          <a:prstGeom prst="rect">
            <a:avLst/>
          </a:prstGeom>
          <a:solidFill>
            <a:srgbClr val="3333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age-bottom"/>
          <p:cNvSpPr/>
          <p:nvPr/>
        </p:nvSpPr>
        <p:spPr>
          <a:xfrm>
            <a:off x="1440000" y="6624000"/>
            <a:ext cx="9000000" cy="14400"/>
          </a:xfrm>
          <a:prstGeom prst="rect">
            <a:avLst/>
          </a:prstGeom>
          <a:solidFill>
            <a:srgbClr val="333333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dot1"/>
          <p:cNvSpPr/>
          <p:nvPr/>
        </p:nvSpPr>
        <p:spPr>
          <a:xfrm>
            <a:off x="10080000" y="108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dot2"/>
          <p:cNvSpPr/>
          <p:nvPr/>
        </p:nvSpPr>
        <p:spPr>
          <a:xfrm>
            <a:off x="9000000" y="504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dot3"/>
          <p:cNvSpPr/>
          <p:nvPr/>
        </p:nvSpPr>
        <p:spPr>
          <a:xfrm>
            <a:off x="11520000" y="288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dot4"/>
          <p:cNvSpPr/>
          <p:nvPr/>
        </p:nvSpPr>
        <p:spPr>
          <a:xfrm>
            <a:off x="7200000" y="6120000"/>
            <a:ext cx="108000" cy="108000"/>
          </a:xfrm>
          <a:prstGeom prst="ellipse">
            <a:avLst/>
          </a:prstGeom>
          <a:solidFill>
            <a:srgbClr val="FFE0B2">
              <a:alpha val="1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TextBox 10"/>
          <p:cNvSpPr/>
          <p:nvPr/>
        </p:nvSpPr>
        <p:spPr>
          <a:xfrm>
            <a:off x="1440000" y="162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5200" b="1">
                <a:solidFill>
                  <a:srgbClr val="FFFFFF"/>
                </a:solidFill>
                <a:latin typeface="Montserrat Bold"/>
                <a:ea typeface="Montserrat Bold"/>
              </a:rPr>
              <a:t>开始构建你的智能体</a:t>
            </a:r>
          </a:p>
        </p:txBody>
      </p:sp>
      <p:sp>
        <p:nvSpPr>
          <p:cNvPr id="11" name="TextBox 11"/>
          <p:cNvSpPr/>
          <p:nvPr/>
        </p:nvSpPr>
        <p:spPr>
          <a:xfrm>
            <a:off x="1440000" y="360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000">
                <a:solidFill>
                  <a:srgbClr val="CCCCCC"/>
                </a:solidFill>
                <a:latin typeface="Inter"/>
                <a:ea typeface="Inter"/>
              </a:rPr>
              <a:t>platform.ai/agents  |  立即体验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