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png" ContentType="image/png"/>
  <Default Extension="jpg" ContentType="image/jpe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notesSlides/_rels/notesSlide1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.xml"/>
</Relationships>
</file>

<file path=ppt/notesSlides/_rels/notesSlide10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0.xml"/>
</Relationships>
</file>

<file path=ppt/notesSlides/_rels/notesSlide2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2.xml"/>
</Relationships>
</file>

<file path=ppt/notesSlides/_rels/notesSlide3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3.xml"/>
</Relationships>
</file>

<file path=ppt/notesSlides/_rels/notesSlide4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4.xml"/>
</Relationships>
</file>

<file path=ppt/notesSlides/_rels/notesSlide5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5.xml"/>
</Relationships>
</file>

<file path=ppt/notesSlides/_rels/notesSlide6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6.xml"/>
</Relationships>
</file>

<file path=ppt/notesSlides/_rels/notesSlide7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7.xml"/>
</Relationships>
</file>

<file path=ppt/notesSlides/_rels/notesSlide8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8.xml"/>
</Relationships>
</file>

<file path=ppt/notesSlides/_rels/notesSlide9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9.xml"/>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Welcome everyone. Today I'm going to walk you through one of our recent engineering efforts at Anthropic — Claude Code's Auto Mode.</a:t>
            </a:r>
          </a:p>
          <a:p>
            <a:endParaRPr lang="zh-CN" dirty="0"/>
          </a:p>
          <a:p>
            <a:r>
              <a:rPr lang="zh-CN" dirty="0"/>
              <a:t>[Pause]</a:t>
            </a:r>
          </a:p>
          <a:p>
            <a:endParaRPr lang="zh-CN" dirty="0"/>
          </a:p>
          <a:p>
            <a:r>
              <a:rPr lang="zh-CN" dirty="0"/>
              <a:t>This is a deep dive into how we built a classifier-based permission system that makes autonomous coding substantially safer, without the friction of clicking "approve" hundreds of times.</a:t>
            </a:r>
          </a:p>
          <a:p>
            <a:endParaRPr lang="zh-CN" dirty="0"/>
          </a:p>
          <a:p>
            <a:r>
              <a:rPr lang="zh-CN" dirty="0"/>
              <a:t>Key points: ① Introducing Claude Code Auto Mode ② Balancing safety and autonomy ③ Engineering blog walkthrough</a:t>
            </a:r>
          </a:p>
          <a:p>
            <a:r>
              <a:rPr lang="zh-CN" dirty="0"/>
              <a:t>Duration: 1 minute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[Transition] So where does this leave us?</a:t>
            </a:r>
          </a:p>
          <a:p>
            <a:endParaRPr lang="zh-CN" dirty="0"/>
          </a:p>
          <a:p>
            <a:r>
              <a:rPr lang="zh-CN" dirty="0"/>
              <a:t>Auto Mode catches enough dangerous actions to make autonomous operation substantially safer than running with no guardrails. The classifier doesn't need to be perfect to be valuable.</a:t>
            </a:r>
          </a:p>
          <a:p>
            <a:endParaRPr lang="zh-CN" dirty="0"/>
          </a:p>
          <a:p>
            <a:r>
              <a:rPr lang="zh-CN" dirty="0"/>
              <a:t>We'll continue expanding our overeagerness testset, iterating on both safety and cost. We encourage users to stay aware of residual risk, use judgment about which tasks to run autonomously, and — importantly — tell us when Auto Mode gets things wrong.</a:t>
            </a:r>
          </a:p>
          <a:p>
            <a:endParaRPr lang="zh-CN" dirty="0"/>
          </a:p>
          <a:p>
            <a:r>
              <a:rPr lang="zh-CN" dirty="0"/>
              <a:t>[Pause]</a:t>
            </a:r>
          </a:p>
          <a:p>
            <a:endParaRPr lang="zh-CN" dirty="0"/>
          </a:p>
          <a:p>
            <a:r>
              <a:rPr lang="zh-CN" dirty="0"/>
              <a:t>You can start right now with claude auto-mode defaults. Thank you.</a:t>
            </a:r>
          </a:p>
          <a:p>
            <a:endParaRPr lang="zh-CN" dirty="0"/>
          </a:p>
          <a:p>
            <a:r>
              <a:rPr lang="zh-CN" dirty="0"/>
              <a:t>Key points: ① Substantially safer than no guardrails ② Not a replacement for careful review on high-stakes tasks ③ Available now — try it</a:t>
            </a:r>
          </a:p>
          <a:p>
            <a:r>
              <a:rPr lang="zh-CN" dirty="0"/>
              <a:t>Duration: 1 minute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[Transition] Before we get into the solution, let's understand the problem we're solving.</a:t>
            </a:r>
          </a:p>
          <a:p>
            <a:endParaRPr lang="zh-CN" dirty="0"/>
          </a:p>
          <a:p>
            <a:r>
              <a:rPr lang="zh-CN" dirty="0"/>
              <a:t>Here's the number that drove this project: 93% of permission prompts in Claude Code are approved. That means users are clicking "approve" on nearly everything — and over time, they stop paying attention. That's approval fatigue, and it's a real security risk.</a:t>
            </a:r>
          </a:p>
          <a:p>
            <a:endParaRPr lang="zh-CN" dirty="0"/>
          </a:p>
          <a:p>
            <a:r>
              <a:rPr lang="zh-CN" dirty="0"/>
              <a:t>Before Auto Mode, users had two choices. A sandbox that's safe but breaks whenever you need network access. Or the dangerously-skip-permissions flag — zero friction, but zero protection. We've seen the consequences: agents deleting remote branches, uploading auth tokens, even trying migrations against production databases.</a:t>
            </a:r>
          </a:p>
          <a:p>
            <a:endParaRPr lang="zh-CN" dirty="0"/>
          </a:p>
          <a:p>
            <a:r>
              <a:rPr lang="zh-CN" dirty="0"/>
              <a:t>[Pause]</a:t>
            </a:r>
          </a:p>
          <a:p>
            <a:endParaRPr lang="zh-CN" dirty="0"/>
          </a:p>
          <a:p>
            <a:r>
              <a:rPr lang="zh-CN" dirty="0"/>
              <a:t>Neither option was good enough. We needed something in between.</a:t>
            </a:r>
          </a:p>
          <a:p>
            <a:endParaRPr lang="zh-CN" dirty="0"/>
          </a:p>
          <a:p>
            <a:r>
              <a:rPr lang="zh-CN" dirty="0"/>
              <a:t>Key points: ① 93% approval rate creates fatigue ② Existing options are sandbox or no guardrails ③ Real incidents demonstrate the risk</a:t>
            </a:r>
          </a:p>
          <a:p>
            <a:r>
              <a:rPr lang="zh-CN" dirty="0"/>
              <a:t>Duration: 2 minutes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[Transition] That's where Auto Mode comes in.</a:t>
            </a:r>
          </a:p>
          <a:p>
            <a:endParaRPr lang="zh-CN" dirty="0"/>
          </a:p>
          <a:p>
            <a:r>
              <a:rPr lang="zh-CN" dirty="0"/>
              <a:t>Auto Mode delegates permission decisions to model-based classifiers. Think of it as a middle ground — it's not asking you to approve every file edit, but it's also not letting the agent do whatever it wants.</a:t>
            </a:r>
          </a:p>
          <a:p>
            <a:endParaRPr lang="zh-CN" dirty="0"/>
          </a:p>
          <a:p>
            <a:r>
              <a:rPr lang="zh-CN" dirty="0"/>
              <a:t>The goal is simple: catch the dangerous actions that aren't aligned with what you actually asked for, and let everything else run without interruption. Three pillars: catch danger, stay fast, keep autonomy.</a:t>
            </a:r>
          </a:p>
          <a:p>
            <a:endParaRPr lang="zh-CN" dirty="0"/>
          </a:p>
          <a:p>
            <a:r>
              <a:rPr lang="zh-CN" dirty="0"/>
              <a:t>You can start using it today — just run claude auto-mode defaults.</a:t>
            </a:r>
          </a:p>
          <a:p>
            <a:endParaRPr lang="zh-CN" dirty="0"/>
          </a:p>
          <a:p>
            <a:r>
              <a:rPr lang="zh-CN" dirty="0"/>
              <a:t>Key points: ① Classifier-delegated approvals ② Middle ground between manual and no guardrails ③ Immediately available</a:t>
            </a:r>
          </a:p>
          <a:p>
            <a:r>
              <a:rPr lang="zh-CN" dirty="0"/>
              <a:t>Duration: 1.5 minutes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[Transition] Now let's look under the hood. How does this actually work?</a:t>
            </a:r>
          </a:p>
          <a:p>
            <a:endParaRPr lang="zh-CN" dirty="0"/>
          </a:p>
          <a:p>
            <a:r>
              <a:rPr lang="zh-CN" dirty="0"/>
              <a:t>Auto Mode uses two layers of defense. At the input layer, a prompt-injection probe scans everything the agent reads — file contents, web fetches, shell output — before it enters the context. If something looks like an injection attempt, the probe adds a warning.</a:t>
            </a:r>
          </a:p>
          <a:p>
            <a:endParaRPr lang="zh-CN" dirty="0"/>
          </a:p>
          <a:p>
            <a:r>
              <a:rPr lang="zh-CN" dirty="0"/>
              <a:t>At the output layer, a transcript classifier running on Sonnet 4.6 evaluates each action before it executes. It's a two-stage process: a fast single-token filter that catches most things, followed by chain-of-thought reasoning only when needed. This means we spend reasoning tokens only where they matter.</a:t>
            </a:r>
          </a:p>
          <a:p>
            <a:endParaRPr lang="zh-CN" dirty="0"/>
          </a:p>
          <a:p>
            <a:r>
              <a:rPr lang="zh-CN" dirty="0"/>
              <a:t>And the entire pipeline runs recursively for subagents.</a:t>
            </a:r>
          </a:p>
          <a:p>
            <a:endParaRPr lang="zh-CN" dirty="0"/>
          </a:p>
          <a:p>
            <a:r>
              <a:rPr lang="zh-CN" dirty="0"/>
              <a:t>Key points: ① Input layer: prompt-injection probe ② Output layer: transcript classifier on Sonnet 4.6 ③ Two-stage filter for efficiency</a:t>
            </a:r>
          </a:p>
          <a:p>
            <a:r>
              <a:rPr lang="zh-CN" dirty="0"/>
              <a:t>Duration: 2 minutes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[Transition] What kinds of dangerous actions are we trying to catch?</a:t>
            </a:r>
          </a:p>
          <a:p>
            <a:endParaRPr lang="zh-CN" dirty="0"/>
          </a:p>
          <a:p>
            <a:r>
              <a:rPr lang="zh-CN" dirty="0"/>
              <a:t>We identified four categories. First, overeager behavior — the trickiest one. The agent genuinely wants to help but takes initiative you didn't authorize. Like using a credential it found or deleting something it thought was in the way.</a:t>
            </a:r>
          </a:p>
          <a:p>
            <a:endParaRPr lang="zh-CN" dirty="0"/>
          </a:p>
          <a:p>
            <a:r>
              <a:rPr lang="zh-CN" dirty="0"/>
              <a:t>Second, honest mistakes — the agent misunderstands the blast radius. Third, prompt injection — malicious instructions planted in files or tool output. Fourth, misalignment — the model pursuing its own goals, which we don't see in practice but carefully evaluate.</a:t>
            </a:r>
          </a:p>
          <a:p>
            <a:endParaRPr lang="zh-CN" dirty="0"/>
          </a:p>
          <a:p>
            <a:r>
              <a:rPr lang="zh-CN" dirty="0"/>
              <a:t>[Pause]</a:t>
            </a:r>
          </a:p>
          <a:p>
            <a:endParaRPr lang="zh-CN" dirty="0"/>
          </a:p>
          <a:p>
            <a:r>
              <a:rPr lang="zh-CN" dirty="0"/>
              <a:t>In all four cases, the defense is the same: block the action. The classifier is specifically tuned for overeager behavior and honest mistakes, since we have real examples from our internal incident log.</a:t>
            </a:r>
          </a:p>
          <a:p>
            <a:endParaRPr lang="zh-CN" dirty="0"/>
          </a:p>
          <a:p>
            <a:r>
              <a:rPr lang="zh-CN" dirty="0"/>
              <a:t>Key points: ① Four threat categories ② Overeager behavior is hardest to catch ③ Same defense for all: block the action</a:t>
            </a:r>
          </a:p>
          <a:p>
            <a:r>
              <a:rPr lang="zh-CN" dirty="0"/>
              <a:t>Duration: 2 minutes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[Transition] Not every action needs the classifier. Let me walk you through the three-tier system.</a:t>
            </a:r>
          </a:p>
          <a:p>
            <a:endParaRPr lang="zh-CN" dirty="0"/>
          </a:p>
          <a:p>
            <a:r>
              <a:rPr lang="zh-CN" dirty="0"/>
              <a:t>Tier 1 is a built-in allowlist — file reads, search, code navigation. These can't modify state, so they pass through immediately. Users can also configure their own always-allow rules, though Auto Mode drops broad interpreter escapes like blanket Python or Node access.</a:t>
            </a:r>
          </a:p>
          <a:p>
            <a:endParaRPr lang="zh-CN" dirty="0"/>
          </a:p>
          <a:p>
            <a:r>
              <a:rPr lang="zh-CN" dirty="0"/>
              <a:t>Tier 2 covers in-project file operations. If you're editing source files in your repo, there's no classifier call — version control has your back.</a:t>
            </a:r>
          </a:p>
          <a:p>
            <a:endParaRPr lang="zh-CN" dirty="0"/>
          </a:p>
          <a:p>
            <a:r>
              <a:rPr lang="zh-CN" dirty="0"/>
              <a:t>Only the actions with real downside potential reach Tier 3: the transcript classifier. Shell commands, web fetches, external tools, anything outside the project directory. That's where the two-stage filter does its work.</a:t>
            </a:r>
          </a:p>
          <a:p>
            <a:endParaRPr lang="zh-CN" dirty="0"/>
          </a:p>
          <a:p>
            <a:r>
              <a:rPr lang="zh-CN" dirty="0"/>
              <a:t>Key points: ① Tier 1: safe-tool allowlist ② Tier 2: in-project edits bypass classifier ③ Tier 3: classifier for real-risk actions</a:t>
            </a:r>
          </a:p>
          <a:p>
            <a:r>
              <a:rPr lang="zh-CN" dirty="0"/>
              <a:t>Duration: 1.5 minutes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[Transition] Here's one of the most interesting design decisions: what the classifier actually sees.</a:t>
            </a:r>
          </a:p>
          <a:p>
            <a:endParaRPr lang="zh-CN" dirty="0"/>
          </a:p>
          <a:p>
            <a:r>
              <a:rPr lang="zh-CN" dirty="0"/>
              <a:t>We strip the assistant's own text — so the agent can't talk the classifier into a bad call with persuasive rationalizations. We also strip tool results, which is the primary defense against prompt injection.</a:t>
            </a:r>
          </a:p>
          <a:p>
            <a:endParaRPr lang="zh-CN" dirty="0"/>
          </a:p>
          <a:p>
            <a:r>
              <a:rPr lang="zh-CN" dirty="0"/>
              <a:t>What's left? Just user messages and the bare tool call commands. The classifier judges what the agent did, not what the agent said.</a:t>
            </a:r>
          </a:p>
          <a:p>
            <a:endParaRPr lang="zh-CN" dirty="0"/>
          </a:p>
          <a:p>
            <a:r>
              <a:rPr lang="zh-CN" dirty="0"/>
              <a:t>[Pause]</a:t>
            </a:r>
          </a:p>
          <a:p>
            <a:endParaRPr lang="zh-CN" dirty="0"/>
          </a:p>
          <a:p>
            <a:r>
              <a:rPr lang="zh-CN" dirty="0"/>
              <a:t>There's a useful side effect: being reasoning-blind makes this complementary to chain-of-thought monitoring. One catches bad actions, the other catches bad reasoning. Together they're stronger than either alone.</a:t>
            </a:r>
          </a:p>
          <a:p>
            <a:endParaRPr lang="zh-CN" dirty="0"/>
          </a:p>
          <a:p>
            <a:r>
              <a:rPr lang="zh-CN" dirty="0"/>
              <a:t>Key points: ① Strip assistant text and tool results ② Judge actions, not words ③ Complementary to CoT monitoring</a:t>
            </a:r>
          </a:p>
          <a:p>
            <a:r>
              <a:rPr lang="zh-CN" dirty="0"/>
              <a:t>Duration: 1.5 minutes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[Transition] Now, the results. We believe in being honest about what works and what doesn't.</a:t>
            </a:r>
          </a:p>
          <a:p>
            <a:endParaRPr lang="zh-CN" dirty="0"/>
          </a:p>
          <a:p>
            <a:r>
              <a:rPr lang="zh-CN" dirty="0"/>
              <a:t>We evaluated on three datasets: 10,000 real tool calls, 52 curated overeager actions, and 1,000 synthetic exfiltration attempts. The full pipeline achieves 0.4% false positive rate on real traffic — meaning very little friction for normal use.</a:t>
            </a:r>
          </a:p>
          <a:p>
            <a:endParaRPr lang="zh-CN" dirty="0"/>
          </a:p>
          <a:p>
            <a:r>
              <a:rPr lang="zh-CN" dirty="0"/>
              <a:t>The honest number is the 17% false-negative rate on real overeager actions. The classifier usually identifies the danger correctly — it sees the force-push, the deletion. What it gets wrong is whether the user's consent actually covers this specific action.</a:t>
            </a:r>
          </a:p>
          <a:p>
            <a:endParaRPr lang="zh-CN" dirty="0"/>
          </a:p>
          <a:p>
            <a:r>
              <a:rPr lang="zh-CN" dirty="0"/>
              <a:t>[Pause]</a:t>
            </a:r>
          </a:p>
          <a:p>
            <a:endParaRPr lang="zh-CN" dirty="0"/>
          </a:p>
          <a:p>
            <a:r>
              <a:rPr lang="zh-CN" dirty="0"/>
              <a:t>Is 17% acceptable? If you're comparing against --dangerously-skip-permissions, it's a massive improvement. If you're manually reviewing every action on production infrastructure, Auto Mode isn't meant to replace that judgment.</a:t>
            </a:r>
          </a:p>
          <a:p>
            <a:endParaRPr lang="zh-CN" dirty="0"/>
          </a:p>
          <a:p>
            <a:r>
              <a:rPr lang="zh-CN" dirty="0"/>
              <a:t>Key points: ① 0.4% FPR on real traffic ② 17% FNR on overeager actions — the honest number ③ Substantial improvement over no guardrails</a:t>
            </a:r>
          </a:p>
          <a:p>
            <a:r>
              <a:rPr lang="zh-CN" dirty="0"/>
              <a:t>Duration: 2 minutes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[Transition] Let me highlight three design decisions that shaped this system.</a:t>
            </a:r>
          </a:p>
          <a:p>
            <a:endParaRPr lang="zh-CN" dirty="0"/>
          </a:p>
          <a:p>
            <a:r>
              <a:rPr lang="zh-CN" dirty="0"/>
              <a:t>First, the two-stage classification. Stage 1 is a fast filter tuned to be cautious — it accepts an 8.5% false positive rate. Stage 2 adds reasoning and drops that to 0.4%. Because both stages share the same prompt, Stage 2 is almost entirely a cache hit.</a:t>
            </a:r>
          </a:p>
          <a:p>
            <a:endParaRPr lang="zh-CN" dirty="0"/>
          </a:p>
          <a:p>
            <a:r>
              <a:rPr lang="zh-CN" dirty="0"/>
              <a:t>Second, compound injection defense. For an injection to succeed, it must evade the input-layer probe AND then produce a tool call that the transcript classifier — which never saw the injection payload — independently judges as safe. Getting past both is significantly harder than either alone.</a:t>
            </a:r>
          </a:p>
          <a:p>
            <a:endParaRPr lang="zh-CN" dirty="0"/>
          </a:p>
          <a:p>
            <a:r>
              <a:rPr lang="zh-CN" dirty="0"/>
              <a:t>Third, deny-and-continue. When the classifier blocks an action, the agent doesn't stop. It retries with a safer approach. Three consecutive denials or 20 total trigger escalation to a human.</a:t>
            </a:r>
          </a:p>
          <a:p>
            <a:endParaRPr lang="zh-CN" dirty="0"/>
          </a:p>
          <a:p>
            <a:r>
              <a:rPr lang="zh-CN" dirty="0"/>
              <a:t>Key points: ① Two-stage pipeline for efficiency ② Compound defense against injection ③ Deny-and-continue for resilience</a:t>
            </a:r>
          </a:p>
          <a:p>
            <a:r>
              <a:rPr lang="zh-CN" dirty="0"/>
              <a:t>Duration: 2 minutes</a:t>
            </a:r>
          </a:p>
        </p:txBody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notesSlide" Target="../notesSlides/notesSlide1.xml"/>
</Relationships>
</file>

<file path=ppt/slides/_rels/slide1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notesSlide" Target="../notesSlides/notesSlide10.xml"/>
</Relationships>
</file>

<file path=ppt/slides/_rels/slide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notesSlide" Target="../notesSlides/notesSlide2.xml"/>
</Relationships>
</file>

<file path=ppt/slides/_rels/slide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notesSlide" Target="../notesSlides/notesSlide3.xml"/>
</Relationships>
</file>

<file path=ppt/slides/_rels/slide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4_img1.png"/>
  <Relationship Id="rId3" Type="http://schemas.openxmlformats.org/officeDocument/2006/relationships/notesSlide" Target="../notesSlides/notesSlide4.xml"/>
</Relationships>
</file>

<file path=ppt/slides/_rels/slide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notesSlide" Target="../notesSlides/notesSlide5.xml"/>
</Relationships>
</file>

<file path=ppt/slides/_rels/slide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6_img1.png"/>
  <Relationship Id="rId3" Type="http://schemas.openxmlformats.org/officeDocument/2006/relationships/notesSlide" Target="../notesSlides/notesSlide6.xml"/>
</Relationships>
</file>

<file path=ppt/slides/_rels/slide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7_img1.png"/>
  <Relationship Id="rId3" Type="http://schemas.openxmlformats.org/officeDocument/2006/relationships/notesSlide" Target="../notesSlides/notesSlide7.xml"/>
</Relationships>
</file>

<file path=ppt/slides/_rels/slide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notesSlide" Target="../notesSlides/notesSlide8.xml"/>
</Relationships>
</file>

<file path=ppt/slides/_rels/slide9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9_img1.png"/>
  <Relationship Id="rId3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D4A574">
                  <a:alpha val="10000"/>
                </a:srgbClr>
              </a:gs>
              <a:gs pos="100000">
                <a:srgbClr val="D4A574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</p:sp>
      <p:sp>
        <p:nvSpPr>
          <p:cNvPr id="4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60A5FA">
                  <a:alpha val="7000"/>
                </a:srgbClr>
              </a:gs>
              <a:gs pos="100000">
                <a:srgbClr val="60A5FA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</p:sp>
      <p:sp>
        <p:nvSpPr>
          <p:cNvPr id="5" name="Line 5"/>
          <p:cNvSpPr/>
          <p:nvPr/>
        </p:nvSpPr>
        <p:spPr>
          <a:xfrm>
            <a:off x="1905000" y="0"/>
            <a:ext cx="9525" cy="6858000"/>
          </a:xfrm>
          <a:custGeom>
            <a:avLst/>
            <a:gdLst/>
            <a:ahLst/>
            <a:cxnLst/>
            <a:rect l="l" t="t" r="r" b="b"/>
            <a:pathLst>
              <a:path w="9525" h="6858000">
                <a:moveTo>
                  <a:pt x="0" y="0"/>
                </a:moveTo>
                <a:lnTo>
                  <a:pt x="0" y="6858000"/>
                </a:lnTo>
              </a:path>
            </a:pathLst>
          </a:custGeom>
          <a:noFill/>
          <a:ln w="4762">
            <a:solidFill>
              <a:srgbClr val="30363D">
                <a:alpha val="30000"/>
              </a:srgbClr>
            </a:solidFill>
          </a:ln>
        </p:spPr>
      </p:sp>
      <p:sp>
        <p:nvSpPr>
          <p:cNvPr id="6" name="Line 6"/>
          <p:cNvSpPr/>
          <p:nvPr/>
        </p:nvSpPr>
        <p:spPr>
          <a:xfrm>
            <a:off x="6096000" y="0"/>
            <a:ext cx="9525" cy="6858000"/>
          </a:xfrm>
          <a:custGeom>
            <a:avLst/>
            <a:gdLst/>
            <a:ahLst/>
            <a:cxnLst/>
            <a:rect l="l" t="t" r="r" b="b"/>
            <a:pathLst>
              <a:path w="9525" h="6858000">
                <a:moveTo>
                  <a:pt x="0" y="0"/>
                </a:moveTo>
                <a:lnTo>
                  <a:pt x="0" y="6858000"/>
                </a:lnTo>
              </a:path>
            </a:pathLst>
          </a:custGeom>
          <a:noFill/>
          <a:ln w="4762">
            <a:solidFill>
              <a:srgbClr val="30363D">
                <a:alpha val="30000"/>
              </a:srgbClr>
            </a:solidFill>
          </a:ln>
        </p:spPr>
      </p:sp>
      <p:sp>
        <p:nvSpPr>
          <p:cNvPr id="7" name="Line 7"/>
          <p:cNvSpPr/>
          <p:nvPr/>
        </p:nvSpPr>
        <p:spPr>
          <a:xfrm>
            <a:off x="10287000" y="0"/>
            <a:ext cx="9525" cy="6858000"/>
          </a:xfrm>
          <a:custGeom>
            <a:avLst/>
            <a:gdLst/>
            <a:ahLst/>
            <a:cxnLst/>
            <a:rect l="l" t="t" r="r" b="b"/>
            <a:pathLst>
              <a:path w="9525" h="6858000">
                <a:moveTo>
                  <a:pt x="0" y="0"/>
                </a:moveTo>
                <a:lnTo>
                  <a:pt x="0" y="6858000"/>
                </a:lnTo>
              </a:path>
            </a:pathLst>
          </a:custGeom>
          <a:noFill/>
          <a:ln w="4762">
            <a:solidFill>
              <a:srgbClr val="30363D">
                <a:alpha val="30000"/>
              </a:srgbClr>
            </a:solidFill>
          </a:ln>
        </p:spPr>
      </p:sp>
      <p:sp>
        <p:nvSpPr>
          <p:cNvPr id="8" name="Line 8"/>
          <p:cNvSpPr/>
          <p:nvPr/>
        </p:nvSpPr>
        <p:spPr>
          <a:xfrm>
            <a:off x="0" y="2286000"/>
            <a:ext cx="12192000" cy="9525"/>
          </a:xfrm>
          <a:custGeom>
            <a:avLst/>
            <a:gdLst/>
            <a:ahLst/>
            <a:cxnLst/>
            <a:rect l="l" t="t" r="r" b="b"/>
            <a:pathLst>
              <a:path w="12192000" h="9525">
                <a:moveTo>
                  <a:pt x="0" y="0"/>
                </a:moveTo>
                <a:lnTo>
                  <a:pt x="12192000" y="0"/>
                </a:lnTo>
              </a:path>
            </a:pathLst>
          </a:custGeom>
          <a:noFill/>
          <a:ln w="4762">
            <a:solidFill>
              <a:srgbClr val="30363D">
                <a:alpha val="30000"/>
              </a:srgbClr>
            </a:solidFill>
          </a:ln>
        </p:spPr>
      </p:sp>
      <p:sp>
        <p:nvSpPr>
          <p:cNvPr id="9" name="Line 9"/>
          <p:cNvSpPr/>
          <p:nvPr/>
        </p:nvSpPr>
        <p:spPr>
          <a:xfrm>
            <a:off x="0" y="4572000"/>
            <a:ext cx="12192000" cy="9525"/>
          </a:xfrm>
          <a:custGeom>
            <a:avLst/>
            <a:gdLst/>
            <a:ahLst/>
            <a:cxnLst/>
            <a:rect l="l" t="t" r="r" b="b"/>
            <a:pathLst>
              <a:path w="12192000" h="9525">
                <a:moveTo>
                  <a:pt x="0" y="0"/>
                </a:moveTo>
                <a:lnTo>
                  <a:pt x="12192000" y="0"/>
                </a:lnTo>
              </a:path>
            </a:pathLst>
          </a:custGeom>
          <a:noFill/>
          <a:ln w="4762">
            <a:solidFill>
              <a:srgbClr val="30363D">
                <a:alpha val="30000"/>
              </a:srgbClr>
            </a:solidFill>
          </a:ln>
        </p:spPr>
      </p:sp>
      <p:sp>
        <p:nvSpPr>
          <p:cNvPr id="10" name="Ellipse 10"/>
          <p:cNvSpPr/>
          <p:nvPr/>
        </p:nvSpPr>
        <p:spPr>
          <a:xfrm>
            <a:off x="1143000" y="857250"/>
            <a:ext cx="1143000" cy="1143000"/>
          </a:xfrm>
          <a:prstGeom prst="ellipse">
            <a:avLst/>
          </a:prstGeom>
          <a:noFill/>
          <a:ln w="9525">
            <a:solidFill>
              <a:srgbClr val="D4A574">
                <a:alpha val="15000"/>
              </a:srgbClr>
            </a:solidFill>
          </a:ln>
        </p:spPr>
      </p:sp>
      <p:sp>
        <p:nvSpPr>
          <p:cNvPr id="11" name="Ellipse 11"/>
          <p:cNvSpPr/>
          <p:nvPr/>
        </p:nvSpPr>
        <p:spPr>
          <a:xfrm>
            <a:off x="1381125" y="1095375"/>
            <a:ext cx="666750" cy="666750"/>
          </a:xfrm>
          <a:prstGeom prst="ellipse">
            <a:avLst/>
          </a:prstGeom>
          <a:noFill/>
          <a:ln w="4762">
            <a:solidFill>
              <a:srgbClr val="D4A574">
                <a:alpha val="10000"/>
              </a:srgbClr>
            </a:solidFill>
          </a:ln>
        </p:spPr>
      </p:sp>
      <p:sp>
        <p:nvSpPr>
          <p:cNvPr id="12" name="Ellipse 12"/>
          <p:cNvSpPr/>
          <p:nvPr/>
        </p:nvSpPr>
        <p:spPr>
          <a:xfrm>
            <a:off x="9715500" y="4667250"/>
            <a:ext cx="1524000" cy="1524000"/>
          </a:xfrm>
          <a:prstGeom prst="ellipse">
            <a:avLst/>
          </a:prstGeom>
          <a:noFill/>
          <a:ln w="9525">
            <a:solidFill>
              <a:srgbClr val="60A5FA">
                <a:alpha val="12000"/>
              </a:srgbClr>
            </a:solidFill>
          </a:ln>
        </p:spPr>
      </p:sp>
      <p:sp>
        <p:nvSpPr>
          <p:cNvPr id="13" name="Ellipse 13"/>
          <p:cNvSpPr/>
          <p:nvPr/>
        </p:nvSpPr>
        <p:spPr>
          <a:xfrm>
            <a:off x="10001250" y="4953000"/>
            <a:ext cx="952500" cy="952500"/>
          </a:xfrm>
          <a:prstGeom prst="ellipse">
            <a:avLst/>
          </a:prstGeom>
          <a:noFill/>
          <a:ln w="4762">
            <a:solidFill>
              <a:srgbClr val="60A5FA">
                <a:alpha val="8000"/>
              </a:srgbClr>
            </a:solidFill>
          </a:ln>
        </p:spPr>
      </p:sp>
      <p:sp>
        <p:nvSpPr>
          <p:cNvPr id="14" name="Ellipse 14"/>
          <p:cNvSpPr/>
          <p:nvPr/>
        </p:nvSpPr>
        <p:spPr>
          <a:xfrm>
            <a:off x="3019425" y="1685925"/>
            <a:ext cx="57150" cy="57150"/>
          </a:xfrm>
          <a:prstGeom prst="ellipse">
            <a:avLst/>
          </a:prstGeom>
          <a:solidFill>
            <a:srgbClr val="D4A574">
              <a:alpha val="30000"/>
            </a:srgbClr>
          </a:solidFill>
          <a:ln>
            <a:noFill/>
          </a:ln>
        </p:spPr>
      </p:sp>
      <p:sp>
        <p:nvSpPr>
          <p:cNvPr id="15" name="Ellipse 15"/>
          <p:cNvSpPr/>
          <p:nvPr/>
        </p:nvSpPr>
        <p:spPr>
          <a:xfrm>
            <a:off x="9124950" y="1314450"/>
            <a:ext cx="38100" cy="38100"/>
          </a:xfrm>
          <a:prstGeom prst="ellipse">
            <a:avLst/>
          </a:prstGeom>
          <a:solidFill>
            <a:srgbClr val="60A5FA">
              <a:alpha val="25000"/>
            </a:srgbClr>
          </a:solidFill>
          <a:ln>
            <a:noFill/>
          </a:ln>
        </p:spPr>
      </p:sp>
      <p:sp>
        <p:nvSpPr>
          <p:cNvPr id="16" name="Ellipse 16"/>
          <p:cNvSpPr/>
          <p:nvPr/>
        </p:nvSpPr>
        <p:spPr>
          <a:xfrm>
            <a:off x="10929938" y="1881188"/>
            <a:ext cx="47625" cy="47625"/>
          </a:xfrm>
          <a:prstGeom prst="ellipse">
            <a:avLst/>
          </a:prstGeom>
          <a:solidFill>
            <a:srgbClr val="34D399">
              <a:alpha val="20000"/>
            </a:srgbClr>
          </a:solidFill>
          <a:ln>
            <a:noFill/>
          </a:ln>
        </p:spPr>
      </p:sp>
      <p:sp>
        <p:nvSpPr>
          <p:cNvPr id="17" name="Ellipse 17"/>
          <p:cNvSpPr/>
          <p:nvPr/>
        </p:nvSpPr>
        <p:spPr>
          <a:xfrm>
            <a:off x="1219200" y="4933950"/>
            <a:ext cx="38100" cy="38100"/>
          </a:xfrm>
          <a:prstGeom prst="ellipse">
            <a:avLst/>
          </a:prstGeom>
          <a:solidFill>
            <a:srgbClr val="60A5FA">
              <a:alpha val="20000"/>
            </a:srgbClr>
          </a:solidFill>
          <a:ln>
            <a:noFill/>
          </a:ln>
        </p:spPr>
      </p:sp>
      <p:sp>
        <p:nvSpPr>
          <p:cNvPr id="18" name="Ellipse 18"/>
          <p:cNvSpPr/>
          <p:nvPr/>
        </p:nvSpPr>
        <p:spPr>
          <a:xfrm>
            <a:off x="3781425" y="5686425"/>
            <a:ext cx="57150" cy="57150"/>
          </a:xfrm>
          <a:prstGeom prst="ellipse">
            <a:avLst/>
          </a:prstGeom>
          <a:solidFill>
            <a:srgbClr val="D4A574">
              <a:alpha val="15000"/>
            </a:srgbClr>
          </a:solidFill>
          <a:ln>
            <a:noFill/>
          </a:ln>
        </p:spPr>
      </p:sp>
      <p:sp>
        <p:nvSpPr>
          <p:cNvPr id="19" name="Rectangle 19"/>
          <p:cNvSpPr/>
          <p:nvPr/>
        </p:nvSpPr>
        <p:spPr>
          <a:xfrm>
            <a:off x="5143500" y="2095500"/>
            <a:ext cx="1905000" cy="19050"/>
          </a:xfrm>
          <a:prstGeom prst="rect">
            <a:avLst/>
          </a:prstGeom>
          <a:gradFill>
            <a:gsLst>
              <a:gs pos="0">
                <a:srgbClr val="D4A574">
                  <a:alpha val="60000"/>
                </a:srgbClr>
              </a:gs>
              <a:gs pos="100000">
                <a:srgbClr val="60A5FA">
                  <a:alpha val="60000"/>
                </a:srgbClr>
              </a:gs>
            </a:gsLst>
            <a:lin ang="0" scaled="1"/>
          </a:gradFill>
          <a:ln>
            <a:noFill/>
          </a:ln>
        </p:spPr>
      </p:sp>
      <p:grpSp>
        <p:nvGrpSpPr>
          <p:cNvPr id="22" name="Group 22"/>
          <p:cNvGrpSpPr/>
          <p:nvPr/>
        </p:nvGrpSpPr>
        <p:grpSpPr>
          <a:xfrm>
            <a:off x="5787078" y="2384280"/>
            <a:ext cx="608964" cy="544657"/>
            <a:chOff x="5787078" y="2384280"/>
            <a:chExt cx="608964" cy="544657"/>
          </a:xfrm>
        </p:grpSpPr>
        <p:sp>
          <p:nvSpPr>
            <p:cNvPr id="20" name="Freeform 20"/>
            <p:cNvSpPr/>
            <p:nvPr/>
          </p:nvSpPr>
          <p:spPr>
            <a:xfrm>
              <a:off x="5787078" y="2384280"/>
              <a:ext cx="305238" cy="489241"/>
            </a:xfrm>
            <a:custGeom>
              <a:avLst/>
              <a:gdLst/>
              <a:ahLst/>
              <a:cxnLst/>
              <a:rect l="l" t="t" r="r" b="b"/>
              <a:pathLst>
                <a:path w="305238" h="489241">
                  <a:moveTo>
                    <a:pt x="0" y="428625"/>
                  </a:moveTo>
                  <a:lnTo>
                    <a:pt x="184004" y="244621"/>
                  </a:lnTo>
                  <a:lnTo>
                    <a:pt x="0" y="60617"/>
                  </a:lnTo>
                  <a:lnTo>
                    <a:pt x="60617" y="0"/>
                  </a:lnTo>
                  <a:lnTo>
                    <a:pt x="305238" y="244621"/>
                  </a:lnTo>
                  <a:lnTo>
                    <a:pt x="60617" y="489241"/>
                  </a:lnTo>
                  <a:lnTo>
                    <a:pt x="0" y="428625"/>
                  </a:lnTo>
                  <a:close/>
                </a:path>
              </a:pathLst>
            </a:custGeom>
            <a:solidFill>
              <a:srgbClr val="D4A574"/>
            </a:solidFill>
            <a:ln>
              <a:noFill/>
            </a:ln>
          </p:spPr>
        </p:sp>
        <p:sp>
          <p:nvSpPr>
            <p:cNvPr id="21" name="Freeform 21"/>
            <p:cNvSpPr/>
            <p:nvPr/>
          </p:nvSpPr>
          <p:spPr>
            <a:xfrm>
              <a:off x="6053140" y="2843212"/>
              <a:ext cx="342902" cy="85725"/>
            </a:xfrm>
            <a:custGeom>
              <a:avLst/>
              <a:gdLst/>
              <a:ahLst/>
              <a:cxnLst/>
              <a:rect l="l" t="t" r="r" b="b"/>
              <a:pathLst>
                <a:path w="342902" h="85725">
                  <a:moveTo>
                    <a:pt x="0" y="85725"/>
                  </a:moveTo>
                  <a:lnTo>
                    <a:pt x="342902" y="85725"/>
                  </a:lnTo>
                  <a:lnTo>
                    <a:pt x="342902" y="0"/>
                  </a:lnTo>
                  <a:lnTo>
                    <a:pt x="0" y="0"/>
                  </a:lnTo>
                  <a:lnTo>
                    <a:pt x="0" y="85725"/>
                  </a:lnTo>
                  <a:close/>
                </a:path>
              </a:pathLst>
            </a:custGeom>
            <a:solidFill>
              <a:srgbClr val="D4A574"/>
            </a:solidFill>
            <a:ln>
              <a:noFill/>
            </a:ln>
          </p:spPr>
        </p:sp>
      </p:grpSp>
      <p:sp>
        <p:nvSpPr>
          <p:cNvPr id="23" name="TextBox 23"/>
          <p:cNvSpPr txBox="1"/>
          <p:nvPr/>
        </p:nvSpPr>
        <p:spPr>
          <a:xfrm>
            <a:off x="2706273" y="3087052"/>
            <a:ext cx="6779454" cy="8229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4050" b="1" dirty="0">
                <a:solidFill>
                  <a:srgbClr val="E6EDF3"/>
                </a:solidFill>
                <a:effectLst>
                  <a:glow rad="76200">
                    <a:srgbClr val="D4A574">
                      <a:alpha val="30000"/>
                    </a:srgbClr>
                  </a:glow>
                </a:effectLst>
                <a:latin typeface="Arial"/>
                <a:ea typeface="Microsoft YaHei"/>
                <a:cs typeface="Arial"/>
              </a:rPr>
              <a:t>Claude Code Auto Mode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042315" y="3806190"/>
            <a:ext cx="4107370" cy="3657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800" dirty="0">
                <a:solidFill>
                  <a:srgbClr val="D4A574"/>
                </a:solidFill>
                <a:latin typeface="Calibri"/>
                <a:ea typeface="Microsoft YaHei"/>
                <a:cs typeface="Calibri"/>
              </a:rPr>
              <a:t>A Safer Way to Skip Permissions</a:t>
            </a:r>
          </a:p>
        </p:txBody>
      </p:sp>
      <p:sp>
        <p:nvSpPr>
          <p:cNvPr id="25" name="Rectangle 25"/>
          <p:cNvSpPr/>
          <p:nvPr/>
        </p:nvSpPr>
        <p:spPr>
          <a:xfrm>
            <a:off x="4953000" y="4286250"/>
            <a:ext cx="2286000" cy="9525"/>
          </a:xfrm>
          <a:prstGeom prst="rect">
            <a:avLst/>
          </a:prstGeom>
          <a:solidFill>
            <a:srgbClr val="30363D"/>
          </a:solidFill>
          <a:ln>
            <a:noFill/>
          </a:ln>
        </p:spPr>
      </p:sp>
      <p:grpSp>
        <p:nvGrpSpPr>
          <p:cNvPr id="28" name="Group 28"/>
          <p:cNvGrpSpPr/>
          <p:nvPr/>
        </p:nvGrpSpPr>
        <p:grpSpPr>
          <a:xfrm>
            <a:off x="4660321" y="4521518"/>
            <a:ext cx="2871359" cy="512444"/>
            <a:chOff x="4660321" y="4521518"/>
            <a:chExt cx="2871359" cy="512444"/>
          </a:xfrm>
        </p:grpSpPr>
        <p:sp>
          <p:nvSpPr>
            <p:cNvPr id="26" name="TextBox 26"/>
            <p:cNvSpPr txBox="1"/>
            <p:nvPr/>
          </p:nvSpPr>
          <p:spPr>
            <a:xfrm>
              <a:off x="5038796" y="4521518"/>
              <a:ext cx="2114407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Anthropic Engineering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4660321" y="4820602"/>
              <a:ext cx="2871359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6E7681"/>
                  </a:solidFill>
                  <a:latin typeface="Calibri"/>
                  <a:ea typeface="Microsoft YaHei"/>
                  <a:cs typeface="Calibri"/>
                </a:rPr>
                <a:t>Published March 2026 · By John Hughes</a:t>
              </a:r>
            </a:p>
          </p:txBody>
        </p:sp>
      </p:grpSp>
      <p:sp>
        <p:nvSpPr>
          <p:cNvPr id="29" name="Rectangle 29"/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161B22"/>
          </a:solidFill>
          <a:ln>
            <a:noFill/>
          </a:ln>
        </p:spPr>
      </p:sp>
      <p:sp>
        <p:nvSpPr>
          <p:cNvPr id="30" name="Rectangle 30"/>
          <p:cNvSpPr/>
          <p:nvPr/>
        </p:nvSpPr>
        <p:spPr>
          <a:xfrm>
            <a:off x="4191000" y="6667500"/>
            <a:ext cx="3810000" cy="28575"/>
          </a:xfrm>
          <a:prstGeom prst="rect">
            <a:avLst/>
          </a:prstGeom>
          <a:gradFill>
            <a:gsLst>
              <a:gs pos="0">
                <a:srgbClr val="D4A574">
                  <a:alpha val="50000"/>
                </a:srgbClr>
              </a:gs>
              <a:gs pos="100000">
                <a:srgbClr val="60A5FA">
                  <a:alpha val="50000"/>
                </a:srgbClr>
              </a:gs>
            </a:gsLst>
            <a:lin ang="0" scaled="1"/>
          </a:gradFill>
          <a:ln>
            <a:noFill/>
          </a:ln>
        </p:spPr>
      </p:sp>
    </p:spTree>
  </p:cSld>
  <p:clrMapOvr>
    <a:masterClrMapping/>
  </p:clrMapOvr>
  <p:transition dur="4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D4A574">
                  <a:alpha val="8000"/>
                </a:srgbClr>
              </a:gs>
              <a:gs pos="100000">
                <a:srgbClr val="D4A574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</p:sp>
      <p:sp>
        <p:nvSpPr>
          <p:cNvPr id="4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34D399">
                  <a:alpha val="5000"/>
                </a:srgbClr>
              </a:gs>
              <a:gs pos="100000">
                <a:srgbClr val="34D399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</p:sp>
      <p:sp>
        <p:nvSpPr>
          <p:cNvPr id="5" name="Ellipse 5"/>
          <p:cNvSpPr/>
          <p:nvPr/>
        </p:nvSpPr>
        <p:spPr>
          <a:xfrm>
            <a:off x="1428750" y="1238250"/>
            <a:ext cx="952500" cy="952500"/>
          </a:xfrm>
          <a:prstGeom prst="ellipse">
            <a:avLst/>
          </a:prstGeom>
          <a:noFill/>
          <a:ln w="4762">
            <a:solidFill>
              <a:srgbClr val="D4A574">
                <a:alpha val="12000"/>
              </a:srgbClr>
            </a:solidFill>
          </a:ln>
        </p:spPr>
      </p:sp>
      <p:sp>
        <p:nvSpPr>
          <p:cNvPr id="6" name="Ellipse 6"/>
          <p:cNvSpPr/>
          <p:nvPr/>
        </p:nvSpPr>
        <p:spPr>
          <a:xfrm>
            <a:off x="9620250" y="4476750"/>
            <a:ext cx="1333500" cy="1333500"/>
          </a:xfrm>
          <a:prstGeom prst="ellipse">
            <a:avLst/>
          </a:prstGeom>
          <a:noFill/>
          <a:ln w="4762">
            <a:solidFill>
              <a:srgbClr val="60A5FA">
                <a:alpha val="10000"/>
              </a:srgbClr>
            </a:solidFill>
          </a:ln>
        </p:spPr>
      </p:sp>
      <p:sp>
        <p:nvSpPr>
          <p:cNvPr id="7" name="Ellipse 7"/>
          <p:cNvSpPr/>
          <p:nvPr/>
        </p:nvSpPr>
        <p:spPr>
          <a:xfrm>
            <a:off x="8286750" y="1143000"/>
            <a:ext cx="571500" cy="571500"/>
          </a:xfrm>
          <a:prstGeom prst="ellipse">
            <a:avLst/>
          </a:prstGeom>
          <a:noFill/>
          <a:ln w="4762">
            <a:solidFill>
              <a:srgbClr val="34D399">
                <a:alpha val="8000"/>
              </a:srgbClr>
            </a:solidFill>
          </a:ln>
        </p:spPr>
      </p:sp>
      <p:sp>
        <p:nvSpPr>
          <p:cNvPr id="8" name="Freeform 8"/>
          <p:cNvSpPr/>
          <p:nvPr/>
        </p:nvSpPr>
        <p:spPr>
          <a:xfrm>
            <a:off x="5795962" y="1905000"/>
            <a:ext cx="600075" cy="685800"/>
          </a:xfrm>
          <a:custGeom>
            <a:avLst/>
            <a:gdLst/>
            <a:ahLst/>
            <a:cxnLst/>
            <a:rect l="l" t="t" r="r" b="b"/>
            <a:pathLst>
              <a:path w="600075" h="685800">
                <a:moveTo>
                  <a:pt x="300038" y="685800"/>
                </a:moveTo>
                <a:lnTo>
                  <a:pt x="143593" y="574053"/>
                </a:lnTo>
                <a:cubicBezTo>
                  <a:pt x="53481" y="509687"/>
                  <a:pt x="0" y="405765"/>
                  <a:pt x="0" y="295025"/>
                </a:cubicBezTo>
                <a:lnTo>
                  <a:pt x="0" y="128588"/>
                </a:lnTo>
                <a:lnTo>
                  <a:pt x="300038" y="0"/>
                </a:lnTo>
                <a:lnTo>
                  <a:pt x="600075" y="128588"/>
                </a:lnTo>
                <a:lnTo>
                  <a:pt x="600075" y="295025"/>
                </a:lnTo>
                <a:cubicBezTo>
                  <a:pt x="600075" y="405765"/>
                  <a:pt x="546595" y="509687"/>
                  <a:pt x="456481" y="574053"/>
                </a:cubicBezTo>
                <a:lnTo>
                  <a:pt x="300038" y="685800"/>
                </a:lnTo>
                <a:close/>
                <a:moveTo>
                  <a:pt x="480364" y="244621"/>
                </a:moveTo>
                <a:lnTo>
                  <a:pt x="419748" y="184004"/>
                </a:lnTo>
                <a:lnTo>
                  <a:pt x="257175" y="346577"/>
                </a:lnTo>
                <a:lnTo>
                  <a:pt x="180327" y="269729"/>
                </a:lnTo>
                <a:lnTo>
                  <a:pt x="119710" y="330346"/>
                </a:lnTo>
                <a:lnTo>
                  <a:pt x="257175" y="467810"/>
                </a:lnTo>
                <a:lnTo>
                  <a:pt x="480364" y="244621"/>
                </a:lnTo>
                <a:close/>
              </a:path>
            </a:pathLst>
          </a:custGeom>
          <a:solidFill>
            <a:srgbClr val="34D399"/>
          </a:solidFill>
          <a:ln>
            <a:noFill/>
          </a:ln>
        </p:spPr>
      </p:sp>
      <p:grpSp>
        <p:nvGrpSpPr>
          <p:cNvPr id="11" name="Group 11"/>
          <p:cNvGrpSpPr/>
          <p:nvPr/>
        </p:nvGrpSpPr>
        <p:grpSpPr>
          <a:xfrm>
            <a:off x="4105315" y="2851785"/>
            <a:ext cx="3981369" cy="977265"/>
            <a:chOff x="4105315" y="2851785"/>
            <a:chExt cx="3981369" cy="977265"/>
          </a:xfrm>
        </p:grpSpPr>
        <p:sp>
          <p:nvSpPr>
            <p:cNvPr id="9" name="TextBox 9"/>
            <p:cNvSpPr txBox="1"/>
            <p:nvPr/>
          </p:nvSpPr>
          <p:spPr>
            <a:xfrm>
              <a:off x="4105315" y="2851785"/>
              <a:ext cx="3981369" cy="548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2700" b="1" dirty="0">
                  <a:solidFill>
                    <a:srgbClr val="E6EDF3"/>
                  </a:solidFill>
                  <a:effectLst>
                    <a:glow rad="57150">
                      <a:srgbClr val="34D399">
                        <a:alpha val="30000"/>
                      </a:srgbClr>
                    </a:glow>
                  </a:effectLst>
                  <a:latin typeface="Arial"/>
                  <a:ea typeface="Microsoft YaHei"/>
                  <a:cs typeface="Arial"/>
                </a:rPr>
                <a:t>Substantially Safer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219180" y="3280410"/>
              <a:ext cx="3753641" cy="548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270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Than No Guardrails</a:t>
              </a:r>
            </a:p>
          </p:txBody>
        </p:sp>
      </p:grpSp>
      <p:sp>
        <p:nvSpPr>
          <p:cNvPr id="12" name="Rectangle 12"/>
          <p:cNvSpPr/>
          <p:nvPr/>
        </p:nvSpPr>
        <p:spPr>
          <a:xfrm>
            <a:off x="4953000" y="3810000"/>
            <a:ext cx="2286000" cy="19050"/>
          </a:xfrm>
          <a:prstGeom prst="rect">
            <a:avLst/>
          </a:prstGeom>
          <a:gradFill>
            <a:gsLst>
              <a:gs pos="0">
                <a:srgbClr val="D4A574">
                  <a:alpha val="60000"/>
                </a:srgbClr>
              </a:gs>
              <a:gs pos="100000">
                <a:srgbClr val="60A5FA">
                  <a:alpha val="60000"/>
                </a:srgbClr>
              </a:gs>
            </a:gsLst>
            <a:lin ang="0" scaled="1"/>
          </a:gradFill>
          <a:ln>
            <a:noFill/>
          </a:ln>
        </p:spPr>
      </p:sp>
      <p:grpSp>
        <p:nvGrpSpPr>
          <p:cNvPr id="16" name="Group 16"/>
          <p:cNvGrpSpPr/>
          <p:nvPr/>
        </p:nvGrpSpPr>
        <p:grpSpPr>
          <a:xfrm>
            <a:off x="3308652" y="4092892"/>
            <a:ext cx="5574697" cy="845820"/>
            <a:chOff x="3308652" y="4092892"/>
            <a:chExt cx="5574697" cy="845820"/>
          </a:xfrm>
        </p:grpSpPr>
        <p:sp>
          <p:nvSpPr>
            <p:cNvPr id="13" name="TextBox 13"/>
            <p:cNvSpPr txBox="1"/>
            <p:nvPr/>
          </p:nvSpPr>
          <p:spPr>
            <a:xfrm>
              <a:off x="3308652" y="4092892"/>
              <a:ext cx="5574697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The classifier doesn't need to be flawless to be valuable.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3392448" y="4378642"/>
              <a:ext cx="5407104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The starting point is catching enough dangerous actions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3604403" y="4664392"/>
              <a:ext cx="4983194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to make autonomous operation substantially safer.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4191000" y="5191125"/>
            <a:ext cx="3810000" cy="419100"/>
            <a:chOff x="4191000" y="5191125"/>
            <a:chExt cx="3810000" cy="419100"/>
          </a:xfrm>
        </p:grpSpPr>
        <p:sp>
          <p:nvSpPr>
            <p:cNvPr id="17" name="Freeform 17"/>
            <p:cNvSpPr/>
            <p:nvPr/>
          </p:nvSpPr>
          <p:spPr>
            <a:xfrm>
              <a:off x="4191000" y="5191125"/>
              <a:ext cx="3810000" cy="419100"/>
            </a:xfrm>
            <a:custGeom>
              <a:avLst/>
              <a:gdLst/>
              <a:ahLst/>
              <a:cxnLst/>
              <a:rect l="l" t="t" r="r" b="b"/>
              <a:pathLst>
                <a:path w="3810000" h="419100">
                  <a:moveTo>
                    <a:pt x="209550" y="0"/>
                  </a:moveTo>
                  <a:lnTo>
                    <a:pt x="3600450" y="0"/>
                  </a:lnTo>
                  <a:cubicBezTo>
                    <a:pt x="3716181" y="0"/>
                    <a:pt x="3810000" y="93819"/>
                    <a:pt x="3810000" y="209550"/>
                  </a:cubicBezTo>
                  <a:lnTo>
                    <a:pt x="3810000" y="209550"/>
                  </a:lnTo>
                  <a:cubicBezTo>
                    <a:pt x="3810000" y="325281"/>
                    <a:pt x="3716181" y="419100"/>
                    <a:pt x="3600450" y="419100"/>
                  </a:cubicBezTo>
                  <a:lnTo>
                    <a:pt x="209550" y="419100"/>
                  </a:lnTo>
                  <a:cubicBezTo>
                    <a:pt x="93819" y="419100"/>
                    <a:pt x="0" y="325281"/>
                    <a:pt x="0" y="209550"/>
                  </a:cubicBezTo>
                  <a:lnTo>
                    <a:pt x="0" y="209550"/>
                  </a:lnTo>
                  <a:cubicBezTo>
                    <a:pt x="0" y="93819"/>
                    <a:pt x="93819" y="0"/>
                    <a:pt x="209550" y="0"/>
                  </a:cubicBezTo>
                  <a:close/>
                </a:path>
              </a:pathLst>
            </a:custGeom>
            <a:solidFill>
              <a:srgbClr val="161B22"/>
            </a:solidFill>
            <a:ln w="9525">
              <a:solidFill>
                <a:srgbClr val="D4A574"/>
              </a:solidFill>
            </a:ln>
          </p:spPr>
        </p:sp>
        <p:sp>
          <p:nvSpPr>
            <p:cNvPr id="18" name="Freeform 18"/>
            <p:cNvSpPr/>
            <p:nvPr/>
          </p:nvSpPr>
          <p:spPr>
            <a:xfrm>
              <a:off x="4476750" y="5286375"/>
              <a:ext cx="228600" cy="228600"/>
            </a:xfrm>
            <a:custGeom>
              <a:avLst/>
              <a:gdLst/>
              <a:ahLst/>
              <a:cxnLst/>
              <a:rect l="l" t="t" r="r" b="b"/>
              <a:pathLst>
                <a:path w="228600" h="228600">
                  <a:moveTo>
                    <a:pt x="114300" y="228600"/>
                  </a:moveTo>
                  <a:cubicBezTo>
                    <a:pt x="177426" y="228600"/>
                    <a:pt x="228600" y="177426"/>
                    <a:pt x="228600" y="114300"/>
                  </a:cubicBezTo>
                  <a:cubicBezTo>
                    <a:pt x="228600" y="51174"/>
                    <a:pt x="177426" y="0"/>
                    <a:pt x="114300" y="0"/>
                  </a:cubicBezTo>
                  <a:cubicBezTo>
                    <a:pt x="51174" y="0"/>
                    <a:pt x="0" y="51174"/>
                    <a:pt x="0" y="114300"/>
                  </a:cubicBezTo>
                  <a:cubicBezTo>
                    <a:pt x="0" y="177426"/>
                    <a:pt x="51174" y="228600"/>
                    <a:pt x="114300" y="228600"/>
                  </a:cubicBezTo>
                  <a:close/>
                  <a:moveTo>
                    <a:pt x="181553" y="81540"/>
                  </a:moveTo>
                  <a:lnTo>
                    <a:pt x="161347" y="61335"/>
                  </a:lnTo>
                  <a:lnTo>
                    <a:pt x="92869" y="129813"/>
                  </a:lnTo>
                  <a:lnTo>
                    <a:pt x="67253" y="104197"/>
                  </a:lnTo>
                  <a:lnTo>
                    <a:pt x="47047" y="124403"/>
                  </a:lnTo>
                  <a:lnTo>
                    <a:pt x="92869" y="170224"/>
                  </a:lnTo>
                  <a:lnTo>
                    <a:pt x="181553" y="81540"/>
                  </a:lnTo>
                  <a:close/>
                </a:path>
              </a:pathLst>
            </a:custGeom>
            <a:solidFill>
              <a:srgbClr val="D4A574"/>
            </a:solidFill>
            <a:ln>
              <a:noFill/>
            </a:ln>
          </p:spPr>
        </p:sp>
        <p:sp>
          <p:nvSpPr>
            <p:cNvPr id="19" name="TextBox 19"/>
            <p:cNvSpPr txBox="1"/>
            <p:nvPr/>
          </p:nvSpPr>
          <p:spPr>
            <a:xfrm>
              <a:off x="4626102" y="5337810"/>
              <a:ext cx="2939796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D4A574"/>
                  </a:solidFill>
                  <a:latin typeface="Calibri"/>
                  <a:ea typeface="Microsoft YaHei"/>
                  <a:cs typeface="Calibri"/>
                </a:rPr>
                <a:t>Try it: claude auto-mode defaults</a:t>
              </a: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4139184" y="5887402"/>
            <a:ext cx="3913632" cy="437198"/>
            <a:chOff x="4139184" y="5887402"/>
            <a:chExt cx="3913632" cy="437198"/>
          </a:xfrm>
        </p:grpSpPr>
        <p:sp>
          <p:nvSpPr>
            <p:cNvPr id="21" name="TextBox 21"/>
            <p:cNvSpPr txBox="1"/>
            <p:nvPr/>
          </p:nvSpPr>
          <p:spPr>
            <a:xfrm>
              <a:off x="4146590" y="5887402"/>
              <a:ext cx="3898821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6E7681"/>
                  </a:solidFill>
                  <a:latin typeface="Calibri"/>
                  <a:ea typeface="Microsoft YaHei"/>
                  <a:cs typeface="Calibri"/>
                </a:rPr>
                <a:t>anthropic.com/engineering/claude-code-auto-mode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4139184" y="6141720"/>
              <a:ext cx="3913632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00" dirty="0">
                  <a:solidFill>
                    <a:srgbClr val="6E7681"/>
                  </a:solidFill>
                  <a:latin typeface="Calibri"/>
                  <a:ea typeface="Microsoft YaHei"/>
                  <a:cs typeface="Calibri"/>
                </a:rPr>
                <a:t>Written by John Hughes · Anthropic Engineering · March 2026</a:t>
              </a:r>
            </a:p>
          </p:txBody>
        </p:sp>
      </p:grpSp>
      <p:sp>
        <p:nvSpPr>
          <p:cNvPr id="24" name="Rectangle 24"/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161B22"/>
          </a:solidFill>
          <a:ln>
            <a:noFill/>
          </a:ln>
        </p:spPr>
      </p:sp>
      <p:sp>
        <p:nvSpPr>
          <p:cNvPr id="25" name="Rectangle 25"/>
          <p:cNvSpPr/>
          <p:nvPr/>
        </p:nvSpPr>
        <p:spPr>
          <a:xfrm>
            <a:off x="4191000" y="6667500"/>
            <a:ext cx="3810000" cy="28575"/>
          </a:xfrm>
          <a:prstGeom prst="rect">
            <a:avLst/>
          </a:prstGeom>
          <a:gradFill>
            <a:gsLst>
              <a:gs pos="0">
                <a:srgbClr val="D4A574">
                  <a:alpha val="50000"/>
                </a:srgbClr>
              </a:gs>
              <a:gs pos="100000">
                <a:srgbClr val="60A5FA">
                  <a:alpha val="50000"/>
                </a:srgbClr>
              </a:gs>
            </a:gsLst>
            <a:lin ang="0" scaled="1"/>
          </a:gradFill>
          <a:ln>
            <a:noFill/>
          </a:ln>
        </p:spPr>
      </p:sp>
    </p:spTree>
  </p:cSld>
  <p:clrMapOvr>
    <a:masterClrMapping/>
  </p:clrMapOvr>
  <p:transition dur="4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D4A574">
                  <a:alpha val="6000"/>
                </a:srgbClr>
              </a:gs>
              <a:gs pos="100000">
                <a:srgbClr val="D4A574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571500" y="476250"/>
            <a:ext cx="1116521" cy="338138"/>
            <a:chOff x="571500" y="476250"/>
            <a:chExt cx="1116521" cy="338138"/>
          </a:xfrm>
        </p:grpSpPr>
        <p:sp>
          <p:nvSpPr>
            <p:cNvPr id="4" name="Rectangle 4"/>
            <p:cNvSpPr/>
            <p:nvPr/>
          </p:nvSpPr>
          <p:spPr>
            <a:xfrm>
              <a:off x="571500" y="476250"/>
              <a:ext cx="38100" cy="285750"/>
            </a:xfrm>
            <a:prstGeom prst="rect">
              <a:avLst/>
            </a:prstGeom>
            <a:solidFill>
              <a:srgbClr val="D4A574"/>
            </a:solidFill>
            <a:ln>
              <a:noFill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710565" y="601028"/>
              <a:ext cx="977456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Arial"/>
                  <a:ea typeface="Microsoft YaHei"/>
                  <a:cs typeface="Arial"/>
                </a:rPr>
                <a:t>THE PROBLEM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3260217" y="1504950"/>
            <a:ext cx="5671566" cy="1828800"/>
            <a:chOff x="3260217" y="1504950"/>
            <a:chExt cx="5671566" cy="1828800"/>
          </a:xfrm>
        </p:grpSpPr>
        <p:sp>
          <p:nvSpPr>
            <p:cNvPr id="7" name="TextBox 7"/>
            <p:cNvSpPr txBox="1"/>
            <p:nvPr/>
          </p:nvSpPr>
          <p:spPr>
            <a:xfrm>
              <a:off x="4843058" y="1504950"/>
              <a:ext cx="2505885" cy="1828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000" b="1" dirty="0">
                  <a:solidFill>
                    <a:srgbClr val="D4A574"/>
                  </a:solidFill>
                  <a:effectLst>
                    <a:glow rad="57150">
                      <a:srgbClr val="D4A574">
                        <a:alpha val="40000"/>
                      </a:srgbClr>
                    </a:glow>
                  </a:effectLst>
                  <a:latin typeface="Arial"/>
                  <a:ea typeface="Microsoft YaHei"/>
                  <a:cs typeface="Arial"/>
                </a:rPr>
                <a:t>93%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3260217" y="2758440"/>
              <a:ext cx="5671566" cy="3657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8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of permission prompts are approved anyway</a:t>
              </a:r>
            </a:p>
          </p:txBody>
        </p:sp>
      </p:grpSp>
      <p:sp>
        <p:nvSpPr>
          <p:cNvPr id="10" name="Rectangle 10"/>
          <p:cNvSpPr/>
          <p:nvPr/>
        </p:nvSpPr>
        <p:spPr>
          <a:xfrm>
            <a:off x="5143500" y="3238500"/>
            <a:ext cx="1905000" cy="9525"/>
          </a:xfrm>
          <a:prstGeom prst="rect">
            <a:avLst/>
          </a:prstGeom>
          <a:solidFill>
            <a:srgbClr val="30363D"/>
          </a:solidFill>
          <a:ln>
            <a:noFill/>
          </a:ln>
        </p:spPr>
      </p:sp>
      <p:grpSp>
        <p:nvGrpSpPr>
          <p:cNvPr id="13" name="Group 13"/>
          <p:cNvGrpSpPr/>
          <p:nvPr/>
        </p:nvGrpSpPr>
        <p:grpSpPr>
          <a:xfrm>
            <a:off x="2983325" y="3521392"/>
            <a:ext cx="6225349" cy="541020"/>
            <a:chOff x="2983325" y="3521392"/>
            <a:chExt cx="6225349" cy="541020"/>
          </a:xfrm>
        </p:grpSpPr>
        <p:sp>
          <p:nvSpPr>
            <p:cNvPr id="11" name="TextBox 11"/>
            <p:cNvSpPr txBox="1"/>
            <p:nvPr/>
          </p:nvSpPr>
          <p:spPr>
            <a:xfrm>
              <a:off x="2983325" y="3521392"/>
              <a:ext cx="6225349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Users click "approve" so often that they stop paying attention.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3545253" y="3788092"/>
              <a:ext cx="5101495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This leads to approval fatigue — a real security risk.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2939415" y="4381500"/>
            <a:ext cx="2564654" cy="766762"/>
            <a:chOff x="2939415" y="4381500"/>
            <a:chExt cx="2564654" cy="766762"/>
          </a:xfrm>
        </p:grpSpPr>
        <p:sp>
          <p:nvSpPr>
            <p:cNvPr id="14" name="Freeform 14"/>
            <p:cNvSpPr/>
            <p:nvPr/>
          </p:nvSpPr>
          <p:spPr>
            <a:xfrm>
              <a:off x="2974181" y="4381500"/>
              <a:ext cx="300038" cy="342900"/>
            </a:xfrm>
            <a:custGeom>
              <a:avLst/>
              <a:gdLst/>
              <a:ahLst/>
              <a:cxnLst/>
              <a:rect l="l" t="t" r="r" b="b"/>
              <a:pathLst>
                <a:path w="300038" h="342900">
                  <a:moveTo>
                    <a:pt x="150019" y="342900"/>
                  </a:moveTo>
                  <a:lnTo>
                    <a:pt x="71797" y="287027"/>
                  </a:lnTo>
                  <a:cubicBezTo>
                    <a:pt x="26740" y="254843"/>
                    <a:pt x="0" y="202883"/>
                    <a:pt x="0" y="147513"/>
                  </a:cubicBezTo>
                  <a:lnTo>
                    <a:pt x="0" y="64294"/>
                  </a:lnTo>
                  <a:lnTo>
                    <a:pt x="150019" y="0"/>
                  </a:lnTo>
                  <a:lnTo>
                    <a:pt x="300038" y="64294"/>
                  </a:lnTo>
                  <a:lnTo>
                    <a:pt x="300038" y="147513"/>
                  </a:lnTo>
                  <a:cubicBezTo>
                    <a:pt x="300038" y="202883"/>
                    <a:pt x="273298" y="254843"/>
                    <a:pt x="228241" y="287027"/>
                  </a:cubicBezTo>
                  <a:lnTo>
                    <a:pt x="150019" y="342900"/>
                  </a:lnTo>
                  <a:close/>
                  <a:moveTo>
                    <a:pt x="240182" y="122311"/>
                  </a:moveTo>
                  <a:lnTo>
                    <a:pt x="209874" y="92002"/>
                  </a:lnTo>
                  <a:lnTo>
                    <a:pt x="128588" y="173289"/>
                  </a:lnTo>
                  <a:lnTo>
                    <a:pt x="90164" y="134864"/>
                  </a:lnTo>
                  <a:lnTo>
                    <a:pt x="59855" y="165173"/>
                  </a:lnTo>
                  <a:lnTo>
                    <a:pt x="128588" y="233905"/>
                  </a:lnTo>
                  <a:lnTo>
                    <a:pt x="240182" y="122311"/>
                  </a:lnTo>
                  <a:close/>
                </a:path>
              </a:pathLst>
            </a:custGeom>
            <a:solidFill>
              <a:srgbClr val="34D399"/>
            </a:solidFill>
            <a:ln>
              <a:noFill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3392805" y="4445318"/>
              <a:ext cx="1390309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34D399"/>
                  </a:solidFill>
                  <a:latin typeface="Arial"/>
                  <a:ea typeface="Microsoft YaHei"/>
                  <a:cs typeface="Arial"/>
                </a:rPr>
                <a:t>Sandbox Mode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2939415" y="4744402"/>
              <a:ext cx="2096929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Safe but high-maintenance.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2939415" y="4934902"/>
              <a:ext cx="2564654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Breaks on network / host access.</a:t>
              </a:r>
            </a:p>
          </p:txBody>
        </p:sp>
      </p:grpSp>
      <p:sp>
        <p:nvSpPr>
          <p:cNvPr id="19" name="Rectangle 19"/>
          <p:cNvSpPr/>
          <p:nvPr/>
        </p:nvSpPr>
        <p:spPr>
          <a:xfrm>
            <a:off x="6000750" y="4381500"/>
            <a:ext cx="9525" cy="762000"/>
          </a:xfrm>
          <a:prstGeom prst="rect">
            <a:avLst/>
          </a:prstGeom>
          <a:solidFill>
            <a:srgbClr val="30363D"/>
          </a:solidFill>
          <a:ln>
            <a:noFill/>
          </a:ln>
        </p:spPr>
      </p:sp>
      <p:grpSp>
        <p:nvGrpSpPr>
          <p:cNvPr id="24" name="Group 24"/>
          <p:cNvGrpSpPr/>
          <p:nvPr/>
        </p:nvGrpSpPr>
        <p:grpSpPr>
          <a:xfrm>
            <a:off x="6463665" y="4381500"/>
            <a:ext cx="3737986" cy="766762"/>
            <a:chOff x="6463665" y="4381500"/>
            <a:chExt cx="3737986" cy="766762"/>
          </a:xfrm>
        </p:grpSpPr>
        <p:sp>
          <p:nvSpPr>
            <p:cNvPr id="20" name="Freeform 20"/>
            <p:cNvSpPr/>
            <p:nvPr/>
          </p:nvSpPr>
          <p:spPr>
            <a:xfrm>
              <a:off x="6519862" y="4381500"/>
              <a:ext cx="257175" cy="342900"/>
            </a:xfrm>
            <a:custGeom>
              <a:avLst/>
              <a:gdLst/>
              <a:ahLst/>
              <a:cxnLst/>
              <a:rect l="l" t="t" r="r" b="b"/>
              <a:pathLst>
                <a:path w="257175" h="342900">
                  <a:moveTo>
                    <a:pt x="42862" y="128588"/>
                  </a:moveTo>
                  <a:lnTo>
                    <a:pt x="42862" y="85725"/>
                  </a:lnTo>
                  <a:cubicBezTo>
                    <a:pt x="42862" y="38380"/>
                    <a:pt x="81243" y="0"/>
                    <a:pt x="128588" y="0"/>
                  </a:cubicBezTo>
                  <a:cubicBezTo>
                    <a:pt x="175931" y="0"/>
                    <a:pt x="214312" y="38380"/>
                    <a:pt x="214312" y="85725"/>
                  </a:cubicBezTo>
                  <a:lnTo>
                    <a:pt x="214312" y="128588"/>
                  </a:lnTo>
                  <a:lnTo>
                    <a:pt x="257175" y="128588"/>
                  </a:lnTo>
                  <a:lnTo>
                    <a:pt x="257175" y="342900"/>
                  </a:lnTo>
                  <a:lnTo>
                    <a:pt x="0" y="342900"/>
                  </a:lnTo>
                  <a:lnTo>
                    <a:pt x="0" y="128588"/>
                  </a:lnTo>
                  <a:lnTo>
                    <a:pt x="42862" y="128588"/>
                  </a:lnTo>
                  <a:close/>
                  <a:moveTo>
                    <a:pt x="85725" y="85725"/>
                  </a:moveTo>
                  <a:cubicBezTo>
                    <a:pt x="85725" y="62053"/>
                    <a:pt x="104915" y="42862"/>
                    <a:pt x="128588" y="42862"/>
                  </a:cubicBezTo>
                  <a:cubicBezTo>
                    <a:pt x="152260" y="42862"/>
                    <a:pt x="171450" y="62053"/>
                    <a:pt x="171450" y="85725"/>
                  </a:cubicBezTo>
                  <a:lnTo>
                    <a:pt x="171450" y="128588"/>
                  </a:lnTo>
                  <a:lnTo>
                    <a:pt x="85725" y="128588"/>
                  </a:lnTo>
                  <a:lnTo>
                    <a:pt x="85725" y="85725"/>
                  </a:lnTo>
                  <a:close/>
                  <a:moveTo>
                    <a:pt x="107156" y="278606"/>
                  </a:moveTo>
                  <a:lnTo>
                    <a:pt x="107156" y="192881"/>
                  </a:lnTo>
                  <a:lnTo>
                    <a:pt x="150019" y="192881"/>
                  </a:lnTo>
                  <a:lnTo>
                    <a:pt x="150019" y="278606"/>
                  </a:lnTo>
                  <a:lnTo>
                    <a:pt x="107156" y="278606"/>
                  </a:lnTo>
                  <a:close/>
                </a:path>
              </a:pathLst>
            </a:custGeom>
            <a:solidFill>
              <a:srgbClr val="F97316"/>
            </a:solidFill>
            <a:ln>
              <a:noFill/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6917055" y="4445318"/>
              <a:ext cx="3284596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F97316"/>
                  </a:solidFill>
                  <a:latin typeface="Arial"/>
                  <a:ea typeface="Microsoft YaHei"/>
                  <a:cs typeface="Arial"/>
                </a:rPr>
                <a:t>--dangerously-skip-permissions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6463665" y="4744402"/>
              <a:ext cx="2733342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Zero maintenance, zero protection.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6463665" y="4934902"/>
              <a:ext cx="2020252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Unsafe in most situations.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714500" y="5524500"/>
            <a:ext cx="8763000" cy="571500"/>
            <a:chOff x="1714500" y="5524500"/>
            <a:chExt cx="8763000" cy="571500"/>
          </a:xfrm>
        </p:grpSpPr>
        <p:sp>
          <p:nvSpPr>
            <p:cNvPr id="25" name="Freeform 25"/>
            <p:cNvSpPr/>
            <p:nvPr/>
          </p:nvSpPr>
          <p:spPr>
            <a:xfrm>
              <a:off x="1714500" y="5524500"/>
              <a:ext cx="8763000" cy="571500"/>
            </a:xfrm>
            <a:custGeom>
              <a:avLst/>
              <a:gdLst/>
              <a:ahLst/>
              <a:cxnLst/>
              <a:rect l="l" t="t" r="r" b="b"/>
              <a:pathLst>
                <a:path w="8763000" h="571500">
                  <a:moveTo>
                    <a:pt x="76200" y="0"/>
                  </a:moveTo>
                  <a:lnTo>
                    <a:pt x="8686800" y="0"/>
                  </a:lnTo>
                  <a:cubicBezTo>
                    <a:pt x="8728884" y="0"/>
                    <a:pt x="8763000" y="34116"/>
                    <a:pt x="8763000" y="76200"/>
                  </a:cubicBezTo>
                  <a:lnTo>
                    <a:pt x="8763000" y="495300"/>
                  </a:lnTo>
                  <a:cubicBezTo>
                    <a:pt x="8763000" y="537384"/>
                    <a:pt x="8728884" y="571500"/>
                    <a:pt x="8686800" y="571500"/>
                  </a:cubicBezTo>
                  <a:lnTo>
                    <a:pt x="76200" y="571500"/>
                  </a:lnTo>
                  <a:cubicBezTo>
                    <a:pt x="34116" y="571500"/>
                    <a:pt x="0" y="537384"/>
                    <a:pt x="0" y="495300"/>
                  </a:cubicBezTo>
                  <a:lnTo>
                    <a:pt x="0" y="76200"/>
                  </a:lnTo>
                  <a:cubicBezTo>
                    <a:pt x="0" y="34116"/>
                    <a:pt x="34116" y="0"/>
                    <a:pt x="76200" y="0"/>
                  </a:cubicBezTo>
                  <a:close/>
                </a:path>
              </a:pathLst>
            </a:custGeom>
            <a:solidFill>
              <a:srgbClr val="161B22"/>
            </a:solidFill>
            <a:ln w="9525">
              <a:solidFill>
                <a:srgbClr val="30363D"/>
              </a:solidFill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1986915" y="5677852"/>
              <a:ext cx="1268825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F97316"/>
                  </a:solidFill>
                  <a:latin typeface="Calibri"/>
                  <a:ea typeface="Microsoft YaHei"/>
                  <a:cs typeface="Calibri"/>
                </a:rPr>
                <a:t>⚠ Real incidents: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3225165" y="5677852"/>
              <a:ext cx="5762053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Deleting remote branches · Uploading auth tokens · Production DB migrations</a:t>
              </a:r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11236500" y="6578441"/>
            <a:ext cx="39447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825" dirty="0">
                <a:solidFill>
                  <a:srgbClr val="6E7681"/>
                </a:solidFill>
                <a:latin typeface="Calibri"/>
                <a:ea typeface="Microsoft YaHei"/>
                <a:cs typeface="Calibri"/>
              </a:rPr>
              <a:t>02 / 10</a:t>
            </a:r>
          </a:p>
        </p:txBody>
      </p:sp>
    </p:spTree>
  </p:cSld>
  <p:clrMapOvr>
    <a:masterClrMapping/>
  </p:clrMapOvr>
  <p:transition dur="4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60A5FA">
                  <a:alpha val="5000"/>
                </a:srgbClr>
              </a:gs>
              <a:gs pos="100000">
                <a:srgbClr val="60A5FA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571500" y="476250"/>
            <a:ext cx="1047512" cy="338138"/>
            <a:chOff x="571500" y="476250"/>
            <a:chExt cx="1047512" cy="338138"/>
          </a:xfrm>
        </p:grpSpPr>
        <p:sp>
          <p:nvSpPr>
            <p:cNvPr id="4" name="Rectangle 4"/>
            <p:cNvSpPr/>
            <p:nvPr/>
          </p:nvSpPr>
          <p:spPr>
            <a:xfrm>
              <a:off x="571500" y="476250"/>
              <a:ext cx="38100" cy="285750"/>
            </a:xfrm>
            <a:prstGeom prst="rect">
              <a:avLst/>
            </a:prstGeom>
            <a:solidFill>
              <a:srgbClr val="D4A574"/>
            </a:solidFill>
            <a:ln>
              <a:noFill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710565" y="601028"/>
              <a:ext cx="90844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Arial"/>
                  <a:ea typeface="Microsoft YaHei"/>
                  <a:cs typeface="Arial"/>
                </a:rPr>
                <a:t>INTRODUCING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433888" y="1152525"/>
            <a:ext cx="3324225" cy="847725"/>
            <a:chOff x="4433888" y="1152525"/>
            <a:chExt cx="3324225" cy="847725"/>
          </a:xfrm>
        </p:grpSpPr>
        <p:sp>
          <p:nvSpPr>
            <p:cNvPr id="7" name="TextBox 7"/>
            <p:cNvSpPr txBox="1"/>
            <p:nvPr/>
          </p:nvSpPr>
          <p:spPr>
            <a:xfrm>
              <a:off x="4930759" y="1152525"/>
              <a:ext cx="2330482" cy="609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300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Auto Mode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4433888" y="1695450"/>
              <a:ext cx="3324225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dirty="0">
                  <a:solidFill>
                    <a:srgbClr val="D4A574"/>
                  </a:solidFill>
                  <a:latin typeface="Calibri"/>
                  <a:ea typeface="Microsoft YaHei"/>
                  <a:cs typeface="Calibri"/>
                </a:rPr>
                <a:t>Classifier-Delegated Approvals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524000" y="2190750"/>
            <a:ext cx="9144000" cy="1257300"/>
            <a:chOff x="1524000" y="2190750"/>
            <a:chExt cx="9144000" cy="1257300"/>
          </a:xfrm>
        </p:grpSpPr>
        <p:sp>
          <p:nvSpPr>
            <p:cNvPr id="10" name="Rectangle 10"/>
            <p:cNvSpPr/>
            <p:nvPr/>
          </p:nvSpPr>
          <p:spPr>
            <a:xfrm>
              <a:off x="1524000" y="2190750"/>
              <a:ext cx="9144000" cy="19050"/>
            </a:xfrm>
            <a:prstGeom prst="rect">
              <a:avLst/>
            </a:prstGeom>
            <a:gradFill>
              <a:gsLst>
                <a:gs pos="0">
                  <a:srgbClr val="D4A574">
                    <a:alpha val="40000"/>
                  </a:srgbClr>
                </a:gs>
                <a:gs pos="100000">
                  <a:srgbClr val="60A5FA">
                    <a:alpha val="40000"/>
                  </a:srgbClr>
                </a:gs>
              </a:gsLst>
              <a:lin ang="0" scaled="1"/>
            </a:gradFill>
            <a:ln>
              <a:noFill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3027688" y="2521268"/>
              <a:ext cx="6136624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A new mode for Claude Code that delegates permission decisions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3520607" y="2787968"/>
              <a:ext cx="5150787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to model-based classifiers — a middle ground between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4501515" y="3054668"/>
              <a:ext cx="3188970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manual review and no guardrails.</a:t>
              </a: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1524000" y="3429000"/>
              <a:ext cx="9144000" cy="19050"/>
            </a:xfrm>
            <a:prstGeom prst="rect">
              <a:avLst/>
            </a:prstGeom>
            <a:gradFill>
              <a:gsLst>
                <a:gs pos="0">
                  <a:srgbClr val="D4A574">
                    <a:alpha val="40000"/>
                  </a:srgbClr>
                </a:gs>
                <a:gs pos="100000">
                  <a:srgbClr val="60A5FA">
                    <a:alpha val="40000"/>
                  </a:srgbClr>
                </a:gs>
              </a:gsLst>
              <a:lin ang="0" scaled="1"/>
            </a:gradFill>
            <a:ln>
              <a:noFill/>
            </a:ln>
          </p:spPr>
        </p:sp>
      </p:grpSp>
      <p:grpSp>
        <p:nvGrpSpPr>
          <p:cNvPr id="24" name="Group 24"/>
          <p:cNvGrpSpPr/>
          <p:nvPr/>
        </p:nvGrpSpPr>
        <p:grpSpPr>
          <a:xfrm>
            <a:off x="1474637" y="4024312"/>
            <a:ext cx="1813227" cy="1200150"/>
            <a:chOff x="1474637" y="4024312"/>
            <a:chExt cx="1813227" cy="1200150"/>
          </a:xfrm>
        </p:grpSpPr>
        <p:grpSp>
          <p:nvGrpSpPr>
            <p:cNvPr id="20" name="Group 20"/>
            <p:cNvGrpSpPr/>
            <p:nvPr/>
          </p:nvGrpSpPr>
          <p:grpSpPr>
            <a:xfrm>
              <a:off x="2190750" y="4024312"/>
              <a:ext cx="381000" cy="333375"/>
              <a:chOff x="2190750" y="4024312"/>
              <a:chExt cx="381000" cy="33337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2190750" y="4024312"/>
                <a:ext cx="381000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381000" h="47625">
                    <a:moveTo>
                      <a:pt x="0" y="47625"/>
                    </a:moveTo>
                    <a:lnTo>
                      <a:pt x="381000" y="47625"/>
                    </a:lnTo>
                    <a:lnTo>
                      <a:pt x="381000" y="0"/>
                    </a:lnTo>
                    <a:lnTo>
                      <a:pt x="0" y="0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D4A574"/>
              </a:solidFill>
              <a:ln>
                <a:noFill/>
              </a:ln>
            </p:spPr>
          </p:sp>
          <p:sp>
            <p:nvSpPr>
              <p:cNvPr id="17" name="Freeform 17"/>
              <p:cNvSpPr/>
              <p:nvPr/>
            </p:nvSpPr>
            <p:spPr>
              <a:xfrm>
                <a:off x="2238375" y="4119562"/>
                <a:ext cx="285750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285750" h="47625">
                    <a:moveTo>
                      <a:pt x="0" y="47625"/>
                    </a:moveTo>
                    <a:lnTo>
                      <a:pt x="285750" y="47625"/>
                    </a:lnTo>
                    <a:lnTo>
                      <a:pt x="285750" y="0"/>
                    </a:lnTo>
                    <a:lnTo>
                      <a:pt x="0" y="0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D4A574"/>
              </a:solidFill>
              <a:ln>
                <a:noFill/>
              </a:ln>
            </p:spPr>
          </p:sp>
          <p:sp>
            <p:nvSpPr>
              <p:cNvPr id="18" name="Freeform 18"/>
              <p:cNvSpPr/>
              <p:nvPr/>
            </p:nvSpPr>
            <p:spPr>
              <a:xfrm>
                <a:off x="2286000" y="4214812"/>
                <a:ext cx="190500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190500" h="47625">
                    <a:moveTo>
                      <a:pt x="0" y="47625"/>
                    </a:moveTo>
                    <a:lnTo>
                      <a:pt x="190500" y="47625"/>
                    </a:lnTo>
                    <a:lnTo>
                      <a:pt x="190500" y="0"/>
                    </a:lnTo>
                    <a:lnTo>
                      <a:pt x="0" y="0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rgbClr val="D4A574"/>
              </a:solidFill>
              <a:ln>
                <a:noFill/>
              </a:ln>
            </p:spPr>
          </p:sp>
          <p:sp>
            <p:nvSpPr>
              <p:cNvPr id="19" name="Freeform 19"/>
              <p:cNvSpPr/>
              <p:nvPr/>
            </p:nvSpPr>
            <p:spPr>
              <a:xfrm>
                <a:off x="2333625" y="4310062"/>
                <a:ext cx="95250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95250" h="47625">
                    <a:moveTo>
                      <a:pt x="95250" y="47625"/>
                    </a:moveTo>
                    <a:lnTo>
                      <a:pt x="0" y="47625"/>
                    </a:lnTo>
                    <a:lnTo>
                      <a:pt x="0" y="0"/>
                    </a:lnTo>
                    <a:lnTo>
                      <a:pt x="95250" y="0"/>
                    </a:lnTo>
                    <a:lnTo>
                      <a:pt x="95250" y="47625"/>
                    </a:lnTo>
                    <a:close/>
                  </a:path>
                </a:pathLst>
              </a:custGeom>
              <a:solidFill>
                <a:srgbClr val="D4A574"/>
              </a:solidFill>
              <a:ln>
                <a:noFill/>
              </a:ln>
            </p:spPr>
          </p:sp>
        </p:grpSp>
        <p:sp>
          <p:nvSpPr>
            <p:cNvPr id="21" name="TextBox 21"/>
            <p:cNvSpPr txBox="1"/>
            <p:nvPr/>
          </p:nvSpPr>
          <p:spPr>
            <a:xfrm>
              <a:off x="1706798" y="4521518"/>
              <a:ext cx="1348904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Catch Danger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1474637" y="4820602"/>
              <a:ext cx="181322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Block actions misaligned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1754505" y="5011102"/>
              <a:ext cx="1253490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with user intent</a:t>
              </a:r>
            </a:p>
          </p:txBody>
        </p:sp>
      </p:grpSp>
      <p:sp>
        <p:nvSpPr>
          <p:cNvPr id="25" name="Rectangle 25"/>
          <p:cNvSpPr/>
          <p:nvPr/>
        </p:nvSpPr>
        <p:spPr>
          <a:xfrm>
            <a:off x="4000500" y="4000500"/>
            <a:ext cx="9525" cy="1238250"/>
          </a:xfrm>
          <a:prstGeom prst="rect">
            <a:avLst/>
          </a:prstGeom>
          <a:solidFill>
            <a:srgbClr val="30363D"/>
          </a:solidFill>
          <a:ln>
            <a:noFill/>
          </a:ln>
        </p:spPr>
      </p:sp>
      <p:grpSp>
        <p:nvGrpSpPr>
          <p:cNvPr id="30" name="Group 30"/>
          <p:cNvGrpSpPr/>
          <p:nvPr/>
        </p:nvGrpSpPr>
        <p:grpSpPr>
          <a:xfrm>
            <a:off x="5116544" y="4000500"/>
            <a:ext cx="1958911" cy="1223962"/>
            <a:chOff x="5116544" y="4000500"/>
            <a:chExt cx="1958911" cy="1223962"/>
          </a:xfrm>
        </p:grpSpPr>
        <p:sp>
          <p:nvSpPr>
            <p:cNvPr id="26" name="Freeform 26"/>
            <p:cNvSpPr/>
            <p:nvPr/>
          </p:nvSpPr>
          <p:spPr>
            <a:xfrm>
              <a:off x="5953125" y="4000500"/>
              <a:ext cx="285750" cy="381000"/>
            </a:xfrm>
            <a:custGeom>
              <a:avLst/>
              <a:gdLst/>
              <a:ahLst/>
              <a:cxnLst/>
              <a:rect l="l" t="t" r="r" b="b"/>
              <a:pathLst>
                <a:path w="285750" h="381000">
                  <a:moveTo>
                    <a:pt x="166688" y="166688"/>
                  </a:moveTo>
                  <a:lnTo>
                    <a:pt x="190500" y="0"/>
                  </a:lnTo>
                  <a:lnTo>
                    <a:pt x="142875" y="0"/>
                  </a:lnTo>
                  <a:lnTo>
                    <a:pt x="0" y="166688"/>
                  </a:lnTo>
                  <a:lnTo>
                    <a:pt x="0" y="214312"/>
                  </a:lnTo>
                  <a:lnTo>
                    <a:pt x="119062" y="214312"/>
                  </a:lnTo>
                  <a:lnTo>
                    <a:pt x="95250" y="381000"/>
                  </a:lnTo>
                  <a:lnTo>
                    <a:pt x="142875" y="381000"/>
                  </a:lnTo>
                  <a:lnTo>
                    <a:pt x="285750" y="214312"/>
                  </a:lnTo>
                  <a:lnTo>
                    <a:pt x="285750" y="166688"/>
                  </a:lnTo>
                  <a:lnTo>
                    <a:pt x="166688" y="166688"/>
                  </a:lnTo>
                  <a:close/>
                </a:path>
              </a:pathLst>
            </a:custGeom>
            <a:solidFill>
              <a:srgbClr val="60A5FA"/>
            </a:solidFill>
            <a:ln>
              <a:noFill/>
            </a:ln>
          </p:spPr>
        </p:sp>
        <p:sp>
          <p:nvSpPr>
            <p:cNvPr id="27" name="TextBox 27"/>
            <p:cNvSpPr txBox="1"/>
            <p:nvPr/>
          </p:nvSpPr>
          <p:spPr>
            <a:xfrm>
              <a:off x="5592344" y="4521518"/>
              <a:ext cx="1007312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Stay Fast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5315902" y="4820602"/>
              <a:ext cx="1560195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Let safe actions run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5116544" y="5011102"/>
              <a:ext cx="1958911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without approval prompts</a:t>
              </a:r>
            </a:p>
          </p:txBody>
        </p:sp>
      </p:grpSp>
      <p:sp>
        <p:nvSpPr>
          <p:cNvPr id="31" name="Rectangle 31"/>
          <p:cNvSpPr/>
          <p:nvPr/>
        </p:nvSpPr>
        <p:spPr>
          <a:xfrm>
            <a:off x="8191500" y="4000500"/>
            <a:ext cx="9525" cy="1238250"/>
          </a:xfrm>
          <a:prstGeom prst="rect">
            <a:avLst/>
          </a:prstGeom>
          <a:solidFill>
            <a:srgbClr val="30363D"/>
          </a:solidFill>
          <a:ln>
            <a:noFill/>
          </a:ln>
        </p:spPr>
      </p:sp>
      <p:grpSp>
        <p:nvGrpSpPr>
          <p:cNvPr id="36" name="Group 36"/>
          <p:cNvGrpSpPr/>
          <p:nvPr/>
        </p:nvGrpSpPr>
        <p:grpSpPr>
          <a:xfrm>
            <a:off x="8907970" y="4000500"/>
            <a:ext cx="1805559" cy="1223962"/>
            <a:chOff x="8907970" y="4000500"/>
            <a:chExt cx="1805559" cy="1223962"/>
          </a:xfrm>
        </p:grpSpPr>
        <p:sp>
          <p:nvSpPr>
            <p:cNvPr id="32" name="Freeform 32"/>
            <p:cNvSpPr/>
            <p:nvPr/>
          </p:nvSpPr>
          <p:spPr>
            <a:xfrm>
              <a:off x="9620250" y="4000500"/>
              <a:ext cx="381000" cy="357188"/>
            </a:xfrm>
            <a:custGeom>
              <a:avLst/>
              <a:gdLst/>
              <a:ahLst/>
              <a:cxnLst/>
              <a:rect l="l" t="t" r="r" b="b"/>
              <a:pathLst>
                <a:path w="381000" h="357188">
                  <a:moveTo>
                    <a:pt x="214312" y="0"/>
                  </a:moveTo>
                  <a:lnTo>
                    <a:pt x="214312" y="47625"/>
                  </a:lnTo>
                  <a:lnTo>
                    <a:pt x="309562" y="47625"/>
                  </a:lnTo>
                  <a:lnTo>
                    <a:pt x="381000" y="202406"/>
                  </a:lnTo>
                  <a:lnTo>
                    <a:pt x="309562" y="357188"/>
                  </a:lnTo>
                  <a:lnTo>
                    <a:pt x="71438" y="357188"/>
                  </a:lnTo>
                  <a:lnTo>
                    <a:pt x="0" y="202406"/>
                  </a:lnTo>
                  <a:lnTo>
                    <a:pt x="71438" y="47625"/>
                  </a:lnTo>
                  <a:lnTo>
                    <a:pt x="166688" y="47625"/>
                  </a:lnTo>
                  <a:lnTo>
                    <a:pt x="166688" y="0"/>
                  </a:lnTo>
                  <a:lnTo>
                    <a:pt x="214312" y="0"/>
                  </a:lnTo>
                  <a:close/>
                  <a:moveTo>
                    <a:pt x="109488" y="279521"/>
                  </a:moveTo>
                  <a:lnTo>
                    <a:pt x="190500" y="291984"/>
                  </a:lnTo>
                  <a:lnTo>
                    <a:pt x="271513" y="279521"/>
                  </a:lnTo>
                  <a:lnTo>
                    <a:pt x="264269" y="232449"/>
                  </a:lnTo>
                  <a:lnTo>
                    <a:pt x="190500" y="243797"/>
                  </a:lnTo>
                  <a:lnTo>
                    <a:pt x="116730" y="232449"/>
                  </a:lnTo>
                  <a:lnTo>
                    <a:pt x="109488" y="279521"/>
                  </a:lnTo>
                  <a:close/>
                  <a:moveTo>
                    <a:pt x="166688" y="160734"/>
                  </a:moveTo>
                  <a:cubicBezTo>
                    <a:pt x="166688" y="177174"/>
                    <a:pt x="153361" y="190500"/>
                    <a:pt x="136922" y="190500"/>
                  </a:cubicBezTo>
                  <a:cubicBezTo>
                    <a:pt x="120483" y="190500"/>
                    <a:pt x="107156" y="177174"/>
                    <a:pt x="107156" y="160734"/>
                  </a:cubicBezTo>
                  <a:cubicBezTo>
                    <a:pt x="107156" y="144295"/>
                    <a:pt x="120483" y="130969"/>
                    <a:pt x="136922" y="130969"/>
                  </a:cubicBezTo>
                  <a:cubicBezTo>
                    <a:pt x="153361" y="130969"/>
                    <a:pt x="166688" y="144295"/>
                    <a:pt x="166688" y="160734"/>
                  </a:cubicBezTo>
                  <a:close/>
                  <a:moveTo>
                    <a:pt x="244078" y="190500"/>
                  </a:moveTo>
                  <a:cubicBezTo>
                    <a:pt x="260518" y="190500"/>
                    <a:pt x="273844" y="177174"/>
                    <a:pt x="273844" y="160734"/>
                  </a:cubicBezTo>
                  <a:cubicBezTo>
                    <a:pt x="273844" y="144295"/>
                    <a:pt x="260518" y="130969"/>
                    <a:pt x="244078" y="130969"/>
                  </a:cubicBezTo>
                  <a:cubicBezTo>
                    <a:pt x="227639" y="130969"/>
                    <a:pt x="214312" y="144295"/>
                    <a:pt x="214312" y="160734"/>
                  </a:cubicBezTo>
                  <a:cubicBezTo>
                    <a:pt x="214312" y="177174"/>
                    <a:pt x="227639" y="190500"/>
                    <a:pt x="244078" y="190500"/>
                  </a:cubicBezTo>
                  <a:close/>
                </a:path>
              </a:pathLst>
            </a:custGeom>
            <a:solidFill>
              <a:srgbClr val="34D399"/>
            </a:solidFill>
            <a:ln>
              <a:noFill/>
            </a:ln>
          </p:spPr>
        </p:sp>
        <p:sp>
          <p:nvSpPr>
            <p:cNvPr id="33" name="TextBox 33"/>
            <p:cNvSpPr txBox="1"/>
            <p:nvPr/>
          </p:nvSpPr>
          <p:spPr>
            <a:xfrm>
              <a:off x="9058663" y="4521518"/>
              <a:ext cx="1504174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Keep Autonomy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8907970" y="4820602"/>
              <a:ext cx="1805559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Reduce friction without</a:t>
              </a: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9114996" y="5011102"/>
              <a:ext cx="139150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sacrificing safety</a:t>
              </a: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3619500" y="5905500"/>
            <a:ext cx="4953000" cy="381000"/>
            <a:chOff x="3619500" y="5905500"/>
            <a:chExt cx="4953000" cy="381000"/>
          </a:xfrm>
        </p:grpSpPr>
        <p:sp>
          <p:nvSpPr>
            <p:cNvPr id="37" name="Freeform 37"/>
            <p:cNvSpPr/>
            <p:nvPr/>
          </p:nvSpPr>
          <p:spPr>
            <a:xfrm>
              <a:off x="3619500" y="5905500"/>
              <a:ext cx="4953000" cy="381000"/>
            </a:xfrm>
            <a:custGeom>
              <a:avLst/>
              <a:gdLst/>
              <a:ahLst/>
              <a:cxnLst/>
              <a:rect l="l" t="t" r="r" b="b"/>
              <a:pathLst>
                <a:path w="4953000" h="381000">
                  <a:moveTo>
                    <a:pt x="190500" y="0"/>
                  </a:moveTo>
                  <a:lnTo>
                    <a:pt x="4762500" y="0"/>
                  </a:lnTo>
                  <a:cubicBezTo>
                    <a:pt x="4867710" y="0"/>
                    <a:pt x="4953000" y="85290"/>
                    <a:pt x="4953000" y="190500"/>
                  </a:cubicBezTo>
                  <a:lnTo>
                    <a:pt x="4953000" y="190500"/>
                  </a:lnTo>
                  <a:cubicBezTo>
                    <a:pt x="4953000" y="295710"/>
                    <a:pt x="4867710" y="381000"/>
                    <a:pt x="4762500" y="381000"/>
                  </a:cubicBezTo>
                  <a:lnTo>
                    <a:pt x="190500" y="381000"/>
                  </a:lnTo>
                  <a:cubicBezTo>
                    <a:pt x="85290" y="381000"/>
                    <a:pt x="0" y="295710"/>
                    <a:pt x="0" y="190500"/>
                  </a:cubicBezTo>
                  <a:lnTo>
                    <a:pt x="0" y="190500"/>
                  </a:lnTo>
                  <a:cubicBezTo>
                    <a:pt x="0" y="85290"/>
                    <a:pt x="85290" y="0"/>
                    <a:pt x="190500" y="0"/>
                  </a:cubicBezTo>
                  <a:close/>
                </a:path>
              </a:pathLst>
            </a:custGeom>
            <a:solidFill>
              <a:srgbClr val="161B22"/>
            </a:solidFill>
            <a:ln w="9525">
              <a:solidFill>
                <a:srgbClr val="30363D"/>
              </a:solidFill>
            </a:ln>
          </p:spPr>
        </p:sp>
        <p:sp>
          <p:nvSpPr>
            <p:cNvPr id="38" name="TextBox 38"/>
            <p:cNvSpPr txBox="1"/>
            <p:nvPr/>
          </p:nvSpPr>
          <p:spPr>
            <a:xfrm>
              <a:off x="4579811" y="6039802"/>
              <a:ext cx="3032379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D4A574"/>
                  </a:solidFill>
                  <a:latin typeface="Calibri"/>
                  <a:ea typeface="Microsoft YaHei"/>
                  <a:cs typeface="Calibri"/>
                </a:rPr>
                <a:t>Get started: claude auto-mode defaults</a:t>
              </a:r>
            </a:p>
          </p:txBody>
        </p:sp>
      </p:grpSp>
      <p:sp>
        <p:nvSpPr>
          <p:cNvPr id="40" name="TextBox 40"/>
          <p:cNvSpPr txBox="1"/>
          <p:nvPr/>
        </p:nvSpPr>
        <p:spPr>
          <a:xfrm>
            <a:off x="11236500" y="6578441"/>
            <a:ext cx="39447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825" dirty="0">
                <a:solidFill>
                  <a:srgbClr val="6E7681"/>
                </a:solidFill>
                <a:latin typeface="Calibri"/>
                <a:ea typeface="Microsoft YaHei"/>
                <a:cs typeface="Calibri"/>
              </a:rPr>
              <a:t>03 / 10</a:t>
            </a:r>
          </a:p>
        </p:txBody>
      </p:sp>
    </p:spTree>
  </p:cSld>
  <p:clrMapOvr>
    <a:masterClrMapping/>
  </p:clrMapOvr>
  <p:transition dur="4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</p:sp>
      <p:grpSp>
        <p:nvGrpSpPr>
          <p:cNvPr id="7" name="Group 7"/>
          <p:cNvGrpSpPr/>
          <p:nvPr/>
        </p:nvGrpSpPr>
        <p:grpSpPr>
          <a:xfrm>
            <a:off x="533400" y="381000"/>
            <a:ext cx="5136832" cy="904875"/>
            <a:chOff x="533400" y="381000"/>
            <a:chExt cx="5136832" cy="904875"/>
          </a:xfrm>
        </p:grpSpPr>
        <p:sp>
          <p:nvSpPr>
            <p:cNvPr id="3" name="Rectangle 3"/>
            <p:cNvSpPr/>
            <p:nvPr/>
          </p:nvSpPr>
          <p:spPr>
            <a:xfrm>
              <a:off x="571500" y="381000"/>
              <a:ext cx="38100" cy="285750"/>
            </a:xfrm>
            <a:prstGeom prst="rect">
              <a:avLst/>
            </a:prstGeom>
            <a:solidFill>
              <a:srgbClr val="D4A574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710565" y="486728"/>
              <a:ext cx="1000458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Arial"/>
                  <a:ea typeface="Microsoft YaHei"/>
                  <a:cs typeface="Arial"/>
                </a:rPr>
                <a:t>ARCHITECTURE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533400" y="676275"/>
              <a:ext cx="5136832" cy="609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00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Two Layers of Defense</a:t>
              </a:r>
            </a:p>
          </p:txBody>
        </p:sp>
        <p:sp>
          <p:nvSpPr>
            <p:cNvPr id="6" name="Rectangle 6"/>
            <p:cNvSpPr/>
            <p:nvPr/>
          </p:nvSpPr>
          <p:spPr>
            <a:xfrm>
              <a:off x="571500" y="1095375"/>
              <a:ext cx="1714500" cy="28575"/>
            </a:xfrm>
            <a:prstGeom prst="rect">
              <a:avLst/>
            </a:prstGeom>
            <a:gradFill>
              <a:gsLst>
                <a:gs pos="0">
                  <a:srgbClr val="D4A574"/>
                </a:gs>
                <a:gs pos="100000">
                  <a:srgbClr val="60A5FA"/>
                </a:gs>
              </a:gsLst>
              <a:lin ang="0" scaled="1"/>
            </a:gradFill>
            <a:ln>
              <a:noFill/>
            </a:ln>
          </p:spPr>
        </p:sp>
      </p:grpSp>
      <p:grpSp>
        <p:nvGrpSpPr>
          <p:cNvPr id="11" name="Group 11"/>
          <p:cNvGrpSpPr/>
          <p:nvPr/>
        </p:nvGrpSpPr>
        <p:grpSpPr>
          <a:xfrm>
            <a:off x="571500" y="1381125"/>
            <a:ext cx="5048250" cy="5222081"/>
            <a:chOff x="571500" y="1381125"/>
            <a:chExt cx="5048250" cy="5222081"/>
          </a:xfrm>
        </p:grpSpPr>
        <p:sp>
          <p:nvSpPr>
            <p:cNvPr id="8" name="Freeform 8"/>
            <p:cNvSpPr/>
            <p:nvPr/>
          </p:nvSpPr>
          <p:spPr>
            <a:xfrm>
              <a:off x="571500" y="1381125"/>
              <a:ext cx="5048250" cy="4953000"/>
            </a:xfrm>
            <a:custGeom>
              <a:avLst/>
              <a:gdLst/>
              <a:ahLst/>
              <a:cxnLst/>
              <a:rect l="l" t="t" r="r" b="b"/>
              <a:pathLst>
                <a:path w="5048250" h="4953000">
                  <a:moveTo>
                    <a:pt x="114300" y="0"/>
                  </a:moveTo>
                  <a:lnTo>
                    <a:pt x="4933950" y="0"/>
                  </a:lnTo>
                  <a:cubicBezTo>
                    <a:pt x="4997076" y="0"/>
                    <a:pt x="5048250" y="51174"/>
                    <a:pt x="5048250" y="114300"/>
                  </a:cubicBezTo>
                  <a:lnTo>
                    <a:pt x="5048250" y="4838700"/>
                  </a:lnTo>
                  <a:cubicBezTo>
                    <a:pt x="5048250" y="4901826"/>
                    <a:pt x="4997076" y="4953000"/>
                    <a:pt x="4933950" y="4953000"/>
                  </a:cubicBezTo>
                  <a:lnTo>
                    <a:pt x="114300" y="4953000"/>
                  </a:lnTo>
                  <a:cubicBezTo>
                    <a:pt x="51174" y="4953000"/>
                    <a:pt x="0" y="4901826"/>
                    <a:pt x="0" y="483870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161B22"/>
            </a:solidFill>
            <a:ln w="9525">
              <a:solidFill>
                <a:srgbClr val="30363D"/>
              </a:solidFill>
            </a:ln>
            <a:effectLst>
              <a:outerShdw blurRad="228600" dist="57150" dir="5400000" algn="ctr" rotWithShape="0">
                <a:srgbClr val="000000">
                  <a:alpha val="11250"/>
                </a:srgbClr>
              </a:outerShdw>
            </a:effectLst>
          </p:spPr>
        </p:sp>
        <p:pic>
          <p:nvPicPr>
            <p:cNvPr id="9" name="Imag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1530" y="1476375"/>
              <a:ext cx="4567238" cy="4762500"/>
            </a:xfrm>
            <a:prstGeom prst="rect">
              <a:avLst/>
            </a:prstGeom>
          </p:spPr>
        </p:pic>
        <p:sp>
          <p:nvSpPr>
            <p:cNvPr id="10" name="TextBox 10"/>
            <p:cNvSpPr txBox="1"/>
            <p:nvPr/>
          </p:nvSpPr>
          <p:spPr>
            <a:xfrm>
              <a:off x="2187488" y="6435566"/>
              <a:ext cx="1816275" cy="167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825" dirty="0">
                  <a:solidFill>
                    <a:srgbClr val="6E7681"/>
                  </a:solidFill>
                  <a:latin typeface="Calibri"/>
                  <a:ea typeface="Microsoft YaHei"/>
                  <a:cs typeface="Calibri"/>
                </a:rPr>
                <a:t>Figure 2: System Architecture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5983605" y="1463040"/>
            <a:ext cx="5541645" cy="4775835"/>
            <a:chOff x="5983605" y="1463040"/>
            <a:chExt cx="5541645" cy="4775835"/>
          </a:xfrm>
        </p:grpSpPr>
        <p:grpSp>
          <p:nvGrpSpPr>
            <p:cNvPr id="18" name="Group 18"/>
            <p:cNvGrpSpPr/>
            <p:nvPr/>
          </p:nvGrpSpPr>
          <p:grpSpPr>
            <a:xfrm>
              <a:off x="5983605" y="1463040"/>
              <a:ext cx="3524155" cy="1265872"/>
              <a:chOff x="5983605" y="1463040"/>
              <a:chExt cx="3524155" cy="1265872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6000750" y="1466850"/>
                <a:ext cx="304800" cy="228600"/>
              </a:xfrm>
              <a:custGeom>
                <a:avLst/>
                <a:gdLst/>
                <a:ahLst/>
                <a:cxnLst/>
                <a:rect l="l" t="t" r="r" b="b"/>
                <a:pathLst>
                  <a:path w="304800" h="228600">
                    <a:moveTo>
                      <a:pt x="0" y="114300"/>
                    </a:moveTo>
                    <a:lnTo>
                      <a:pt x="58664" y="43904"/>
                    </a:lnTo>
                    <a:cubicBezTo>
                      <a:pt x="81846" y="16085"/>
                      <a:pt x="116188" y="0"/>
                      <a:pt x="152400" y="0"/>
                    </a:cubicBezTo>
                    <a:cubicBezTo>
                      <a:pt x="188612" y="0"/>
                      <a:pt x="222954" y="16085"/>
                      <a:pt x="246137" y="43904"/>
                    </a:cubicBezTo>
                    <a:lnTo>
                      <a:pt x="304800" y="114300"/>
                    </a:lnTo>
                    <a:lnTo>
                      <a:pt x="246137" y="184695"/>
                    </a:lnTo>
                    <a:cubicBezTo>
                      <a:pt x="222954" y="212516"/>
                      <a:pt x="188612" y="228600"/>
                      <a:pt x="152400" y="228600"/>
                    </a:cubicBezTo>
                    <a:cubicBezTo>
                      <a:pt x="116188" y="228600"/>
                      <a:pt x="81846" y="212516"/>
                      <a:pt x="58664" y="184695"/>
                    </a:cubicBezTo>
                    <a:lnTo>
                      <a:pt x="0" y="114300"/>
                    </a:lnTo>
                    <a:close/>
                    <a:moveTo>
                      <a:pt x="152400" y="171450"/>
                    </a:moveTo>
                    <a:cubicBezTo>
                      <a:pt x="183963" y="171450"/>
                      <a:pt x="209550" y="145863"/>
                      <a:pt x="209550" y="114300"/>
                    </a:cubicBezTo>
                    <a:cubicBezTo>
                      <a:pt x="209550" y="82737"/>
                      <a:pt x="183963" y="57150"/>
                      <a:pt x="152400" y="57150"/>
                    </a:cubicBezTo>
                    <a:cubicBezTo>
                      <a:pt x="120837" y="57150"/>
                      <a:pt x="95250" y="82737"/>
                      <a:pt x="95250" y="114300"/>
                    </a:cubicBezTo>
                    <a:cubicBezTo>
                      <a:pt x="95250" y="145863"/>
                      <a:pt x="120837" y="171450"/>
                      <a:pt x="152400" y="171450"/>
                    </a:cubicBezTo>
                    <a:close/>
                  </a:path>
                </a:pathLst>
              </a:custGeom>
              <a:solidFill>
                <a:srgbClr val="60A5FA"/>
              </a:solidFill>
              <a:ln>
                <a:noFill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6377940" y="1463040"/>
                <a:ext cx="1577711" cy="3657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800" b="1" dirty="0">
                    <a:solidFill>
                      <a:srgbClr val="60A5FA"/>
                    </a:solidFill>
                    <a:latin typeface="Arial"/>
                    <a:ea typeface="Microsoft YaHei"/>
                    <a:cs typeface="Arial"/>
                  </a:rPr>
                  <a:t>Input Layer</a:t>
                </a:r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5983605" y="1806892"/>
                <a:ext cx="3307271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E6EDF3"/>
                    </a:solidFill>
                    <a:latin typeface="Calibri"/>
                    <a:ea typeface="Microsoft YaHei"/>
                    <a:cs typeface="Calibri"/>
                  </a:rPr>
                  <a:t>Prompt-injection probe scans tool</a:t>
                </a:r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5983605" y="2025968"/>
                <a:ext cx="3524155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E6EDF3"/>
                    </a:solidFill>
                    <a:latin typeface="Calibri"/>
                    <a:ea typeface="Microsoft YaHei"/>
                    <a:cs typeface="Calibri"/>
                  </a:rPr>
                  <a:t>outputs before they enter context.</a:t>
                </a:r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5987415" y="2325052"/>
                <a:ext cx="2863691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050" dirty="0">
                    <a:solidFill>
                      <a:srgbClr val="8B949E"/>
                    </a:solidFill>
                    <a:latin typeface="Calibri"/>
                    <a:ea typeface="Microsoft YaHei"/>
                    <a:cs typeface="Calibri"/>
                  </a:rPr>
                  <a:t>Adds warnings when content looks like</a:t>
                </a: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5987415" y="2515552"/>
                <a:ext cx="2319290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050" dirty="0">
                    <a:solidFill>
                      <a:srgbClr val="8B949E"/>
                    </a:solidFill>
                    <a:latin typeface="Calibri"/>
                    <a:ea typeface="Microsoft YaHei"/>
                    <a:cs typeface="Calibri"/>
                  </a:rPr>
                  <a:t>an attempt to hijack behavior.</a:t>
                </a:r>
              </a:p>
            </p:txBody>
          </p:sp>
        </p:grpSp>
        <p:sp>
          <p:nvSpPr>
            <p:cNvPr id="19" name="Rectangle 19"/>
            <p:cNvSpPr/>
            <p:nvPr/>
          </p:nvSpPr>
          <p:spPr>
            <a:xfrm>
              <a:off x="6000750" y="2857500"/>
              <a:ext cx="5524500" cy="9525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</p:spPr>
        </p:sp>
        <p:grpSp>
          <p:nvGrpSpPr>
            <p:cNvPr id="29" name="Group 29"/>
            <p:cNvGrpSpPr/>
            <p:nvPr/>
          </p:nvGrpSpPr>
          <p:grpSpPr>
            <a:xfrm>
              <a:off x="5983605" y="3067050"/>
              <a:ext cx="3918490" cy="1119188"/>
              <a:chOff x="5983605" y="3067050"/>
              <a:chExt cx="3918490" cy="1119188"/>
            </a:xfrm>
          </p:grpSpPr>
          <p:grpSp>
            <p:nvGrpSpPr>
              <p:cNvPr id="24" name="Group 24"/>
              <p:cNvGrpSpPr/>
              <p:nvPr/>
            </p:nvGrpSpPr>
            <p:grpSpPr>
              <a:xfrm>
                <a:off x="6000750" y="3067050"/>
                <a:ext cx="304800" cy="266700"/>
                <a:chOff x="6000750" y="3067050"/>
                <a:chExt cx="304800" cy="266700"/>
              </a:xfrm>
            </p:grpSpPr>
            <p:sp>
              <p:nvSpPr>
                <p:cNvPr id="20" name="Freeform 20"/>
                <p:cNvSpPr/>
                <p:nvPr/>
              </p:nvSpPr>
              <p:spPr>
                <a:xfrm>
                  <a:off x="6000750" y="3067050"/>
                  <a:ext cx="304800" cy="3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800" h="38100">
                      <a:moveTo>
                        <a:pt x="0" y="38100"/>
                      </a:moveTo>
                      <a:lnTo>
                        <a:pt x="304800" y="38100"/>
                      </a:lnTo>
                      <a:lnTo>
                        <a:pt x="304800" y="0"/>
                      </a:lnTo>
                      <a:lnTo>
                        <a:pt x="0" y="0"/>
                      </a:lnTo>
                      <a:lnTo>
                        <a:pt x="0" y="38100"/>
                      </a:lnTo>
                      <a:close/>
                    </a:path>
                  </a:pathLst>
                </a:custGeom>
                <a:solidFill>
                  <a:srgbClr val="D4A574"/>
                </a:solidFill>
                <a:ln>
                  <a:noFill/>
                </a:ln>
              </p:spPr>
            </p:sp>
            <p:sp>
              <p:nvSpPr>
                <p:cNvPr id="21" name="Freeform 21"/>
                <p:cNvSpPr/>
                <p:nvPr/>
              </p:nvSpPr>
              <p:spPr>
                <a:xfrm>
                  <a:off x="6038850" y="3143250"/>
                  <a:ext cx="228600" cy="3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600" h="38100">
                      <a:moveTo>
                        <a:pt x="0" y="38100"/>
                      </a:moveTo>
                      <a:lnTo>
                        <a:pt x="228600" y="38100"/>
                      </a:lnTo>
                      <a:lnTo>
                        <a:pt x="228600" y="0"/>
                      </a:lnTo>
                      <a:lnTo>
                        <a:pt x="0" y="0"/>
                      </a:lnTo>
                      <a:lnTo>
                        <a:pt x="0" y="38100"/>
                      </a:lnTo>
                      <a:close/>
                    </a:path>
                  </a:pathLst>
                </a:custGeom>
                <a:solidFill>
                  <a:srgbClr val="D4A574"/>
                </a:solidFill>
                <a:ln>
                  <a:noFill/>
                </a:ln>
              </p:spPr>
            </p:sp>
            <p:sp>
              <p:nvSpPr>
                <p:cNvPr id="22" name="Freeform 22"/>
                <p:cNvSpPr/>
                <p:nvPr/>
              </p:nvSpPr>
              <p:spPr>
                <a:xfrm>
                  <a:off x="6076950" y="3219450"/>
                  <a:ext cx="152400" cy="3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400" h="38100">
                      <a:moveTo>
                        <a:pt x="0" y="38100"/>
                      </a:moveTo>
                      <a:lnTo>
                        <a:pt x="152400" y="38100"/>
                      </a:lnTo>
                      <a:lnTo>
                        <a:pt x="152400" y="0"/>
                      </a:lnTo>
                      <a:lnTo>
                        <a:pt x="0" y="0"/>
                      </a:lnTo>
                      <a:lnTo>
                        <a:pt x="0" y="38100"/>
                      </a:lnTo>
                      <a:close/>
                    </a:path>
                  </a:pathLst>
                </a:custGeom>
                <a:solidFill>
                  <a:srgbClr val="D4A574"/>
                </a:solidFill>
                <a:ln>
                  <a:noFill/>
                </a:ln>
              </p:spPr>
            </p:sp>
            <p:sp>
              <p:nvSpPr>
                <p:cNvPr id="23" name="Freeform 23"/>
                <p:cNvSpPr/>
                <p:nvPr/>
              </p:nvSpPr>
              <p:spPr>
                <a:xfrm>
                  <a:off x="6115050" y="3295650"/>
                  <a:ext cx="76200" cy="3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00" h="38100">
                      <a:moveTo>
                        <a:pt x="76200" y="38100"/>
                      </a:moveTo>
                      <a:lnTo>
                        <a:pt x="0" y="38100"/>
                      </a:lnTo>
                      <a:lnTo>
                        <a:pt x="0" y="0"/>
                      </a:lnTo>
                      <a:lnTo>
                        <a:pt x="76200" y="0"/>
                      </a:lnTo>
                      <a:lnTo>
                        <a:pt x="76200" y="38100"/>
                      </a:lnTo>
                      <a:close/>
                    </a:path>
                  </a:pathLst>
                </a:custGeom>
                <a:solidFill>
                  <a:srgbClr val="D4A574"/>
                </a:solidFill>
                <a:ln>
                  <a:noFill/>
                </a:ln>
              </p:spPr>
            </p:sp>
          </p:grpSp>
          <p:sp>
            <p:nvSpPr>
              <p:cNvPr id="25" name="TextBox 25"/>
              <p:cNvSpPr txBox="1"/>
              <p:nvPr/>
            </p:nvSpPr>
            <p:spPr>
              <a:xfrm>
                <a:off x="6377940" y="3082290"/>
                <a:ext cx="1853746" cy="3657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800" b="1" dirty="0">
                    <a:solidFill>
                      <a:srgbClr val="D4A574"/>
                    </a:solidFill>
                    <a:latin typeface="Arial"/>
                    <a:ea typeface="Microsoft YaHei"/>
                    <a:cs typeface="Arial"/>
                  </a:rPr>
                  <a:t>Output Layer</a:t>
                </a:r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5983605" y="3454718"/>
                <a:ext cx="3376279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E6EDF3"/>
                    </a:solidFill>
                    <a:latin typeface="Calibri"/>
                    <a:ea typeface="Microsoft YaHei"/>
                    <a:cs typeface="Calibri"/>
                  </a:rPr>
                  <a:t>Transcript classifier (Sonnet 4.6)</a:t>
                </a:r>
              </a:p>
            </p:txBody>
          </p:sp>
          <p:sp>
            <p:nvSpPr>
              <p:cNvPr id="27" name="TextBox 27"/>
              <p:cNvSpPr txBox="1"/>
              <p:nvPr/>
            </p:nvSpPr>
            <p:spPr>
              <a:xfrm>
                <a:off x="5983605" y="3673792"/>
                <a:ext cx="3918490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E6EDF3"/>
                    </a:solidFill>
                    <a:latin typeface="Calibri"/>
                    <a:ea typeface="Microsoft YaHei"/>
                    <a:cs typeface="Calibri"/>
                  </a:rPr>
                  <a:t>evaluates each action before execution.</a:t>
                </a:r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5987415" y="3972878"/>
                <a:ext cx="3293078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050" dirty="0">
                    <a:solidFill>
                      <a:srgbClr val="8B949E"/>
                    </a:solidFill>
                    <a:latin typeface="Calibri"/>
                    <a:ea typeface="Microsoft YaHei"/>
                    <a:cs typeface="Calibri"/>
                  </a:rPr>
                  <a:t>Acts as a substitute for a human approver.</a:t>
                </a:r>
              </a:p>
            </p:txBody>
          </p:sp>
        </p:grpSp>
        <p:sp>
          <p:nvSpPr>
            <p:cNvPr id="30" name="Rectangle 30"/>
            <p:cNvSpPr/>
            <p:nvPr/>
          </p:nvSpPr>
          <p:spPr>
            <a:xfrm>
              <a:off x="6000750" y="4333875"/>
              <a:ext cx="5524500" cy="9525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</p:spPr>
        </p:sp>
        <p:grpSp>
          <p:nvGrpSpPr>
            <p:cNvPr id="39" name="Group 39"/>
            <p:cNvGrpSpPr/>
            <p:nvPr/>
          </p:nvGrpSpPr>
          <p:grpSpPr>
            <a:xfrm>
              <a:off x="5983605" y="4524375"/>
              <a:ext cx="3879056" cy="1157287"/>
              <a:chOff x="5983605" y="4524375"/>
              <a:chExt cx="3879056" cy="1157287"/>
            </a:xfrm>
          </p:grpSpPr>
          <p:grpSp>
            <p:nvGrpSpPr>
              <p:cNvPr id="34" name="Group 34"/>
              <p:cNvGrpSpPr/>
              <p:nvPr/>
            </p:nvGrpSpPr>
            <p:grpSpPr>
              <a:xfrm>
                <a:off x="6019800" y="4524375"/>
                <a:ext cx="266700" cy="304800"/>
                <a:chOff x="6019800" y="4524375"/>
                <a:chExt cx="266700" cy="304800"/>
              </a:xfrm>
            </p:grpSpPr>
            <p:sp>
              <p:nvSpPr>
                <p:cNvPr id="31" name="Freeform 31"/>
                <p:cNvSpPr/>
                <p:nvPr/>
              </p:nvSpPr>
              <p:spPr>
                <a:xfrm>
                  <a:off x="6019800" y="4524375"/>
                  <a:ext cx="266700" cy="15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700" h="152400">
                      <a:moveTo>
                        <a:pt x="0" y="95250"/>
                      </a:moveTo>
                      <a:lnTo>
                        <a:pt x="0" y="57150"/>
                      </a:lnTo>
                      <a:lnTo>
                        <a:pt x="133350" y="0"/>
                      </a:lnTo>
                      <a:lnTo>
                        <a:pt x="266700" y="57150"/>
                      </a:lnTo>
                      <a:lnTo>
                        <a:pt x="266700" y="95250"/>
                      </a:lnTo>
                      <a:lnTo>
                        <a:pt x="133350" y="152400"/>
                      </a:lnTo>
                      <a:lnTo>
                        <a:pt x="0" y="95250"/>
                      </a:lnTo>
                      <a:close/>
                    </a:path>
                  </a:pathLst>
                </a:custGeom>
                <a:solidFill>
                  <a:srgbClr val="34D399"/>
                </a:solidFill>
                <a:ln>
                  <a:noFill/>
                </a:ln>
              </p:spPr>
            </p:sp>
            <p:sp>
              <p:nvSpPr>
                <p:cNvPr id="32" name="Freeform 32"/>
                <p:cNvSpPr/>
                <p:nvPr/>
              </p:nvSpPr>
              <p:spPr>
                <a:xfrm>
                  <a:off x="6019800" y="4733925"/>
                  <a:ext cx="266700" cy="9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700" h="95250">
                      <a:moveTo>
                        <a:pt x="133350" y="95250"/>
                      </a:moveTo>
                      <a:lnTo>
                        <a:pt x="0" y="38100"/>
                      </a:lnTo>
                      <a:lnTo>
                        <a:pt x="0" y="0"/>
                      </a:lnTo>
                      <a:lnTo>
                        <a:pt x="133350" y="57150"/>
                      </a:lnTo>
                      <a:lnTo>
                        <a:pt x="266700" y="0"/>
                      </a:lnTo>
                      <a:lnTo>
                        <a:pt x="266700" y="38100"/>
                      </a:lnTo>
                      <a:lnTo>
                        <a:pt x="133350" y="95250"/>
                      </a:lnTo>
                      <a:close/>
                    </a:path>
                  </a:pathLst>
                </a:custGeom>
                <a:solidFill>
                  <a:srgbClr val="34D399"/>
                </a:solidFill>
                <a:ln>
                  <a:noFill/>
                </a:ln>
              </p:spPr>
            </p:sp>
            <p:sp>
              <p:nvSpPr>
                <p:cNvPr id="33" name="Freeform 33"/>
                <p:cNvSpPr/>
                <p:nvPr/>
              </p:nvSpPr>
              <p:spPr>
                <a:xfrm>
                  <a:off x="6019800" y="4657725"/>
                  <a:ext cx="266700" cy="9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700" h="95250">
                      <a:moveTo>
                        <a:pt x="0" y="38100"/>
                      </a:moveTo>
                      <a:lnTo>
                        <a:pt x="133350" y="95250"/>
                      </a:lnTo>
                      <a:lnTo>
                        <a:pt x="266700" y="38100"/>
                      </a:lnTo>
                      <a:lnTo>
                        <a:pt x="266700" y="0"/>
                      </a:lnTo>
                      <a:lnTo>
                        <a:pt x="133350" y="57150"/>
                      </a:lnTo>
                      <a:lnTo>
                        <a:pt x="0" y="0"/>
                      </a:lnTo>
                      <a:lnTo>
                        <a:pt x="0" y="38100"/>
                      </a:lnTo>
                      <a:close/>
                    </a:path>
                  </a:pathLst>
                </a:custGeom>
                <a:solidFill>
                  <a:srgbClr val="34D399"/>
                </a:solidFill>
                <a:ln>
                  <a:noFill/>
                </a:ln>
              </p:spPr>
            </p:sp>
          </p:grpSp>
          <p:sp>
            <p:nvSpPr>
              <p:cNvPr id="35" name="TextBox 35"/>
              <p:cNvSpPr txBox="1"/>
              <p:nvPr/>
            </p:nvSpPr>
            <p:spPr>
              <a:xfrm>
                <a:off x="6377940" y="4558665"/>
                <a:ext cx="2323005" cy="3657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800" b="1" dirty="0">
                    <a:solidFill>
                      <a:srgbClr val="34D399"/>
                    </a:solidFill>
                    <a:latin typeface="Arial"/>
                    <a:ea typeface="Microsoft YaHei"/>
                    <a:cs typeface="Arial"/>
                  </a:rPr>
                  <a:t>Two-Stage Filter</a:t>
                </a:r>
              </a:p>
            </p:txBody>
          </p:sp>
          <p:sp>
            <p:nvSpPr>
              <p:cNvPr id="36" name="TextBox 36"/>
              <p:cNvSpPr txBox="1"/>
              <p:nvPr/>
            </p:nvSpPr>
            <p:spPr>
              <a:xfrm>
                <a:off x="5983605" y="4931092"/>
                <a:ext cx="3879056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E6EDF3"/>
                    </a:solidFill>
                    <a:latin typeface="Calibri"/>
                    <a:ea typeface="Microsoft YaHei"/>
                    <a:cs typeface="Calibri"/>
                  </a:rPr>
                  <a:t>Stage 1: Fast single-token yes/no filter</a:t>
                </a:r>
              </a:p>
            </p:txBody>
          </p:sp>
          <p:sp>
            <p:nvSpPr>
              <p:cNvPr id="37" name="TextBox 37"/>
              <p:cNvSpPr txBox="1"/>
              <p:nvPr/>
            </p:nvSpPr>
            <p:spPr>
              <a:xfrm>
                <a:off x="5983605" y="5169218"/>
                <a:ext cx="3583305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E6EDF3"/>
                    </a:solidFill>
                    <a:latin typeface="Calibri"/>
                    <a:ea typeface="Microsoft YaHei"/>
                    <a:cs typeface="Calibri"/>
                  </a:rPr>
                  <a:t>Stage 2: Chain-of-thought reasoning</a:t>
                </a:r>
              </a:p>
            </p:txBody>
          </p:sp>
          <p:sp>
            <p:nvSpPr>
              <p:cNvPr id="38" name="TextBox 38"/>
              <p:cNvSpPr txBox="1"/>
              <p:nvPr/>
            </p:nvSpPr>
            <p:spPr>
              <a:xfrm>
                <a:off x="5987415" y="5468302"/>
                <a:ext cx="3247072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050" dirty="0">
                    <a:solidFill>
                      <a:srgbClr val="8B949E"/>
                    </a:solidFill>
                    <a:latin typeface="Calibri"/>
                    <a:ea typeface="Microsoft YaHei"/>
                    <a:cs typeface="Calibri"/>
                  </a:rPr>
                  <a:t>Reasoning tokens spent only where needed.</a:t>
                </a:r>
              </a:p>
            </p:txBody>
          </p:sp>
        </p:grpSp>
        <p:grpSp>
          <p:nvGrpSpPr>
            <p:cNvPr id="45" name="Group 45"/>
            <p:cNvGrpSpPr/>
            <p:nvPr/>
          </p:nvGrpSpPr>
          <p:grpSpPr>
            <a:xfrm>
              <a:off x="6000750" y="5857875"/>
              <a:ext cx="5524500" cy="381000"/>
              <a:chOff x="6000750" y="5857875"/>
              <a:chExt cx="5524500" cy="381000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6000750" y="5857875"/>
                <a:ext cx="5524500" cy="381000"/>
              </a:xfrm>
              <a:custGeom>
                <a:avLst/>
                <a:gdLst/>
                <a:ahLst/>
                <a:cxnLst/>
                <a:rect l="l" t="t" r="r" b="b"/>
                <a:pathLst>
                  <a:path w="5524500" h="381000">
                    <a:moveTo>
                      <a:pt x="57150" y="0"/>
                    </a:moveTo>
                    <a:lnTo>
                      <a:pt x="5467350" y="0"/>
                    </a:lnTo>
                    <a:cubicBezTo>
                      <a:pt x="5498913" y="0"/>
                      <a:pt x="5524500" y="25587"/>
                      <a:pt x="5524500" y="57150"/>
                    </a:cubicBezTo>
                    <a:lnTo>
                      <a:pt x="5524500" y="323850"/>
                    </a:lnTo>
                    <a:cubicBezTo>
                      <a:pt x="5524500" y="355413"/>
                      <a:pt x="5498913" y="381000"/>
                      <a:pt x="5467350" y="381000"/>
                    </a:cubicBezTo>
                    <a:lnTo>
                      <a:pt x="57150" y="381000"/>
                    </a:lnTo>
                    <a:cubicBezTo>
                      <a:pt x="25587" y="381000"/>
                      <a:pt x="0" y="355413"/>
                      <a:pt x="0" y="32385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1C2333"/>
              </a:solidFill>
              <a:ln w="9525">
                <a:solidFill>
                  <a:srgbClr val="30363D"/>
                </a:solidFill>
              </a:ln>
            </p:spPr>
          </p:sp>
          <p:grpSp>
            <p:nvGrpSpPr>
              <p:cNvPr id="43" name="Group 43"/>
              <p:cNvGrpSpPr/>
              <p:nvPr/>
            </p:nvGrpSpPr>
            <p:grpSpPr>
              <a:xfrm>
                <a:off x="6115050" y="5948362"/>
                <a:ext cx="266700" cy="200026"/>
                <a:chOff x="6115050" y="5948362"/>
                <a:chExt cx="266700" cy="200026"/>
              </a:xfrm>
            </p:grpSpPr>
            <p:sp>
              <p:nvSpPr>
                <p:cNvPr id="41" name="Freeform 41"/>
                <p:cNvSpPr/>
                <p:nvPr/>
              </p:nvSpPr>
              <p:spPr>
                <a:xfrm>
                  <a:off x="6115050" y="5948362"/>
                  <a:ext cx="266700" cy="83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700" h="83344">
                      <a:moveTo>
                        <a:pt x="266700" y="0"/>
                      </a:moveTo>
                      <a:lnTo>
                        <a:pt x="0" y="0"/>
                      </a:lnTo>
                      <a:lnTo>
                        <a:pt x="0" y="83344"/>
                      </a:lnTo>
                      <a:lnTo>
                        <a:pt x="266700" y="83344"/>
                      </a:lnTo>
                      <a:lnTo>
                        <a:pt x="266700" y="0"/>
                      </a:lnTo>
                      <a:close/>
                      <a:moveTo>
                        <a:pt x="66675" y="41672"/>
                      </a:moveTo>
                      <a:cubicBezTo>
                        <a:pt x="66675" y="50878"/>
                        <a:pt x="59212" y="58341"/>
                        <a:pt x="50006" y="58341"/>
                      </a:cubicBezTo>
                      <a:cubicBezTo>
                        <a:pt x="40800" y="58341"/>
                        <a:pt x="33338" y="50878"/>
                        <a:pt x="33338" y="41672"/>
                      </a:cubicBezTo>
                      <a:cubicBezTo>
                        <a:pt x="33338" y="32466"/>
                        <a:pt x="40800" y="25003"/>
                        <a:pt x="50006" y="25003"/>
                      </a:cubicBezTo>
                      <a:cubicBezTo>
                        <a:pt x="59212" y="25003"/>
                        <a:pt x="66675" y="32466"/>
                        <a:pt x="66675" y="41672"/>
                      </a:cubicBezTo>
                      <a:close/>
                    </a:path>
                  </a:pathLst>
                </a:custGeom>
                <a:solidFill>
                  <a:srgbClr val="8B949E"/>
                </a:solidFill>
                <a:ln>
                  <a:noFill/>
                </a:ln>
              </p:spPr>
            </p:sp>
            <p:sp>
              <p:nvSpPr>
                <p:cNvPr id="42" name="Freeform 42"/>
                <p:cNvSpPr/>
                <p:nvPr/>
              </p:nvSpPr>
              <p:spPr>
                <a:xfrm>
                  <a:off x="6115050" y="6065044"/>
                  <a:ext cx="266700" cy="83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700" h="83344">
                      <a:moveTo>
                        <a:pt x="266700" y="0"/>
                      </a:moveTo>
                      <a:lnTo>
                        <a:pt x="0" y="0"/>
                      </a:lnTo>
                      <a:lnTo>
                        <a:pt x="0" y="83344"/>
                      </a:lnTo>
                      <a:lnTo>
                        <a:pt x="266700" y="83344"/>
                      </a:lnTo>
                      <a:lnTo>
                        <a:pt x="266700" y="0"/>
                      </a:lnTo>
                      <a:close/>
                      <a:moveTo>
                        <a:pt x="50006" y="58341"/>
                      </a:moveTo>
                      <a:cubicBezTo>
                        <a:pt x="59212" y="58341"/>
                        <a:pt x="66675" y="50878"/>
                        <a:pt x="66675" y="41672"/>
                      </a:cubicBezTo>
                      <a:cubicBezTo>
                        <a:pt x="66675" y="32466"/>
                        <a:pt x="59212" y="25003"/>
                        <a:pt x="50006" y="25003"/>
                      </a:cubicBezTo>
                      <a:cubicBezTo>
                        <a:pt x="40800" y="25003"/>
                        <a:pt x="33338" y="32466"/>
                        <a:pt x="33338" y="41672"/>
                      </a:cubicBezTo>
                      <a:cubicBezTo>
                        <a:pt x="33338" y="50878"/>
                        <a:pt x="40800" y="58341"/>
                        <a:pt x="50006" y="58341"/>
                      </a:cubicBezTo>
                      <a:close/>
                    </a:path>
                  </a:pathLst>
                </a:custGeom>
                <a:solidFill>
                  <a:srgbClr val="8B949E"/>
                </a:solidFill>
                <a:ln>
                  <a:noFill/>
                </a:ln>
              </p:spPr>
            </p:sp>
          </p:grpSp>
          <p:sp>
            <p:nvSpPr>
              <p:cNvPr id="44" name="TextBox 44"/>
              <p:cNvSpPr txBox="1"/>
              <p:nvPr/>
            </p:nvSpPr>
            <p:spPr>
              <a:xfrm>
                <a:off x="6463665" y="5992178"/>
                <a:ext cx="3300746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050" dirty="0">
                    <a:solidFill>
                      <a:srgbClr val="8B949E"/>
                    </a:solidFill>
                    <a:latin typeface="Calibri"/>
                    <a:ea typeface="Microsoft YaHei"/>
                    <a:cs typeface="Calibri"/>
                  </a:rPr>
                  <a:t>Subagents run the same pipeline recursively</a:t>
                </a:r>
              </a:p>
            </p:txBody>
          </p:sp>
        </p:grpSp>
      </p:grpSp>
      <p:sp>
        <p:nvSpPr>
          <p:cNvPr id="47" name="TextBox 47"/>
          <p:cNvSpPr txBox="1"/>
          <p:nvPr/>
        </p:nvSpPr>
        <p:spPr>
          <a:xfrm>
            <a:off x="11236500" y="6578441"/>
            <a:ext cx="39447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825" dirty="0">
                <a:solidFill>
                  <a:srgbClr val="6E7681"/>
                </a:solidFill>
                <a:latin typeface="Calibri"/>
                <a:ea typeface="Microsoft YaHei"/>
                <a:cs typeface="Calibri"/>
              </a:rPr>
              <a:t>04 / 10</a:t>
            </a:r>
          </a:p>
        </p:txBody>
      </p:sp>
    </p:spTree>
  </p:cSld>
  <p:clrMapOvr>
    <a:masterClrMapping/>
  </p:clrMapOvr>
  <p:transition dur="4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</p:sp>
      <p:grpSp>
        <p:nvGrpSpPr>
          <p:cNvPr id="7" name="Group 7"/>
          <p:cNvGrpSpPr/>
          <p:nvPr/>
        </p:nvGrpSpPr>
        <p:grpSpPr>
          <a:xfrm>
            <a:off x="533400" y="381000"/>
            <a:ext cx="7943183" cy="904875"/>
            <a:chOff x="533400" y="381000"/>
            <a:chExt cx="7943183" cy="904875"/>
          </a:xfrm>
        </p:grpSpPr>
        <p:sp>
          <p:nvSpPr>
            <p:cNvPr id="3" name="Rectangle 3"/>
            <p:cNvSpPr/>
            <p:nvPr/>
          </p:nvSpPr>
          <p:spPr>
            <a:xfrm>
              <a:off x="571500" y="381000"/>
              <a:ext cx="38100" cy="285750"/>
            </a:xfrm>
            <a:prstGeom prst="rect">
              <a:avLst/>
            </a:prstGeom>
            <a:solidFill>
              <a:srgbClr val="D4A574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710565" y="486728"/>
              <a:ext cx="1061799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Arial"/>
                  <a:ea typeface="Microsoft YaHei"/>
                  <a:cs typeface="Arial"/>
                </a:rPr>
                <a:t>THREAT MODEL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533400" y="676275"/>
              <a:ext cx="7943183" cy="609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00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Why Agents Take Dangerous Actions</a:t>
              </a:r>
            </a:p>
          </p:txBody>
        </p:sp>
        <p:sp>
          <p:nvSpPr>
            <p:cNvPr id="6" name="Rectangle 6"/>
            <p:cNvSpPr/>
            <p:nvPr/>
          </p:nvSpPr>
          <p:spPr>
            <a:xfrm>
              <a:off x="571500" y="1095375"/>
              <a:ext cx="2286000" cy="28575"/>
            </a:xfrm>
            <a:prstGeom prst="rect">
              <a:avLst/>
            </a:prstGeom>
            <a:gradFill>
              <a:gsLst>
                <a:gs pos="0">
                  <a:srgbClr val="D4A574"/>
                </a:gs>
                <a:gs pos="100000">
                  <a:srgbClr val="60A5FA"/>
                </a:gs>
              </a:gsLst>
              <a:lin ang="0" scaled="1"/>
            </a:gradFill>
            <a:ln>
              <a:noFill/>
            </a:ln>
          </p:spPr>
        </p:sp>
      </p:grpSp>
      <p:grpSp>
        <p:nvGrpSpPr>
          <p:cNvPr id="18" name="Group 18"/>
          <p:cNvGrpSpPr/>
          <p:nvPr/>
        </p:nvGrpSpPr>
        <p:grpSpPr>
          <a:xfrm>
            <a:off x="571500" y="1381125"/>
            <a:ext cx="5381625" cy="2190750"/>
            <a:chOff x="571500" y="1381125"/>
            <a:chExt cx="5381625" cy="2190750"/>
          </a:xfrm>
        </p:grpSpPr>
        <p:sp>
          <p:nvSpPr>
            <p:cNvPr id="8" name="Freeform 8"/>
            <p:cNvSpPr/>
            <p:nvPr/>
          </p:nvSpPr>
          <p:spPr>
            <a:xfrm>
              <a:off x="571500" y="1381125"/>
              <a:ext cx="5381625" cy="2190750"/>
            </a:xfrm>
            <a:custGeom>
              <a:avLst/>
              <a:gdLst/>
              <a:ahLst/>
              <a:cxnLst/>
              <a:rect l="l" t="t" r="r" b="b"/>
              <a:pathLst>
                <a:path w="5381625" h="2190750">
                  <a:moveTo>
                    <a:pt x="114300" y="0"/>
                  </a:moveTo>
                  <a:lnTo>
                    <a:pt x="5267325" y="0"/>
                  </a:lnTo>
                  <a:cubicBezTo>
                    <a:pt x="5330451" y="0"/>
                    <a:pt x="5381625" y="51174"/>
                    <a:pt x="5381625" y="114300"/>
                  </a:cubicBezTo>
                  <a:lnTo>
                    <a:pt x="5381625" y="2076450"/>
                  </a:lnTo>
                  <a:cubicBezTo>
                    <a:pt x="5381625" y="2139576"/>
                    <a:pt x="5330451" y="2190750"/>
                    <a:pt x="5267325" y="2190750"/>
                  </a:cubicBezTo>
                  <a:lnTo>
                    <a:pt x="114300" y="2190750"/>
                  </a:lnTo>
                  <a:cubicBezTo>
                    <a:pt x="51174" y="2190750"/>
                    <a:pt x="0" y="2139576"/>
                    <a:pt x="0" y="207645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1C2333"/>
            </a:solidFill>
            <a:ln w="9525">
              <a:solidFill>
                <a:srgbClr val="30363D"/>
              </a:solidFill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9" name="Freeform 9"/>
            <p:cNvSpPr/>
            <p:nvPr/>
          </p:nvSpPr>
          <p:spPr>
            <a:xfrm>
              <a:off x="571500" y="1381125"/>
              <a:ext cx="5381625" cy="38100"/>
            </a:xfrm>
            <a:custGeom>
              <a:avLst/>
              <a:gdLst/>
              <a:ahLst/>
              <a:cxnLst/>
              <a:rect l="l" t="t" r="r" b="b"/>
              <a:pathLst>
                <a:path w="5381625" h="38100">
                  <a:moveTo>
                    <a:pt x="19050" y="0"/>
                  </a:moveTo>
                  <a:lnTo>
                    <a:pt x="5362575" y="0"/>
                  </a:lnTo>
                  <a:cubicBezTo>
                    <a:pt x="5373096" y="0"/>
                    <a:pt x="5381625" y="8529"/>
                    <a:pt x="5381625" y="19050"/>
                  </a:cubicBezTo>
                  <a:lnTo>
                    <a:pt x="5381625" y="19050"/>
                  </a:lnTo>
                  <a:cubicBezTo>
                    <a:pt x="5381625" y="29571"/>
                    <a:pt x="5373096" y="38100"/>
                    <a:pt x="5362575" y="38100"/>
                  </a:cubicBezTo>
                  <a:lnTo>
                    <a:pt x="19050" y="38100"/>
                  </a:lnTo>
                  <a:cubicBezTo>
                    <a:pt x="8529" y="38100"/>
                    <a:pt x="0" y="29571"/>
                    <a:pt x="0" y="1905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F97316"/>
            </a:solidFill>
            <a:ln>
              <a:noFill/>
            </a:ln>
          </p:spPr>
        </p:sp>
        <p:sp>
          <p:nvSpPr>
            <p:cNvPr id="10" name="Freeform 10"/>
            <p:cNvSpPr/>
            <p:nvPr/>
          </p:nvSpPr>
          <p:spPr>
            <a:xfrm>
              <a:off x="800100" y="1619250"/>
              <a:ext cx="342900" cy="321469"/>
            </a:xfrm>
            <a:custGeom>
              <a:avLst/>
              <a:gdLst/>
              <a:ahLst/>
              <a:cxnLst/>
              <a:rect l="l" t="t" r="r" b="b"/>
              <a:pathLst>
                <a:path w="342900" h="321469">
                  <a:moveTo>
                    <a:pt x="192881" y="0"/>
                  </a:moveTo>
                  <a:lnTo>
                    <a:pt x="192881" y="42862"/>
                  </a:lnTo>
                  <a:lnTo>
                    <a:pt x="278606" y="42862"/>
                  </a:lnTo>
                  <a:lnTo>
                    <a:pt x="342900" y="182166"/>
                  </a:lnTo>
                  <a:lnTo>
                    <a:pt x="278606" y="321469"/>
                  </a:lnTo>
                  <a:lnTo>
                    <a:pt x="64294" y="321469"/>
                  </a:lnTo>
                  <a:lnTo>
                    <a:pt x="0" y="182166"/>
                  </a:lnTo>
                  <a:lnTo>
                    <a:pt x="64294" y="42862"/>
                  </a:lnTo>
                  <a:lnTo>
                    <a:pt x="150019" y="42862"/>
                  </a:lnTo>
                  <a:lnTo>
                    <a:pt x="150019" y="0"/>
                  </a:lnTo>
                  <a:lnTo>
                    <a:pt x="192881" y="0"/>
                  </a:lnTo>
                  <a:close/>
                  <a:moveTo>
                    <a:pt x="98540" y="251569"/>
                  </a:moveTo>
                  <a:lnTo>
                    <a:pt x="171450" y="262786"/>
                  </a:lnTo>
                  <a:lnTo>
                    <a:pt x="244361" y="251569"/>
                  </a:lnTo>
                  <a:lnTo>
                    <a:pt x="237842" y="209204"/>
                  </a:lnTo>
                  <a:lnTo>
                    <a:pt x="171450" y="219417"/>
                  </a:lnTo>
                  <a:lnTo>
                    <a:pt x="105057" y="209204"/>
                  </a:lnTo>
                  <a:lnTo>
                    <a:pt x="98540" y="251569"/>
                  </a:lnTo>
                  <a:close/>
                  <a:moveTo>
                    <a:pt x="150019" y="144661"/>
                  </a:moveTo>
                  <a:cubicBezTo>
                    <a:pt x="150019" y="159456"/>
                    <a:pt x="138025" y="171450"/>
                    <a:pt x="123230" y="171450"/>
                  </a:cubicBezTo>
                  <a:cubicBezTo>
                    <a:pt x="108434" y="171450"/>
                    <a:pt x="96441" y="159456"/>
                    <a:pt x="96441" y="144661"/>
                  </a:cubicBezTo>
                  <a:cubicBezTo>
                    <a:pt x="96441" y="129866"/>
                    <a:pt x="108434" y="117872"/>
                    <a:pt x="123230" y="117872"/>
                  </a:cubicBezTo>
                  <a:cubicBezTo>
                    <a:pt x="138025" y="117872"/>
                    <a:pt x="150019" y="129866"/>
                    <a:pt x="150019" y="144661"/>
                  </a:cubicBezTo>
                  <a:close/>
                  <a:moveTo>
                    <a:pt x="219670" y="171450"/>
                  </a:moveTo>
                  <a:cubicBezTo>
                    <a:pt x="234466" y="171450"/>
                    <a:pt x="246459" y="159456"/>
                    <a:pt x="246459" y="144661"/>
                  </a:cubicBezTo>
                  <a:cubicBezTo>
                    <a:pt x="246459" y="129866"/>
                    <a:pt x="234466" y="117872"/>
                    <a:pt x="219670" y="117872"/>
                  </a:cubicBezTo>
                  <a:cubicBezTo>
                    <a:pt x="204875" y="117872"/>
                    <a:pt x="192881" y="129866"/>
                    <a:pt x="192881" y="144661"/>
                  </a:cubicBezTo>
                  <a:cubicBezTo>
                    <a:pt x="192881" y="159456"/>
                    <a:pt x="204875" y="171450"/>
                    <a:pt x="219670" y="171450"/>
                  </a:cubicBezTo>
                  <a:close/>
                </a:path>
              </a:pathLst>
            </a:custGeom>
            <a:solidFill>
              <a:srgbClr val="F97316"/>
            </a:solidFill>
            <a:ln>
              <a:noFill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1236345" y="1688782"/>
              <a:ext cx="2471014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Overeager Behavior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84860" y="2080260"/>
              <a:ext cx="3351657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Agent genuinely tries to help but takes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84860" y="2289810"/>
              <a:ext cx="371094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initiative beyond what user would approve.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86765" y="2601278"/>
              <a:ext cx="3346752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Example: Uses a credential it found, deletes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86765" y="2791778"/>
              <a:ext cx="2787015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something it judged to be in the way.</a:t>
              </a:r>
            </a:p>
          </p:txBody>
        </p:sp>
        <p:sp>
          <p:nvSpPr>
            <p:cNvPr id="16" name="Freeform 16"/>
            <p:cNvSpPr/>
            <p:nvPr/>
          </p:nvSpPr>
          <p:spPr>
            <a:xfrm>
              <a:off x="800100" y="3124200"/>
              <a:ext cx="857250" cy="209550"/>
            </a:xfrm>
            <a:custGeom>
              <a:avLst/>
              <a:gdLst/>
              <a:ahLst/>
              <a:cxnLst/>
              <a:rect l="l" t="t" r="r" b="b"/>
              <a:pathLst>
                <a:path w="857250" h="209550">
                  <a:moveTo>
                    <a:pt x="38100" y="0"/>
                  </a:moveTo>
                  <a:lnTo>
                    <a:pt x="819150" y="0"/>
                  </a:lnTo>
                  <a:cubicBezTo>
                    <a:pt x="840192" y="0"/>
                    <a:pt x="857250" y="17058"/>
                    <a:pt x="857250" y="38100"/>
                  </a:cubicBezTo>
                  <a:lnTo>
                    <a:pt x="857250" y="171450"/>
                  </a:lnTo>
                  <a:cubicBezTo>
                    <a:pt x="857250" y="192492"/>
                    <a:pt x="840192" y="209550"/>
                    <a:pt x="819150" y="209550"/>
                  </a:cubicBezTo>
                  <a:lnTo>
                    <a:pt x="38100" y="209550"/>
                  </a:lnTo>
                  <a:cubicBezTo>
                    <a:pt x="17058" y="209550"/>
                    <a:pt x="0" y="192492"/>
                    <a:pt x="0" y="171450"/>
                  </a:cubicBezTo>
                  <a:lnTo>
                    <a:pt x="0" y="38100"/>
                  </a:lnTo>
                  <a:cubicBezTo>
                    <a:pt x="0" y="17058"/>
                    <a:pt x="17058" y="0"/>
                    <a:pt x="38100" y="0"/>
                  </a:cubicBezTo>
                  <a:close/>
                </a:path>
              </a:pathLst>
            </a:custGeom>
            <a:solidFill>
              <a:srgbClr val="F97316">
                <a:alpha val="15000"/>
              </a:srgbClr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874395" y="3179445"/>
              <a:ext cx="1008697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00" dirty="0">
                  <a:solidFill>
                    <a:srgbClr val="F97316"/>
                  </a:solidFill>
                  <a:latin typeface="Calibri"/>
                  <a:ea typeface="Microsoft YaHei"/>
                  <a:cs typeface="Calibri"/>
                </a:rPr>
                <a:t>Tricky to catch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6238875" y="1381125"/>
            <a:ext cx="5381625" cy="2190750"/>
            <a:chOff x="6238875" y="1381125"/>
            <a:chExt cx="5381625" cy="2190750"/>
          </a:xfrm>
        </p:grpSpPr>
        <p:sp>
          <p:nvSpPr>
            <p:cNvPr id="19" name="Freeform 19"/>
            <p:cNvSpPr/>
            <p:nvPr/>
          </p:nvSpPr>
          <p:spPr>
            <a:xfrm>
              <a:off x="6238875" y="1381125"/>
              <a:ext cx="5381625" cy="2190750"/>
            </a:xfrm>
            <a:custGeom>
              <a:avLst/>
              <a:gdLst/>
              <a:ahLst/>
              <a:cxnLst/>
              <a:rect l="l" t="t" r="r" b="b"/>
              <a:pathLst>
                <a:path w="5381625" h="2190750">
                  <a:moveTo>
                    <a:pt x="114300" y="0"/>
                  </a:moveTo>
                  <a:lnTo>
                    <a:pt x="5267325" y="0"/>
                  </a:lnTo>
                  <a:cubicBezTo>
                    <a:pt x="5330451" y="0"/>
                    <a:pt x="5381625" y="51174"/>
                    <a:pt x="5381625" y="114300"/>
                  </a:cubicBezTo>
                  <a:lnTo>
                    <a:pt x="5381625" y="2076450"/>
                  </a:lnTo>
                  <a:cubicBezTo>
                    <a:pt x="5381625" y="2139576"/>
                    <a:pt x="5330451" y="2190750"/>
                    <a:pt x="5267325" y="2190750"/>
                  </a:cubicBezTo>
                  <a:lnTo>
                    <a:pt x="114300" y="2190750"/>
                  </a:lnTo>
                  <a:cubicBezTo>
                    <a:pt x="51174" y="2190750"/>
                    <a:pt x="0" y="2139576"/>
                    <a:pt x="0" y="207645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1C2333"/>
            </a:solidFill>
            <a:ln w="9525">
              <a:solidFill>
                <a:srgbClr val="30363D"/>
              </a:solidFill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20" name="Freeform 20"/>
            <p:cNvSpPr/>
            <p:nvPr/>
          </p:nvSpPr>
          <p:spPr>
            <a:xfrm>
              <a:off x="6238875" y="1381125"/>
              <a:ext cx="5381625" cy="38100"/>
            </a:xfrm>
            <a:custGeom>
              <a:avLst/>
              <a:gdLst/>
              <a:ahLst/>
              <a:cxnLst/>
              <a:rect l="l" t="t" r="r" b="b"/>
              <a:pathLst>
                <a:path w="5381625" h="38100">
                  <a:moveTo>
                    <a:pt x="19050" y="0"/>
                  </a:moveTo>
                  <a:lnTo>
                    <a:pt x="5362575" y="0"/>
                  </a:lnTo>
                  <a:cubicBezTo>
                    <a:pt x="5373096" y="0"/>
                    <a:pt x="5381625" y="8529"/>
                    <a:pt x="5381625" y="19050"/>
                  </a:cubicBezTo>
                  <a:lnTo>
                    <a:pt x="5381625" y="19050"/>
                  </a:lnTo>
                  <a:cubicBezTo>
                    <a:pt x="5381625" y="29571"/>
                    <a:pt x="5373096" y="38100"/>
                    <a:pt x="5362575" y="38100"/>
                  </a:cubicBezTo>
                  <a:lnTo>
                    <a:pt x="19050" y="38100"/>
                  </a:lnTo>
                  <a:cubicBezTo>
                    <a:pt x="8529" y="38100"/>
                    <a:pt x="0" y="29571"/>
                    <a:pt x="0" y="1905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60A5FA"/>
            </a:solidFill>
            <a:ln>
              <a:noFill/>
            </a:ln>
          </p:spPr>
        </p:sp>
        <p:grpSp>
          <p:nvGrpSpPr>
            <p:cNvPr id="23" name="Group 23"/>
            <p:cNvGrpSpPr/>
            <p:nvPr/>
          </p:nvGrpSpPr>
          <p:grpSpPr>
            <a:xfrm>
              <a:off x="6467475" y="1619250"/>
              <a:ext cx="342900" cy="342900"/>
              <a:chOff x="6467475" y="1619250"/>
              <a:chExt cx="342900" cy="34290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6536674" y="1619250"/>
                <a:ext cx="204501" cy="107156"/>
              </a:xfrm>
              <a:custGeom>
                <a:avLst/>
                <a:gdLst/>
                <a:ahLst/>
                <a:cxnLst/>
                <a:rect l="l" t="t" r="r" b="b"/>
                <a:pathLst>
                  <a:path w="204501" h="107156">
                    <a:moveTo>
                      <a:pt x="80819" y="0"/>
                    </a:moveTo>
                    <a:lnTo>
                      <a:pt x="80819" y="34290"/>
                    </a:lnTo>
                    <a:cubicBezTo>
                      <a:pt x="87744" y="32885"/>
                      <a:pt x="94911" y="32147"/>
                      <a:pt x="102251" y="32147"/>
                    </a:cubicBezTo>
                    <a:cubicBezTo>
                      <a:pt x="109590" y="32147"/>
                      <a:pt x="116757" y="32885"/>
                      <a:pt x="123682" y="34290"/>
                    </a:cubicBezTo>
                    <a:lnTo>
                      <a:pt x="123682" y="0"/>
                    </a:lnTo>
                    <a:lnTo>
                      <a:pt x="166544" y="0"/>
                    </a:lnTo>
                    <a:lnTo>
                      <a:pt x="166544" y="53570"/>
                    </a:lnTo>
                    <a:cubicBezTo>
                      <a:pt x="184257" y="66874"/>
                      <a:pt x="197712" y="85539"/>
                      <a:pt x="204501" y="107156"/>
                    </a:cubicBezTo>
                    <a:lnTo>
                      <a:pt x="0" y="107156"/>
                    </a:lnTo>
                    <a:cubicBezTo>
                      <a:pt x="6789" y="85539"/>
                      <a:pt x="20245" y="66874"/>
                      <a:pt x="37957" y="53570"/>
                    </a:cubicBezTo>
                    <a:lnTo>
                      <a:pt x="37957" y="0"/>
                    </a:lnTo>
                    <a:lnTo>
                      <a:pt x="80819" y="0"/>
                    </a:lnTo>
                    <a:close/>
                  </a:path>
                </a:pathLst>
              </a:custGeom>
              <a:solidFill>
                <a:srgbClr val="60A5FA"/>
              </a:solidFill>
              <a:ln>
                <a:noFill/>
              </a:ln>
            </p:spPr>
          </p:sp>
          <p:sp>
            <p:nvSpPr>
              <p:cNvPr id="22" name="Freeform 22"/>
              <p:cNvSpPr/>
              <p:nvPr/>
            </p:nvSpPr>
            <p:spPr>
              <a:xfrm>
                <a:off x="6467475" y="1769269"/>
                <a:ext cx="342900" cy="192881"/>
              </a:xfrm>
              <a:custGeom>
                <a:avLst/>
                <a:gdLst/>
                <a:ahLst/>
                <a:cxnLst/>
                <a:rect l="l" t="t" r="r" b="b"/>
                <a:pathLst>
                  <a:path w="342900" h="192881">
                    <a:moveTo>
                      <a:pt x="0" y="0"/>
                    </a:moveTo>
                    <a:lnTo>
                      <a:pt x="0" y="42862"/>
                    </a:lnTo>
                    <a:lnTo>
                      <a:pt x="64294" y="42862"/>
                    </a:lnTo>
                    <a:lnTo>
                      <a:pt x="64294" y="74917"/>
                    </a:lnTo>
                    <a:lnTo>
                      <a:pt x="4828" y="91908"/>
                    </a:lnTo>
                    <a:lnTo>
                      <a:pt x="16603" y="133120"/>
                    </a:lnTo>
                    <a:lnTo>
                      <a:pt x="69263" y="118075"/>
                    </a:lnTo>
                    <a:cubicBezTo>
                      <a:pt x="82981" y="161444"/>
                      <a:pt x="123544" y="192881"/>
                      <a:pt x="171450" y="192881"/>
                    </a:cubicBezTo>
                    <a:cubicBezTo>
                      <a:pt x="219355" y="192881"/>
                      <a:pt x="259920" y="161444"/>
                      <a:pt x="273636" y="118075"/>
                    </a:cubicBezTo>
                    <a:lnTo>
                      <a:pt x="326297" y="133120"/>
                    </a:lnTo>
                    <a:lnTo>
                      <a:pt x="338072" y="91908"/>
                    </a:lnTo>
                    <a:lnTo>
                      <a:pt x="278606" y="74917"/>
                    </a:lnTo>
                    <a:lnTo>
                      <a:pt x="278606" y="42862"/>
                    </a:lnTo>
                    <a:lnTo>
                      <a:pt x="342900" y="42862"/>
                    </a:lnTo>
                    <a:lnTo>
                      <a:pt x="342900" y="0"/>
                    </a:lnTo>
                    <a:lnTo>
                      <a:pt x="192881" y="0"/>
                    </a:lnTo>
                    <a:lnTo>
                      <a:pt x="192881" y="107156"/>
                    </a:lnTo>
                    <a:lnTo>
                      <a:pt x="150019" y="107156"/>
                    </a:lnTo>
                    <a:lnTo>
                      <a:pt x="15001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A5FA"/>
              </a:solidFill>
              <a:ln>
                <a:noFill/>
              </a:ln>
            </p:spPr>
          </p:sp>
        </p:grpSp>
        <p:sp>
          <p:nvSpPr>
            <p:cNvPr id="24" name="TextBox 24"/>
            <p:cNvSpPr txBox="1"/>
            <p:nvPr/>
          </p:nvSpPr>
          <p:spPr>
            <a:xfrm>
              <a:off x="6903720" y="1688782"/>
              <a:ext cx="2053511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Honest Mistakes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6452235" y="2080260"/>
              <a:ext cx="3325368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Agent misunderstands the blast radius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6452235" y="2289810"/>
              <a:ext cx="1301115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of its actions.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6454140" y="2601278"/>
              <a:ext cx="3208734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Example: Thinks a resource is test-scoped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6454140" y="2791778"/>
              <a:ext cx="3124390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when it's shared, or a branch is its own.</a:t>
              </a:r>
            </a:p>
          </p:txBody>
        </p:sp>
        <p:sp>
          <p:nvSpPr>
            <p:cNvPr id="29" name="Freeform 29"/>
            <p:cNvSpPr/>
            <p:nvPr/>
          </p:nvSpPr>
          <p:spPr>
            <a:xfrm>
              <a:off x="6467475" y="3124200"/>
              <a:ext cx="1047750" cy="209550"/>
            </a:xfrm>
            <a:custGeom>
              <a:avLst/>
              <a:gdLst/>
              <a:ahLst/>
              <a:cxnLst/>
              <a:rect l="l" t="t" r="r" b="b"/>
              <a:pathLst>
                <a:path w="1047750" h="209550">
                  <a:moveTo>
                    <a:pt x="38100" y="0"/>
                  </a:moveTo>
                  <a:lnTo>
                    <a:pt x="1009650" y="0"/>
                  </a:lnTo>
                  <a:cubicBezTo>
                    <a:pt x="1030692" y="0"/>
                    <a:pt x="1047750" y="17058"/>
                    <a:pt x="1047750" y="38100"/>
                  </a:cubicBezTo>
                  <a:lnTo>
                    <a:pt x="1047750" y="171450"/>
                  </a:lnTo>
                  <a:cubicBezTo>
                    <a:pt x="1047750" y="192492"/>
                    <a:pt x="1030692" y="209550"/>
                    <a:pt x="1009650" y="209550"/>
                  </a:cubicBezTo>
                  <a:lnTo>
                    <a:pt x="38100" y="209550"/>
                  </a:lnTo>
                  <a:cubicBezTo>
                    <a:pt x="17058" y="209550"/>
                    <a:pt x="0" y="192492"/>
                    <a:pt x="0" y="171450"/>
                  </a:cubicBezTo>
                  <a:lnTo>
                    <a:pt x="0" y="38100"/>
                  </a:lnTo>
                  <a:cubicBezTo>
                    <a:pt x="0" y="17058"/>
                    <a:pt x="17058" y="0"/>
                    <a:pt x="38100" y="0"/>
                  </a:cubicBezTo>
                  <a:close/>
                </a:path>
              </a:pathLst>
            </a:custGeom>
            <a:solidFill>
              <a:srgbClr val="60A5FA">
                <a:alpha val="15000"/>
              </a:srgbClr>
            </a:solidFill>
            <a:ln>
              <a:noFill/>
            </a:ln>
          </p:spPr>
        </p:sp>
        <p:sp>
          <p:nvSpPr>
            <p:cNvPr id="30" name="TextBox 30"/>
            <p:cNvSpPr txBox="1"/>
            <p:nvPr/>
          </p:nvSpPr>
          <p:spPr>
            <a:xfrm>
              <a:off x="6541770" y="3179445"/>
              <a:ext cx="1067848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00" dirty="0">
                  <a:solidFill>
                    <a:srgbClr val="60A5FA"/>
                  </a:solidFill>
                  <a:latin typeface="Calibri"/>
                  <a:ea typeface="Microsoft YaHei"/>
                  <a:cs typeface="Calibri"/>
                </a:rPr>
                <a:t>Misread context</a:t>
              </a: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571500" y="3810000"/>
            <a:ext cx="5381625" cy="2190750"/>
            <a:chOff x="571500" y="3810000"/>
            <a:chExt cx="5381625" cy="2190750"/>
          </a:xfrm>
        </p:grpSpPr>
        <p:sp>
          <p:nvSpPr>
            <p:cNvPr id="32" name="Freeform 32"/>
            <p:cNvSpPr/>
            <p:nvPr/>
          </p:nvSpPr>
          <p:spPr>
            <a:xfrm>
              <a:off x="571500" y="3810000"/>
              <a:ext cx="5381625" cy="2190750"/>
            </a:xfrm>
            <a:custGeom>
              <a:avLst/>
              <a:gdLst/>
              <a:ahLst/>
              <a:cxnLst/>
              <a:rect l="l" t="t" r="r" b="b"/>
              <a:pathLst>
                <a:path w="5381625" h="2190750">
                  <a:moveTo>
                    <a:pt x="114300" y="0"/>
                  </a:moveTo>
                  <a:lnTo>
                    <a:pt x="5267325" y="0"/>
                  </a:lnTo>
                  <a:cubicBezTo>
                    <a:pt x="5330451" y="0"/>
                    <a:pt x="5381625" y="51174"/>
                    <a:pt x="5381625" y="114300"/>
                  </a:cubicBezTo>
                  <a:lnTo>
                    <a:pt x="5381625" y="2076450"/>
                  </a:lnTo>
                  <a:cubicBezTo>
                    <a:pt x="5381625" y="2139576"/>
                    <a:pt x="5330451" y="2190750"/>
                    <a:pt x="5267325" y="2190750"/>
                  </a:cubicBezTo>
                  <a:lnTo>
                    <a:pt x="114300" y="2190750"/>
                  </a:lnTo>
                  <a:cubicBezTo>
                    <a:pt x="51174" y="2190750"/>
                    <a:pt x="0" y="2139576"/>
                    <a:pt x="0" y="207645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1C2333"/>
            </a:solidFill>
            <a:ln w="9525">
              <a:solidFill>
                <a:srgbClr val="30363D"/>
              </a:solidFill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33" name="Freeform 33"/>
            <p:cNvSpPr/>
            <p:nvPr/>
          </p:nvSpPr>
          <p:spPr>
            <a:xfrm>
              <a:off x="571500" y="3810000"/>
              <a:ext cx="5381625" cy="38100"/>
            </a:xfrm>
            <a:custGeom>
              <a:avLst/>
              <a:gdLst/>
              <a:ahLst/>
              <a:cxnLst/>
              <a:rect l="l" t="t" r="r" b="b"/>
              <a:pathLst>
                <a:path w="5381625" h="38100">
                  <a:moveTo>
                    <a:pt x="19050" y="0"/>
                  </a:moveTo>
                  <a:lnTo>
                    <a:pt x="5362575" y="0"/>
                  </a:lnTo>
                  <a:cubicBezTo>
                    <a:pt x="5373096" y="0"/>
                    <a:pt x="5381625" y="8529"/>
                    <a:pt x="5381625" y="19050"/>
                  </a:cubicBezTo>
                  <a:lnTo>
                    <a:pt x="5381625" y="19050"/>
                  </a:lnTo>
                  <a:cubicBezTo>
                    <a:pt x="5381625" y="29571"/>
                    <a:pt x="5373096" y="38100"/>
                    <a:pt x="5362575" y="38100"/>
                  </a:cubicBezTo>
                  <a:lnTo>
                    <a:pt x="19050" y="38100"/>
                  </a:lnTo>
                  <a:cubicBezTo>
                    <a:pt x="8529" y="38100"/>
                    <a:pt x="0" y="29571"/>
                    <a:pt x="0" y="1905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D4A574"/>
            </a:solidFill>
            <a:ln>
              <a:noFill/>
            </a:ln>
          </p:spPr>
        </p:sp>
        <p:grpSp>
          <p:nvGrpSpPr>
            <p:cNvPr id="37" name="Group 37"/>
            <p:cNvGrpSpPr/>
            <p:nvPr/>
          </p:nvGrpSpPr>
          <p:grpSpPr>
            <a:xfrm>
              <a:off x="800100" y="4066525"/>
              <a:ext cx="342900" cy="306099"/>
              <a:chOff x="800100" y="4066525"/>
              <a:chExt cx="342900" cy="306099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928903" y="4066525"/>
                <a:ext cx="85294" cy="306099"/>
              </a:xfrm>
              <a:custGeom>
                <a:avLst/>
                <a:gdLst/>
                <a:ahLst/>
                <a:cxnLst/>
                <a:rect l="l" t="t" r="r" b="b"/>
                <a:pathLst>
                  <a:path w="85294" h="306099">
                    <a:moveTo>
                      <a:pt x="42863" y="0"/>
                    </a:moveTo>
                    <a:lnTo>
                      <a:pt x="0" y="300038"/>
                    </a:lnTo>
                    <a:lnTo>
                      <a:pt x="42432" y="306099"/>
                    </a:lnTo>
                    <a:lnTo>
                      <a:pt x="85294" y="6062"/>
                    </a:lnTo>
                    <a:lnTo>
                      <a:pt x="42863" y="0"/>
                    </a:lnTo>
                    <a:close/>
                  </a:path>
                </a:pathLst>
              </a:custGeom>
              <a:solidFill>
                <a:srgbClr val="D4A574"/>
              </a:solidFill>
              <a:ln>
                <a:noFill/>
              </a:ln>
            </p:spPr>
          </p:sp>
          <p:sp>
            <p:nvSpPr>
              <p:cNvPr id="35" name="Freeform 35"/>
              <p:cNvSpPr/>
              <p:nvPr/>
            </p:nvSpPr>
            <p:spPr>
              <a:xfrm>
                <a:off x="1037683" y="4144566"/>
                <a:ext cx="105317" cy="150019"/>
              </a:xfrm>
              <a:custGeom>
                <a:avLst/>
                <a:gdLst/>
                <a:ahLst/>
                <a:cxnLst/>
                <a:rect l="l" t="t" r="r" b="b"/>
                <a:pathLst>
                  <a:path w="105317" h="150019">
                    <a:moveTo>
                      <a:pt x="30308" y="150019"/>
                    </a:moveTo>
                    <a:lnTo>
                      <a:pt x="0" y="119711"/>
                    </a:lnTo>
                    <a:lnTo>
                      <a:pt x="44701" y="75009"/>
                    </a:lnTo>
                    <a:lnTo>
                      <a:pt x="0" y="30309"/>
                    </a:lnTo>
                    <a:lnTo>
                      <a:pt x="30308" y="0"/>
                    </a:lnTo>
                    <a:lnTo>
                      <a:pt x="105317" y="75009"/>
                    </a:lnTo>
                    <a:lnTo>
                      <a:pt x="30308" y="150019"/>
                    </a:lnTo>
                    <a:close/>
                  </a:path>
                </a:pathLst>
              </a:custGeom>
              <a:solidFill>
                <a:srgbClr val="D4A574"/>
              </a:solidFill>
              <a:ln>
                <a:noFill/>
              </a:ln>
            </p:spPr>
          </p:sp>
          <p:sp>
            <p:nvSpPr>
              <p:cNvPr id="36" name="Freeform 36"/>
              <p:cNvSpPr/>
              <p:nvPr/>
            </p:nvSpPr>
            <p:spPr>
              <a:xfrm>
                <a:off x="800100" y="4144566"/>
                <a:ext cx="105318" cy="150019"/>
              </a:xfrm>
              <a:custGeom>
                <a:avLst/>
                <a:gdLst/>
                <a:ahLst/>
                <a:cxnLst/>
                <a:rect l="l" t="t" r="r" b="b"/>
                <a:pathLst>
                  <a:path w="105318" h="150019">
                    <a:moveTo>
                      <a:pt x="60617" y="75009"/>
                    </a:moveTo>
                    <a:lnTo>
                      <a:pt x="105318" y="119711"/>
                    </a:lnTo>
                    <a:lnTo>
                      <a:pt x="75009" y="150019"/>
                    </a:lnTo>
                    <a:lnTo>
                      <a:pt x="0" y="75009"/>
                    </a:lnTo>
                    <a:lnTo>
                      <a:pt x="75009" y="0"/>
                    </a:lnTo>
                    <a:lnTo>
                      <a:pt x="105318" y="30309"/>
                    </a:lnTo>
                    <a:lnTo>
                      <a:pt x="60617" y="75009"/>
                    </a:lnTo>
                    <a:close/>
                  </a:path>
                </a:pathLst>
              </a:custGeom>
              <a:solidFill>
                <a:srgbClr val="D4A574"/>
              </a:solidFill>
              <a:ln>
                <a:noFill/>
              </a:ln>
            </p:spPr>
          </p:sp>
        </p:grpSp>
        <p:sp>
          <p:nvSpPr>
            <p:cNvPr id="38" name="TextBox 38"/>
            <p:cNvSpPr txBox="1"/>
            <p:nvPr/>
          </p:nvSpPr>
          <p:spPr>
            <a:xfrm>
              <a:off x="1236345" y="4117658"/>
              <a:ext cx="2066163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Prompt Injection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784860" y="4509135"/>
              <a:ext cx="348310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Instructions planted in files, webpages,</a:t>
              </a: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784860" y="4718685"/>
              <a:ext cx="2764536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or tool output hijack the agent.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786765" y="5030152"/>
              <a:ext cx="3147393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Redirects agent from user's task toward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786765" y="5220652"/>
              <a:ext cx="168287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the attacker's goals.</a:t>
              </a:r>
            </a:p>
          </p:txBody>
        </p:sp>
        <p:sp>
          <p:nvSpPr>
            <p:cNvPr id="43" name="Freeform 43"/>
            <p:cNvSpPr/>
            <p:nvPr/>
          </p:nvSpPr>
          <p:spPr>
            <a:xfrm>
              <a:off x="800100" y="5553075"/>
              <a:ext cx="952500" cy="209550"/>
            </a:xfrm>
            <a:custGeom>
              <a:avLst/>
              <a:gdLst/>
              <a:ahLst/>
              <a:cxnLst/>
              <a:rect l="l" t="t" r="r" b="b"/>
              <a:pathLst>
                <a:path w="952500" h="209550">
                  <a:moveTo>
                    <a:pt x="38100" y="0"/>
                  </a:moveTo>
                  <a:lnTo>
                    <a:pt x="914400" y="0"/>
                  </a:lnTo>
                  <a:cubicBezTo>
                    <a:pt x="935442" y="0"/>
                    <a:pt x="952500" y="17058"/>
                    <a:pt x="952500" y="38100"/>
                  </a:cubicBezTo>
                  <a:lnTo>
                    <a:pt x="952500" y="171450"/>
                  </a:lnTo>
                  <a:cubicBezTo>
                    <a:pt x="952500" y="192492"/>
                    <a:pt x="935442" y="209550"/>
                    <a:pt x="914400" y="209550"/>
                  </a:cubicBezTo>
                  <a:lnTo>
                    <a:pt x="38100" y="209550"/>
                  </a:lnTo>
                  <a:cubicBezTo>
                    <a:pt x="17058" y="209550"/>
                    <a:pt x="0" y="192492"/>
                    <a:pt x="0" y="171450"/>
                  </a:cubicBezTo>
                  <a:lnTo>
                    <a:pt x="0" y="38100"/>
                  </a:lnTo>
                  <a:cubicBezTo>
                    <a:pt x="0" y="17058"/>
                    <a:pt x="17058" y="0"/>
                    <a:pt x="38100" y="0"/>
                  </a:cubicBezTo>
                  <a:close/>
                </a:path>
              </a:pathLst>
            </a:custGeom>
            <a:solidFill>
              <a:srgbClr val="D4A574">
                <a:alpha val="15000"/>
              </a:srgbClr>
            </a:solidFill>
            <a:ln>
              <a:noFill/>
            </a:ln>
          </p:spPr>
        </p:sp>
        <p:sp>
          <p:nvSpPr>
            <p:cNvPr id="44" name="TextBox 44"/>
            <p:cNvSpPr txBox="1"/>
            <p:nvPr/>
          </p:nvSpPr>
          <p:spPr>
            <a:xfrm>
              <a:off x="874395" y="5608320"/>
              <a:ext cx="1041559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00" dirty="0">
                  <a:solidFill>
                    <a:srgbClr val="D4A574"/>
                  </a:solidFill>
                  <a:latin typeface="Calibri"/>
                  <a:ea typeface="Microsoft YaHei"/>
                  <a:cs typeface="Calibri"/>
                </a:rPr>
                <a:t>External threat</a:t>
              </a:r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6238875" y="3810000"/>
            <a:ext cx="5381625" cy="2190750"/>
            <a:chOff x="6238875" y="3810000"/>
            <a:chExt cx="5381625" cy="2190750"/>
          </a:xfrm>
        </p:grpSpPr>
        <p:sp>
          <p:nvSpPr>
            <p:cNvPr id="46" name="Freeform 46"/>
            <p:cNvSpPr/>
            <p:nvPr/>
          </p:nvSpPr>
          <p:spPr>
            <a:xfrm>
              <a:off x="6238875" y="3810000"/>
              <a:ext cx="5381625" cy="2190750"/>
            </a:xfrm>
            <a:custGeom>
              <a:avLst/>
              <a:gdLst/>
              <a:ahLst/>
              <a:cxnLst/>
              <a:rect l="l" t="t" r="r" b="b"/>
              <a:pathLst>
                <a:path w="5381625" h="2190750">
                  <a:moveTo>
                    <a:pt x="114300" y="0"/>
                  </a:moveTo>
                  <a:lnTo>
                    <a:pt x="5267325" y="0"/>
                  </a:lnTo>
                  <a:cubicBezTo>
                    <a:pt x="5330451" y="0"/>
                    <a:pt x="5381625" y="51174"/>
                    <a:pt x="5381625" y="114300"/>
                  </a:cubicBezTo>
                  <a:lnTo>
                    <a:pt x="5381625" y="2076450"/>
                  </a:lnTo>
                  <a:cubicBezTo>
                    <a:pt x="5381625" y="2139576"/>
                    <a:pt x="5330451" y="2190750"/>
                    <a:pt x="5267325" y="2190750"/>
                  </a:cubicBezTo>
                  <a:lnTo>
                    <a:pt x="114300" y="2190750"/>
                  </a:lnTo>
                  <a:cubicBezTo>
                    <a:pt x="51174" y="2190750"/>
                    <a:pt x="0" y="2139576"/>
                    <a:pt x="0" y="207645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1C2333"/>
            </a:solidFill>
            <a:ln w="9525">
              <a:solidFill>
                <a:srgbClr val="30363D"/>
              </a:solidFill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47" name="Freeform 47"/>
            <p:cNvSpPr/>
            <p:nvPr/>
          </p:nvSpPr>
          <p:spPr>
            <a:xfrm>
              <a:off x="6238875" y="3810000"/>
              <a:ext cx="5381625" cy="38100"/>
            </a:xfrm>
            <a:custGeom>
              <a:avLst/>
              <a:gdLst/>
              <a:ahLst/>
              <a:cxnLst/>
              <a:rect l="l" t="t" r="r" b="b"/>
              <a:pathLst>
                <a:path w="5381625" h="38100">
                  <a:moveTo>
                    <a:pt x="19050" y="0"/>
                  </a:moveTo>
                  <a:lnTo>
                    <a:pt x="5362575" y="0"/>
                  </a:lnTo>
                  <a:cubicBezTo>
                    <a:pt x="5373096" y="0"/>
                    <a:pt x="5381625" y="8529"/>
                    <a:pt x="5381625" y="19050"/>
                  </a:cubicBezTo>
                  <a:lnTo>
                    <a:pt x="5381625" y="19050"/>
                  </a:lnTo>
                  <a:cubicBezTo>
                    <a:pt x="5381625" y="29571"/>
                    <a:pt x="5373096" y="38100"/>
                    <a:pt x="5362575" y="38100"/>
                  </a:cubicBezTo>
                  <a:lnTo>
                    <a:pt x="19050" y="38100"/>
                  </a:lnTo>
                  <a:cubicBezTo>
                    <a:pt x="8529" y="38100"/>
                    <a:pt x="0" y="29571"/>
                    <a:pt x="0" y="1905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34D399"/>
            </a:solidFill>
            <a:ln>
              <a:noFill/>
            </a:ln>
          </p:spPr>
        </p:sp>
        <p:grpSp>
          <p:nvGrpSpPr>
            <p:cNvPr id="50" name="Group 50"/>
            <p:cNvGrpSpPr/>
            <p:nvPr/>
          </p:nvGrpSpPr>
          <p:grpSpPr>
            <a:xfrm>
              <a:off x="6467475" y="4048125"/>
              <a:ext cx="342900" cy="342900"/>
              <a:chOff x="6467475" y="4048125"/>
              <a:chExt cx="342900" cy="342900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6553200" y="4133850"/>
                <a:ext cx="171450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71450">
                    <a:moveTo>
                      <a:pt x="85725" y="0"/>
                    </a:moveTo>
                    <a:cubicBezTo>
                      <a:pt x="38380" y="0"/>
                      <a:pt x="0" y="38380"/>
                      <a:pt x="0" y="85725"/>
                    </a:cubicBezTo>
                    <a:cubicBezTo>
                      <a:pt x="0" y="133069"/>
                      <a:pt x="38380" y="171450"/>
                      <a:pt x="85725" y="171450"/>
                    </a:cubicBezTo>
                    <a:cubicBezTo>
                      <a:pt x="133069" y="171450"/>
                      <a:pt x="171450" y="133069"/>
                      <a:pt x="171450" y="85725"/>
                    </a:cubicBezTo>
                    <a:cubicBezTo>
                      <a:pt x="171450" y="38380"/>
                      <a:pt x="133069" y="0"/>
                      <a:pt x="85725" y="0"/>
                    </a:cubicBezTo>
                    <a:close/>
                    <a:moveTo>
                      <a:pt x="42862" y="85725"/>
                    </a:moveTo>
                    <a:cubicBezTo>
                      <a:pt x="42862" y="62053"/>
                      <a:pt x="62053" y="42862"/>
                      <a:pt x="85725" y="42862"/>
                    </a:cubicBezTo>
                    <a:cubicBezTo>
                      <a:pt x="109397" y="42862"/>
                      <a:pt x="128588" y="62053"/>
                      <a:pt x="128588" y="85725"/>
                    </a:cubicBezTo>
                    <a:cubicBezTo>
                      <a:pt x="128588" y="109397"/>
                      <a:pt x="109397" y="128588"/>
                      <a:pt x="85725" y="128588"/>
                    </a:cubicBezTo>
                    <a:cubicBezTo>
                      <a:pt x="62053" y="128588"/>
                      <a:pt x="42862" y="109397"/>
                      <a:pt x="42862" y="85725"/>
                    </a:cubicBezTo>
                    <a:close/>
                  </a:path>
                </a:pathLst>
              </a:custGeom>
              <a:solidFill>
                <a:srgbClr val="34D399"/>
              </a:solidFill>
              <a:ln>
                <a:noFill/>
              </a:ln>
            </p:spPr>
          </p:sp>
          <p:sp>
            <p:nvSpPr>
              <p:cNvPr id="49" name="Freeform 49"/>
              <p:cNvSpPr/>
              <p:nvPr/>
            </p:nvSpPr>
            <p:spPr>
              <a:xfrm>
                <a:off x="6467475" y="4048125"/>
                <a:ext cx="342900" cy="342900"/>
              </a:xfrm>
              <a:custGeom>
                <a:avLst/>
                <a:gdLst/>
                <a:ahLst/>
                <a:cxnLst/>
                <a:rect l="l" t="t" r="r" b="b"/>
                <a:pathLst>
                  <a:path w="342900" h="342900">
                    <a:moveTo>
                      <a:pt x="171450" y="0"/>
                    </a:moveTo>
                    <a:cubicBezTo>
                      <a:pt x="76761" y="0"/>
                      <a:pt x="0" y="76761"/>
                      <a:pt x="0" y="171450"/>
                    </a:cubicBezTo>
                    <a:cubicBezTo>
                      <a:pt x="0" y="266140"/>
                      <a:pt x="76761" y="342900"/>
                      <a:pt x="171450" y="342900"/>
                    </a:cubicBezTo>
                    <a:cubicBezTo>
                      <a:pt x="266140" y="342900"/>
                      <a:pt x="342900" y="266140"/>
                      <a:pt x="342900" y="171450"/>
                    </a:cubicBezTo>
                    <a:cubicBezTo>
                      <a:pt x="342900" y="76761"/>
                      <a:pt x="266140" y="0"/>
                      <a:pt x="171450" y="0"/>
                    </a:cubicBezTo>
                    <a:close/>
                    <a:moveTo>
                      <a:pt x="42862" y="171450"/>
                    </a:moveTo>
                    <a:cubicBezTo>
                      <a:pt x="42862" y="100433"/>
                      <a:pt x="100433" y="42862"/>
                      <a:pt x="171450" y="42862"/>
                    </a:cubicBezTo>
                    <a:cubicBezTo>
                      <a:pt x="242467" y="42862"/>
                      <a:pt x="300038" y="100433"/>
                      <a:pt x="300038" y="171450"/>
                    </a:cubicBezTo>
                    <a:cubicBezTo>
                      <a:pt x="300038" y="242467"/>
                      <a:pt x="242467" y="300038"/>
                      <a:pt x="171450" y="300038"/>
                    </a:cubicBezTo>
                    <a:cubicBezTo>
                      <a:pt x="100433" y="300038"/>
                      <a:pt x="42862" y="242467"/>
                      <a:pt x="42862" y="171450"/>
                    </a:cubicBezTo>
                    <a:close/>
                  </a:path>
                </a:pathLst>
              </a:custGeom>
              <a:solidFill>
                <a:srgbClr val="34D399"/>
              </a:solidFill>
              <a:ln>
                <a:noFill/>
              </a:ln>
            </p:spPr>
          </p:sp>
        </p:grpSp>
        <p:sp>
          <p:nvSpPr>
            <p:cNvPr id="51" name="TextBox 51"/>
            <p:cNvSpPr txBox="1"/>
            <p:nvPr/>
          </p:nvSpPr>
          <p:spPr>
            <a:xfrm>
              <a:off x="6903720" y="4117658"/>
              <a:ext cx="1623358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Misalignment</a:t>
              </a:r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6452235" y="4509135"/>
              <a:ext cx="2799588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Agent pursues a goal of its own,</a:t>
              </a:r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6452235" y="4718685"/>
              <a:ext cx="2738247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beyond what the user intended.</a:t>
              </a:r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6454140" y="5030152"/>
              <a:ext cx="3009376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Not currently observed in practice, but</a:t>
              </a:r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6454140" y="5220652"/>
              <a:ext cx="3385090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carefully evaluated for every model release.</a:t>
              </a:r>
            </a:p>
          </p:txBody>
        </p:sp>
        <p:sp>
          <p:nvSpPr>
            <p:cNvPr id="56" name="Freeform 56"/>
            <p:cNvSpPr/>
            <p:nvPr/>
          </p:nvSpPr>
          <p:spPr>
            <a:xfrm>
              <a:off x="6467475" y="5553075"/>
              <a:ext cx="1143000" cy="209550"/>
            </a:xfrm>
            <a:custGeom>
              <a:avLst/>
              <a:gdLst/>
              <a:ahLst/>
              <a:cxnLst/>
              <a:rect l="l" t="t" r="r" b="b"/>
              <a:pathLst>
                <a:path w="1143000" h="209550">
                  <a:moveTo>
                    <a:pt x="38100" y="0"/>
                  </a:moveTo>
                  <a:lnTo>
                    <a:pt x="1104900" y="0"/>
                  </a:lnTo>
                  <a:cubicBezTo>
                    <a:pt x="1125942" y="0"/>
                    <a:pt x="1143000" y="17058"/>
                    <a:pt x="1143000" y="38100"/>
                  </a:cubicBezTo>
                  <a:lnTo>
                    <a:pt x="1143000" y="171450"/>
                  </a:lnTo>
                  <a:cubicBezTo>
                    <a:pt x="1143000" y="192492"/>
                    <a:pt x="1125942" y="209550"/>
                    <a:pt x="1104900" y="209550"/>
                  </a:cubicBezTo>
                  <a:lnTo>
                    <a:pt x="38100" y="209550"/>
                  </a:lnTo>
                  <a:cubicBezTo>
                    <a:pt x="17058" y="209550"/>
                    <a:pt x="0" y="192492"/>
                    <a:pt x="0" y="171450"/>
                  </a:cubicBezTo>
                  <a:lnTo>
                    <a:pt x="0" y="38100"/>
                  </a:lnTo>
                  <a:cubicBezTo>
                    <a:pt x="0" y="17058"/>
                    <a:pt x="17058" y="0"/>
                    <a:pt x="38100" y="0"/>
                  </a:cubicBezTo>
                  <a:close/>
                </a:path>
              </a:pathLst>
            </a:custGeom>
            <a:solidFill>
              <a:srgbClr val="34D399">
                <a:alpha val="15000"/>
              </a:srgbClr>
            </a:solidFill>
            <a:ln>
              <a:noFill/>
            </a:ln>
          </p:spPr>
        </p:sp>
        <p:sp>
          <p:nvSpPr>
            <p:cNvPr id="57" name="TextBox 57"/>
            <p:cNvSpPr txBox="1"/>
            <p:nvPr/>
          </p:nvSpPr>
          <p:spPr>
            <a:xfrm>
              <a:off x="6541770" y="5608320"/>
              <a:ext cx="1113853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00" dirty="0">
                  <a:solidFill>
                    <a:srgbClr val="34D399"/>
                  </a:solidFill>
                  <a:latin typeface="Calibri"/>
                  <a:ea typeface="Microsoft YaHei"/>
                  <a:cs typeface="Calibri"/>
                </a:rPr>
                <a:t>Not yet observed</a:t>
              </a:r>
            </a:p>
          </p:txBody>
        </p:sp>
      </p:grpSp>
      <p:sp>
        <p:nvSpPr>
          <p:cNvPr id="59" name="TextBox 59"/>
          <p:cNvSpPr txBox="1"/>
          <p:nvPr/>
        </p:nvSpPr>
        <p:spPr>
          <a:xfrm>
            <a:off x="3820716" y="6220778"/>
            <a:ext cx="4550569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dirty="0">
                <a:solidFill>
                  <a:srgbClr val="D4A574"/>
                </a:solidFill>
                <a:latin typeface="Calibri"/>
                <a:ea typeface="Microsoft YaHei"/>
                <a:cs typeface="Calibri"/>
              </a:rPr>
              <a:t>In all four cases, the defense is the same: block the action.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11236500" y="6578441"/>
            <a:ext cx="39447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825" dirty="0">
                <a:solidFill>
                  <a:srgbClr val="6E7681"/>
                </a:solidFill>
                <a:latin typeface="Calibri"/>
                <a:ea typeface="Microsoft YaHei"/>
                <a:cs typeface="Calibri"/>
              </a:rPr>
              <a:t>05 / 10</a:t>
            </a:r>
          </a:p>
        </p:txBody>
      </p:sp>
    </p:spTree>
  </p:cSld>
  <p:clrMapOvr>
    <a:masterClrMapping/>
  </p:clrMapOvr>
  <p:transition dur="4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</p:sp>
      <p:grpSp>
        <p:nvGrpSpPr>
          <p:cNvPr id="7" name="Group 7"/>
          <p:cNvGrpSpPr/>
          <p:nvPr/>
        </p:nvGrpSpPr>
        <p:grpSpPr>
          <a:xfrm>
            <a:off x="533400" y="381000"/>
            <a:ext cx="6885051" cy="904875"/>
            <a:chOff x="533400" y="381000"/>
            <a:chExt cx="6885051" cy="904875"/>
          </a:xfrm>
        </p:grpSpPr>
        <p:sp>
          <p:nvSpPr>
            <p:cNvPr id="3" name="Rectangle 3"/>
            <p:cNvSpPr/>
            <p:nvPr/>
          </p:nvSpPr>
          <p:spPr>
            <a:xfrm>
              <a:off x="571500" y="381000"/>
              <a:ext cx="38100" cy="285750"/>
            </a:xfrm>
            <a:prstGeom prst="rect">
              <a:avLst/>
            </a:prstGeom>
            <a:solidFill>
              <a:srgbClr val="D4A574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710565" y="486728"/>
              <a:ext cx="93911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Arial"/>
                  <a:ea typeface="Microsoft YaHei"/>
                  <a:cs typeface="Arial"/>
                </a:rPr>
                <a:t>PERMISSIONS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533400" y="676275"/>
              <a:ext cx="6885051" cy="609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00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How Permission Decisions Work</a:t>
              </a:r>
            </a:p>
          </p:txBody>
        </p:sp>
        <p:sp>
          <p:nvSpPr>
            <p:cNvPr id="6" name="Rectangle 6"/>
            <p:cNvSpPr/>
            <p:nvPr/>
          </p:nvSpPr>
          <p:spPr>
            <a:xfrm>
              <a:off x="571500" y="1095375"/>
              <a:ext cx="1905000" cy="28575"/>
            </a:xfrm>
            <a:prstGeom prst="rect">
              <a:avLst/>
            </a:prstGeom>
            <a:gradFill>
              <a:gsLst>
                <a:gs pos="0">
                  <a:srgbClr val="D4A574"/>
                </a:gs>
                <a:gs pos="100000">
                  <a:srgbClr val="60A5FA"/>
                </a:gs>
              </a:gsLst>
              <a:lin ang="0" scaled="1"/>
            </a:gradFill>
            <a:ln>
              <a:noFill/>
            </a:ln>
          </p:spPr>
        </p:sp>
      </p:grpSp>
      <p:grpSp>
        <p:nvGrpSpPr>
          <p:cNvPr id="11" name="Group 11"/>
          <p:cNvGrpSpPr/>
          <p:nvPr/>
        </p:nvGrpSpPr>
        <p:grpSpPr>
          <a:xfrm>
            <a:off x="571500" y="1381125"/>
            <a:ext cx="4762500" cy="5012531"/>
            <a:chOff x="571500" y="1381125"/>
            <a:chExt cx="4762500" cy="5012531"/>
          </a:xfrm>
        </p:grpSpPr>
        <p:sp>
          <p:nvSpPr>
            <p:cNvPr id="8" name="Freeform 8"/>
            <p:cNvSpPr/>
            <p:nvPr/>
          </p:nvSpPr>
          <p:spPr>
            <a:xfrm>
              <a:off x="571500" y="1381125"/>
              <a:ext cx="4762500" cy="4762500"/>
            </a:xfrm>
            <a:custGeom>
              <a:avLst/>
              <a:gdLst/>
              <a:ahLst/>
              <a:cxnLst/>
              <a:rect l="l" t="t" r="r" b="b"/>
              <a:pathLst>
                <a:path w="4762500" h="4762500">
                  <a:moveTo>
                    <a:pt x="114300" y="0"/>
                  </a:moveTo>
                  <a:lnTo>
                    <a:pt x="4648200" y="0"/>
                  </a:lnTo>
                  <a:cubicBezTo>
                    <a:pt x="4711326" y="0"/>
                    <a:pt x="4762500" y="51174"/>
                    <a:pt x="4762500" y="114300"/>
                  </a:cubicBezTo>
                  <a:lnTo>
                    <a:pt x="4762500" y="4648200"/>
                  </a:lnTo>
                  <a:cubicBezTo>
                    <a:pt x="4762500" y="4711326"/>
                    <a:pt x="4711326" y="4762500"/>
                    <a:pt x="4648200" y="4762500"/>
                  </a:cubicBezTo>
                  <a:lnTo>
                    <a:pt x="114300" y="4762500"/>
                  </a:lnTo>
                  <a:cubicBezTo>
                    <a:pt x="51174" y="4762500"/>
                    <a:pt x="0" y="4711326"/>
                    <a:pt x="0" y="464820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161B22"/>
            </a:solidFill>
            <a:ln w="9525">
              <a:solidFill>
                <a:srgbClr val="30363D"/>
              </a:solidFill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pic>
          <p:nvPicPr>
            <p:cNvPr id="9" name="Imag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750" y="1476375"/>
              <a:ext cx="4572000" cy="4572000"/>
            </a:xfrm>
            <a:prstGeom prst="rect">
              <a:avLst/>
            </a:prstGeom>
          </p:spPr>
        </p:pic>
        <p:sp>
          <p:nvSpPr>
            <p:cNvPr id="10" name="TextBox 10"/>
            <p:cNvSpPr txBox="1"/>
            <p:nvPr/>
          </p:nvSpPr>
          <p:spPr>
            <a:xfrm>
              <a:off x="1695188" y="6226016"/>
              <a:ext cx="2515124" cy="167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825" dirty="0">
                  <a:solidFill>
                    <a:srgbClr val="6E7681"/>
                  </a:solidFill>
                  <a:latin typeface="Calibri"/>
                  <a:ea typeface="Microsoft YaHei"/>
                  <a:cs typeface="Calibri"/>
                </a:rPr>
                <a:t>Figure 1: Permission Modes Tradeoff Space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5715000" y="1381125"/>
            <a:ext cx="5905500" cy="1428750"/>
            <a:chOff x="5715000" y="1381125"/>
            <a:chExt cx="5905500" cy="1428750"/>
          </a:xfrm>
        </p:grpSpPr>
        <p:sp>
          <p:nvSpPr>
            <p:cNvPr id="12" name="Freeform 12"/>
            <p:cNvSpPr/>
            <p:nvPr/>
          </p:nvSpPr>
          <p:spPr>
            <a:xfrm>
              <a:off x="5715000" y="1381125"/>
              <a:ext cx="5905500" cy="1428750"/>
            </a:xfrm>
            <a:custGeom>
              <a:avLst/>
              <a:gdLst/>
              <a:ahLst/>
              <a:cxnLst/>
              <a:rect l="l" t="t" r="r" b="b"/>
              <a:pathLst>
                <a:path w="5905500" h="1428750">
                  <a:moveTo>
                    <a:pt x="95250" y="0"/>
                  </a:moveTo>
                  <a:lnTo>
                    <a:pt x="5810250" y="0"/>
                  </a:lnTo>
                  <a:cubicBezTo>
                    <a:pt x="5862855" y="0"/>
                    <a:pt x="5905500" y="42645"/>
                    <a:pt x="5905500" y="95250"/>
                  </a:cubicBezTo>
                  <a:lnTo>
                    <a:pt x="5905500" y="1333500"/>
                  </a:lnTo>
                  <a:cubicBezTo>
                    <a:pt x="5905500" y="1386105"/>
                    <a:pt x="5862855" y="1428750"/>
                    <a:pt x="5810250" y="1428750"/>
                  </a:cubicBezTo>
                  <a:lnTo>
                    <a:pt x="95250" y="1428750"/>
                  </a:lnTo>
                  <a:cubicBezTo>
                    <a:pt x="42645" y="1428750"/>
                    <a:pt x="0" y="1386105"/>
                    <a:pt x="0" y="13335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1C2333"/>
            </a:solidFill>
            <a:ln w="9525">
              <a:solidFill>
                <a:srgbClr val="30363D"/>
              </a:solidFill>
            </a:ln>
          </p:spPr>
        </p:sp>
        <p:sp>
          <p:nvSpPr>
            <p:cNvPr id="13" name="Freeform 13"/>
            <p:cNvSpPr/>
            <p:nvPr/>
          </p:nvSpPr>
          <p:spPr>
            <a:xfrm>
              <a:off x="5715000" y="1381125"/>
              <a:ext cx="47625" cy="1428750"/>
            </a:xfrm>
            <a:custGeom>
              <a:avLst/>
              <a:gdLst/>
              <a:ahLst/>
              <a:cxnLst/>
              <a:rect l="l" t="t" r="r" b="b"/>
              <a:pathLst>
                <a:path w="47625" h="1428750">
                  <a:moveTo>
                    <a:pt x="19050" y="0"/>
                  </a:moveTo>
                  <a:lnTo>
                    <a:pt x="28575" y="0"/>
                  </a:lnTo>
                  <a:cubicBezTo>
                    <a:pt x="39096" y="0"/>
                    <a:pt x="47625" y="8529"/>
                    <a:pt x="47625" y="19050"/>
                  </a:cubicBezTo>
                  <a:lnTo>
                    <a:pt x="47625" y="1409700"/>
                  </a:lnTo>
                  <a:cubicBezTo>
                    <a:pt x="47625" y="1420221"/>
                    <a:pt x="39096" y="1428750"/>
                    <a:pt x="28575" y="1428750"/>
                  </a:cubicBezTo>
                  <a:lnTo>
                    <a:pt x="19050" y="1428750"/>
                  </a:lnTo>
                  <a:cubicBezTo>
                    <a:pt x="8529" y="1428750"/>
                    <a:pt x="0" y="1420221"/>
                    <a:pt x="0" y="140970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34D399"/>
            </a:solidFill>
            <a:ln>
              <a:noFill/>
            </a:ln>
          </p:spPr>
        </p:sp>
        <p:sp>
          <p:nvSpPr>
            <p:cNvPr id="14" name="Ellipse 14"/>
            <p:cNvSpPr/>
            <p:nvPr/>
          </p:nvSpPr>
          <p:spPr>
            <a:xfrm>
              <a:off x="5895975" y="1514475"/>
              <a:ext cx="304800" cy="304800"/>
            </a:xfrm>
            <a:prstGeom prst="ellipse">
              <a:avLst/>
            </a:prstGeom>
            <a:solidFill>
              <a:srgbClr val="34D399">
                <a:alpha val="15000"/>
              </a:srgbClr>
            </a:solidFill>
            <a:ln>
              <a:noFill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6010887" y="1610678"/>
              <a:ext cx="74976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rgbClr val="34D399"/>
                  </a:solidFill>
                  <a:latin typeface="Arial"/>
                  <a:ea typeface="Microsoft YaHei"/>
                  <a:cs typeface="Arial"/>
                </a:rPr>
                <a:t>1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6286500" y="1552575"/>
              <a:ext cx="2142863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34D399"/>
                  </a:solidFill>
                  <a:latin typeface="Arial"/>
                  <a:ea typeface="Microsoft YaHei"/>
                  <a:cs typeface="Arial"/>
                </a:rPr>
                <a:t>Safe-Tool Allowlist</a:t>
              </a:r>
            </a:p>
          </p:txBody>
        </p:sp>
        <p:sp>
          <p:nvSpPr>
            <p:cNvPr id="17" name="Freeform 17"/>
            <p:cNvSpPr/>
            <p:nvPr/>
          </p:nvSpPr>
          <p:spPr>
            <a:xfrm>
              <a:off x="11144250" y="1504950"/>
              <a:ext cx="266700" cy="266700"/>
            </a:xfrm>
            <a:custGeom>
              <a:avLst/>
              <a:gdLst/>
              <a:ahLst/>
              <a:cxnLst/>
              <a:rect l="l" t="t" r="r" b="b"/>
              <a:pathLst>
                <a:path w="266700" h="266700">
                  <a:moveTo>
                    <a:pt x="133350" y="266700"/>
                  </a:moveTo>
                  <a:cubicBezTo>
                    <a:pt x="206998" y="266700"/>
                    <a:pt x="266700" y="206998"/>
                    <a:pt x="266700" y="133350"/>
                  </a:cubicBezTo>
                  <a:cubicBezTo>
                    <a:pt x="266700" y="59703"/>
                    <a:pt x="206998" y="0"/>
                    <a:pt x="133350" y="0"/>
                  </a:cubicBezTo>
                  <a:cubicBezTo>
                    <a:pt x="59703" y="0"/>
                    <a:pt x="0" y="59703"/>
                    <a:pt x="0" y="133350"/>
                  </a:cubicBezTo>
                  <a:cubicBezTo>
                    <a:pt x="0" y="206998"/>
                    <a:pt x="59703" y="266700"/>
                    <a:pt x="133350" y="266700"/>
                  </a:cubicBezTo>
                  <a:close/>
                  <a:moveTo>
                    <a:pt x="211811" y="95130"/>
                  </a:moveTo>
                  <a:lnTo>
                    <a:pt x="188239" y="71557"/>
                  </a:lnTo>
                  <a:lnTo>
                    <a:pt x="108347" y="151449"/>
                  </a:lnTo>
                  <a:lnTo>
                    <a:pt x="78462" y="121563"/>
                  </a:lnTo>
                  <a:lnTo>
                    <a:pt x="54888" y="145137"/>
                  </a:lnTo>
                  <a:lnTo>
                    <a:pt x="108347" y="198595"/>
                  </a:lnTo>
                  <a:lnTo>
                    <a:pt x="211811" y="95130"/>
                  </a:lnTo>
                  <a:close/>
                </a:path>
              </a:pathLst>
            </a:custGeom>
            <a:solidFill>
              <a:srgbClr val="34D399"/>
            </a:solidFill>
            <a:ln>
              <a:noFill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5909310" y="1870710"/>
              <a:ext cx="4420743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Fixed allowlist: file reads, search, code navigation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5909310" y="2080260"/>
              <a:ext cx="322021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+ user-configured always-allow rules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5911215" y="2363152"/>
              <a:ext cx="4941618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Auto mode drops broad interpreter escapes (python, node, ruby)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5715000" y="3000375"/>
            <a:ext cx="5905500" cy="1428750"/>
            <a:chOff x="5715000" y="3000375"/>
            <a:chExt cx="5905500" cy="1428750"/>
          </a:xfrm>
        </p:grpSpPr>
        <p:sp>
          <p:nvSpPr>
            <p:cNvPr id="22" name="Freeform 22"/>
            <p:cNvSpPr/>
            <p:nvPr/>
          </p:nvSpPr>
          <p:spPr>
            <a:xfrm>
              <a:off x="5715000" y="3000375"/>
              <a:ext cx="5905500" cy="1428750"/>
            </a:xfrm>
            <a:custGeom>
              <a:avLst/>
              <a:gdLst/>
              <a:ahLst/>
              <a:cxnLst/>
              <a:rect l="l" t="t" r="r" b="b"/>
              <a:pathLst>
                <a:path w="5905500" h="1428750">
                  <a:moveTo>
                    <a:pt x="95250" y="0"/>
                  </a:moveTo>
                  <a:lnTo>
                    <a:pt x="5810250" y="0"/>
                  </a:lnTo>
                  <a:cubicBezTo>
                    <a:pt x="5862855" y="0"/>
                    <a:pt x="5905500" y="42645"/>
                    <a:pt x="5905500" y="95250"/>
                  </a:cubicBezTo>
                  <a:lnTo>
                    <a:pt x="5905500" y="1333500"/>
                  </a:lnTo>
                  <a:cubicBezTo>
                    <a:pt x="5905500" y="1386105"/>
                    <a:pt x="5862855" y="1428750"/>
                    <a:pt x="5810250" y="1428750"/>
                  </a:cubicBezTo>
                  <a:lnTo>
                    <a:pt x="95250" y="1428750"/>
                  </a:lnTo>
                  <a:cubicBezTo>
                    <a:pt x="42645" y="1428750"/>
                    <a:pt x="0" y="1386105"/>
                    <a:pt x="0" y="13335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1C2333"/>
            </a:solidFill>
            <a:ln w="9525">
              <a:solidFill>
                <a:srgbClr val="30363D"/>
              </a:solidFill>
            </a:ln>
          </p:spPr>
        </p:sp>
        <p:sp>
          <p:nvSpPr>
            <p:cNvPr id="23" name="Freeform 23"/>
            <p:cNvSpPr/>
            <p:nvPr/>
          </p:nvSpPr>
          <p:spPr>
            <a:xfrm>
              <a:off x="5715000" y="3000375"/>
              <a:ext cx="47625" cy="1428750"/>
            </a:xfrm>
            <a:custGeom>
              <a:avLst/>
              <a:gdLst/>
              <a:ahLst/>
              <a:cxnLst/>
              <a:rect l="l" t="t" r="r" b="b"/>
              <a:pathLst>
                <a:path w="47625" h="1428750">
                  <a:moveTo>
                    <a:pt x="19050" y="0"/>
                  </a:moveTo>
                  <a:lnTo>
                    <a:pt x="28575" y="0"/>
                  </a:lnTo>
                  <a:cubicBezTo>
                    <a:pt x="39096" y="0"/>
                    <a:pt x="47625" y="8529"/>
                    <a:pt x="47625" y="19050"/>
                  </a:cubicBezTo>
                  <a:lnTo>
                    <a:pt x="47625" y="1409700"/>
                  </a:lnTo>
                  <a:cubicBezTo>
                    <a:pt x="47625" y="1420221"/>
                    <a:pt x="39096" y="1428750"/>
                    <a:pt x="28575" y="1428750"/>
                  </a:cubicBezTo>
                  <a:lnTo>
                    <a:pt x="19050" y="1428750"/>
                  </a:lnTo>
                  <a:cubicBezTo>
                    <a:pt x="8529" y="1428750"/>
                    <a:pt x="0" y="1420221"/>
                    <a:pt x="0" y="140970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60A5FA"/>
            </a:solidFill>
            <a:ln>
              <a:noFill/>
            </a:ln>
          </p:spPr>
        </p:sp>
        <p:sp>
          <p:nvSpPr>
            <p:cNvPr id="24" name="Ellipse 24"/>
            <p:cNvSpPr/>
            <p:nvPr/>
          </p:nvSpPr>
          <p:spPr>
            <a:xfrm>
              <a:off x="5895975" y="3133725"/>
              <a:ext cx="304800" cy="304800"/>
            </a:xfrm>
            <a:prstGeom prst="ellipse">
              <a:avLst/>
            </a:prstGeom>
            <a:solidFill>
              <a:srgbClr val="60A5FA">
                <a:alpha val="15000"/>
              </a:srgbClr>
            </a:solidFill>
            <a:ln>
              <a:noFill/>
            </a:ln>
          </p:spPr>
        </p:sp>
        <p:sp>
          <p:nvSpPr>
            <p:cNvPr id="25" name="TextBox 25"/>
            <p:cNvSpPr txBox="1"/>
            <p:nvPr/>
          </p:nvSpPr>
          <p:spPr>
            <a:xfrm>
              <a:off x="5990759" y="3229928"/>
              <a:ext cx="115231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rgbClr val="60A5FA"/>
                  </a:solidFill>
                  <a:latin typeface="Arial"/>
                  <a:ea typeface="Microsoft YaHei"/>
                  <a:cs typeface="Arial"/>
                </a:rPr>
                <a:t>2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6286500" y="3171825"/>
              <a:ext cx="2970967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60A5FA"/>
                  </a:solidFill>
                  <a:latin typeface="Arial"/>
                  <a:ea typeface="Microsoft YaHei"/>
                  <a:cs typeface="Arial"/>
                </a:rPr>
                <a:t>In-Project File Operations</a:t>
              </a:r>
            </a:p>
          </p:txBody>
        </p:sp>
        <p:sp>
          <p:nvSpPr>
            <p:cNvPr id="27" name="Freeform 27"/>
            <p:cNvSpPr/>
            <p:nvPr/>
          </p:nvSpPr>
          <p:spPr>
            <a:xfrm>
              <a:off x="11177588" y="3124200"/>
              <a:ext cx="200025" cy="266700"/>
            </a:xfrm>
            <a:custGeom>
              <a:avLst/>
              <a:gdLst/>
              <a:ahLst/>
              <a:cxnLst/>
              <a:rect l="l" t="t" r="r" b="b"/>
              <a:pathLst>
                <a:path w="200025" h="266700">
                  <a:moveTo>
                    <a:pt x="33338" y="100012"/>
                  </a:moveTo>
                  <a:lnTo>
                    <a:pt x="33338" y="66675"/>
                  </a:lnTo>
                  <a:cubicBezTo>
                    <a:pt x="33338" y="29851"/>
                    <a:pt x="63189" y="0"/>
                    <a:pt x="100012" y="0"/>
                  </a:cubicBezTo>
                  <a:cubicBezTo>
                    <a:pt x="136835" y="0"/>
                    <a:pt x="166688" y="29851"/>
                    <a:pt x="166688" y="66675"/>
                  </a:cubicBezTo>
                  <a:lnTo>
                    <a:pt x="166688" y="100012"/>
                  </a:lnTo>
                  <a:lnTo>
                    <a:pt x="200025" y="100012"/>
                  </a:lnTo>
                  <a:lnTo>
                    <a:pt x="200025" y="266700"/>
                  </a:lnTo>
                  <a:lnTo>
                    <a:pt x="0" y="266700"/>
                  </a:lnTo>
                  <a:lnTo>
                    <a:pt x="0" y="100012"/>
                  </a:lnTo>
                  <a:lnTo>
                    <a:pt x="33338" y="100012"/>
                  </a:lnTo>
                  <a:close/>
                  <a:moveTo>
                    <a:pt x="66675" y="66675"/>
                  </a:moveTo>
                  <a:cubicBezTo>
                    <a:pt x="66675" y="48263"/>
                    <a:pt x="81601" y="33338"/>
                    <a:pt x="100012" y="33338"/>
                  </a:cubicBezTo>
                  <a:cubicBezTo>
                    <a:pt x="118424" y="33338"/>
                    <a:pt x="133350" y="48263"/>
                    <a:pt x="133350" y="66675"/>
                  </a:cubicBezTo>
                  <a:lnTo>
                    <a:pt x="133350" y="100012"/>
                  </a:lnTo>
                  <a:lnTo>
                    <a:pt x="66675" y="100012"/>
                  </a:lnTo>
                  <a:lnTo>
                    <a:pt x="66675" y="66675"/>
                  </a:lnTo>
                  <a:close/>
                  <a:moveTo>
                    <a:pt x="83344" y="216694"/>
                  </a:moveTo>
                  <a:lnTo>
                    <a:pt x="83344" y="150019"/>
                  </a:lnTo>
                  <a:lnTo>
                    <a:pt x="116681" y="150019"/>
                  </a:lnTo>
                  <a:lnTo>
                    <a:pt x="116681" y="216694"/>
                  </a:lnTo>
                  <a:lnTo>
                    <a:pt x="83344" y="216694"/>
                  </a:lnTo>
                  <a:close/>
                </a:path>
              </a:pathLst>
            </a:custGeom>
            <a:solidFill>
              <a:srgbClr val="60A5FA"/>
            </a:solidFill>
            <a:ln>
              <a:noFill/>
            </a:ln>
          </p:spPr>
        </p:sp>
        <p:sp>
          <p:nvSpPr>
            <p:cNvPr id="28" name="TextBox 28"/>
            <p:cNvSpPr txBox="1"/>
            <p:nvPr/>
          </p:nvSpPr>
          <p:spPr>
            <a:xfrm>
              <a:off x="5909310" y="3489960"/>
              <a:ext cx="3930015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File writes/edits inside the project directory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5909310" y="3699510"/>
              <a:ext cx="260680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allowed without classifier call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5911215" y="3982402"/>
              <a:ext cx="3607451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Reviewable via version control — no latency cost</a:t>
              </a:r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5715000" y="4619625"/>
            <a:ext cx="5905500" cy="1571625"/>
            <a:chOff x="5715000" y="4619625"/>
            <a:chExt cx="5905500" cy="1571625"/>
          </a:xfrm>
        </p:grpSpPr>
        <p:sp>
          <p:nvSpPr>
            <p:cNvPr id="32" name="Freeform 32"/>
            <p:cNvSpPr/>
            <p:nvPr/>
          </p:nvSpPr>
          <p:spPr>
            <a:xfrm>
              <a:off x="5715000" y="4619625"/>
              <a:ext cx="5905500" cy="1571625"/>
            </a:xfrm>
            <a:custGeom>
              <a:avLst/>
              <a:gdLst/>
              <a:ahLst/>
              <a:cxnLst/>
              <a:rect l="l" t="t" r="r" b="b"/>
              <a:pathLst>
                <a:path w="5905500" h="1571625">
                  <a:moveTo>
                    <a:pt x="95250" y="0"/>
                  </a:moveTo>
                  <a:lnTo>
                    <a:pt x="5810250" y="0"/>
                  </a:lnTo>
                  <a:cubicBezTo>
                    <a:pt x="5862855" y="0"/>
                    <a:pt x="5905500" y="42645"/>
                    <a:pt x="5905500" y="95250"/>
                  </a:cubicBezTo>
                  <a:lnTo>
                    <a:pt x="5905500" y="1476375"/>
                  </a:lnTo>
                  <a:cubicBezTo>
                    <a:pt x="5905500" y="1528980"/>
                    <a:pt x="5862855" y="1571625"/>
                    <a:pt x="5810250" y="1571625"/>
                  </a:cubicBezTo>
                  <a:lnTo>
                    <a:pt x="95250" y="1571625"/>
                  </a:lnTo>
                  <a:cubicBezTo>
                    <a:pt x="42645" y="1571625"/>
                    <a:pt x="0" y="1528980"/>
                    <a:pt x="0" y="1476375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1C2333"/>
            </a:solidFill>
            <a:ln w="9525">
              <a:solidFill>
                <a:srgbClr val="D4A574"/>
              </a:solidFill>
            </a:ln>
          </p:spPr>
        </p:sp>
        <p:sp>
          <p:nvSpPr>
            <p:cNvPr id="33" name="Freeform 33"/>
            <p:cNvSpPr/>
            <p:nvPr/>
          </p:nvSpPr>
          <p:spPr>
            <a:xfrm>
              <a:off x="5715000" y="4619625"/>
              <a:ext cx="47625" cy="1571625"/>
            </a:xfrm>
            <a:custGeom>
              <a:avLst/>
              <a:gdLst/>
              <a:ahLst/>
              <a:cxnLst/>
              <a:rect l="l" t="t" r="r" b="b"/>
              <a:pathLst>
                <a:path w="47625" h="1571625">
                  <a:moveTo>
                    <a:pt x="19050" y="0"/>
                  </a:moveTo>
                  <a:lnTo>
                    <a:pt x="28575" y="0"/>
                  </a:lnTo>
                  <a:cubicBezTo>
                    <a:pt x="39096" y="0"/>
                    <a:pt x="47625" y="8529"/>
                    <a:pt x="47625" y="19050"/>
                  </a:cubicBezTo>
                  <a:lnTo>
                    <a:pt x="47625" y="1552575"/>
                  </a:lnTo>
                  <a:cubicBezTo>
                    <a:pt x="47625" y="1563096"/>
                    <a:pt x="39096" y="1571625"/>
                    <a:pt x="28575" y="1571625"/>
                  </a:cubicBezTo>
                  <a:lnTo>
                    <a:pt x="19050" y="1571625"/>
                  </a:lnTo>
                  <a:cubicBezTo>
                    <a:pt x="8529" y="1571625"/>
                    <a:pt x="0" y="1563096"/>
                    <a:pt x="0" y="1552575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D4A574"/>
            </a:solidFill>
            <a:ln>
              <a:noFill/>
            </a:ln>
          </p:spPr>
        </p:sp>
        <p:sp>
          <p:nvSpPr>
            <p:cNvPr id="34" name="Ellipse 34"/>
            <p:cNvSpPr/>
            <p:nvPr/>
          </p:nvSpPr>
          <p:spPr>
            <a:xfrm>
              <a:off x="5895975" y="4752975"/>
              <a:ext cx="304800" cy="304800"/>
            </a:xfrm>
            <a:prstGeom prst="ellipse">
              <a:avLst/>
            </a:prstGeom>
            <a:solidFill>
              <a:srgbClr val="D4A574">
                <a:alpha val="15000"/>
              </a:srgbClr>
            </a:solidFill>
            <a:ln>
              <a:noFill/>
            </a:ln>
          </p:spPr>
        </p:sp>
        <p:sp>
          <p:nvSpPr>
            <p:cNvPr id="35" name="TextBox 35"/>
            <p:cNvSpPr txBox="1"/>
            <p:nvPr/>
          </p:nvSpPr>
          <p:spPr>
            <a:xfrm>
              <a:off x="5990759" y="4849178"/>
              <a:ext cx="115231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rgbClr val="D4A574"/>
                  </a:solidFill>
                  <a:latin typeface="Arial"/>
                  <a:ea typeface="Microsoft YaHei"/>
                  <a:cs typeface="Arial"/>
                </a:rPr>
                <a:t>3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6286500" y="4791075"/>
              <a:ext cx="2407396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D4A574"/>
                  </a:solidFill>
                  <a:latin typeface="Arial"/>
                  <a:ea typeface="Microsoft YaHei"/>
                  <a:cs typeface="Arial"/>
                </a:rPr>
                <a:t>Transcript Classifier</a:t>
              </a:r>
            </a:p>
          </p:txBody>
        </p:sp>
        <p:grpSp>
          <p:nvGrpSpPr>
            <p:cNvPr id="41" name="Group 41"/>
            <p:cNvGrpSpPr/>
            <p:nvPr/>
          </p:nvGrpSpPr>
          <p:grpSpPr>
            <a:xfrm>
              <a:off x="11144250" y="4760119"/>
              <a:ext cx="266700" cy="233363"/>
              <a:chOff x="11144250" y="4760119"/>
              <a:chExt cx="266700" cy="233363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11144250" y="4760119"/>
                <a:ext cx="266700" cy="33338"/>
              </a:xfrm>
              <a:custGeom>
                <a:avLst/>
                <a:gdLst/>
                <a:ahLst/>
                <a:cxnLst/>
                <a:rect l="l" t="t" r="r" b="b"/>
                <a:pathLst>
                  <a:path w="266700" h="33338">
                    <a:moveTo>
                      <a:pt x="0" y="33338"/>
                    </a:moveTo>
                    <a:lnTo>
                      <a:pt x="266700" y="33338"/>
                    </a:lnTo>
                    <a:lnTo>
                      <a:pt x="266700" y="0"/>
                    </a:lnTo>
                    <a:lnTo>
                      <a:pt x="0" y="0"/>
                    </a:lnTo>
                    <a:lnTo>
                      <a:pt x="0" y="33338"/>
                    </a:lnTo>
                    <a:close/>
                  </a:path>
                </a:pathLst>
              </a:custGeom>
              <a:solidFill>
                <a:srgbClr val="D4A574"/>
              </a:solidFill>
              <a:ln>
                <a:noFill/>
              </a:ln>
            </p:spPr>
          </p:sp>
          <p:sp>
            <p:nvSpPr>
              <p:cNvPr id="38" name="Freeform 38"/>
              <p:cNvSpPr/>
              <p:nvPr/>
            </p:nvSpPr>
            <p:spPr>
              <a:xfrm>
                <a:off x="11177588" y="4826794"/>
                <a:ext cx="200025" cy="33338"/>
              </a:xfrm>
              <a:custGeom>
                <a:avLst/>
                <a:gdLst/>
                <a:ahLst/>
                <a:cxnLst/>
                <a:rect l="l" t="t" r="r" b="b"/>
                <a:pathLst>
                  <a:path w="200025" h="33338">
                    <a:moveTo>
                      <a:pt x="0" y="33338"/>
                    </a:moveTo>
                    <a:lnTo>
                      <a:pt x="200025" y="33338"/>
                    </a:lnTo>
                    <a:lnTo>
                      <a:pt x="200025" y="0"/>
                    </a:lnTo>
                    <a:lnTo>
                      <a:pt x="0" y="0"/>
                    </a:lnTo>
                    <a:lnTo>
                      <a:pt x="0" y="33338"/>
                    </a:lnTo>
                    <a:close/>
                  </a:path>
                </a:pathLst>
              </a:custGeom>
              <a:solidFill>
                <a:srgbClr val="D4A574"/>
              </a:solidFill>
              <a:ln>
                <a:noFill/>
              </a:ln>
            </p:spPr>
          </p:sp>
          <p:sp>
            <p:nvSpPr>
              <p:cNvPr id="39" name="Freeform 39"/>
              <p:cNvSpPr/>
              <p:nvPr/>
            </p:nvSpPr>
            <p:spPr>
              <a:xfrm>
                <a:off x="11210925" y="4893469"/>
                <a:ext cx="133350" cy="33338"/>
              </a:xfrm>
              <a:custGeom>
                <a:avLst/>
                <a:gdLst/>
                <a:ahLst/>
                <a:cxnLst/>
                <a:rect l="l" t="t" r="r" b="b"/>
                <a:pathLst>
                  <a:path w="133350" h="33338">
                    <a:moveTo>
                      <a:pt x="0" y="33338"/>
                    </a:moveTo>
                    <a:lnTo>
                      <a:pt x="133350" y="33338"/>
                    </a:lnTo>
                    <a:lnTo>
                      <a:pt x="133350" y="0"/>
                    </a:lnTo>
                    <a:lnTo>
                      <a:pt x="0" y="0"/>
                    </a:lnTo>
                    <a:lnTo>
                      <a:pt x="0" y="33338"/>
                    </a:lnTo>
                    <a:close/>
                  </a:path>
                </a:pathLst>
              </a:custGeom>
              <a:solidFill>
                <a:srgbClr val="D4A574"/>
              </a:solidFill>
              <a:ln>
                <a:noFill/>
              </a:ln>
            </p:spPr>
          </p:sp>
          <p:sp>
            <p:nvSpPr>
              <p:cNvPr id="40" name="Freeform 40"/>
              <p:cNvSpPr/>
              <p:nvPr/>
            </p:nvSpPr>
            <p:spPr>
              <a:xfrm>
                <a:off x="11244262" y="4960144"/>
                <a:ext cx="66675" cy="33338"/>
              </a:xfrm>
              <a:custGeom>
                <a:avLst/>
                <a:gdLst/>
                <a:ahLst/>
                <a:cxnLst/>
                <a:rect l="l" t="t" r="r" b="b"/>
                <a:pathLst>
                  <a:path w="66675" h="33338">
                    <a:moveTo>
                      <a:pt x="66675" y="33338"/>
                    </a:moveTo>
                    <a:lnTo>
                      <a:pt x="0" y="33338"/>
                    </a:lnTo>
                    <a:lnTo>
                      <a:pt x="0" y="0"/>
                    </a:lnTo>
                    <a:lnTo>
                      <a:pt x="66675" y="0"/>
                    </a:lnTo>
                    <a:lnTo>
                      <a:pt x="66675" y="33338"/>
                    </a:lnTo>
                    <a:close/>
                  </a:path>
                </a:pathLst>
              </a:custGeom>
              <a:solidFill>
                <a:srgbClr val="D4A574"/>
              </a:solidFill>
              <a:ln>
                <a:noFill/>
              </a:ln>
            </p:spPr>
          </p:sp>
        </p:grpSp>
        <p:sp>
          <p:nvSpPr>
            <p:cNvPr id="42" name="TextBox 42"/>
            <p:cNvSpPr txBox="1"/>
            <p:nvPr/>
          </p:nvSpPr>
          <p:spPr>
            <a:xfrm>
              <a:off x="5909310" y="5109210"/>
              <a:ext cx="3982593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Shell commands, web fetches, external tools,</a:t>
              </a: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5909310" y="5318760"/>
              <a:ext cx="423672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subagent spawns, filesystem ops outside project</a:t>
              </a: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5911215" y="5620702"/>
              <a:ext cx="4972288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Stage 1: fast yes/no filter → Stage 2: chain-of-thought reasoning</a:t>
              </a:r>
            </a:p>
          </p:txBody>
        </p:sp>
        <p:sp>
          <p:nvSpPr>
            <p:cNvPr id="45" name="Freeform 45"/>
            <p:cNvSpPr/>
            <p:nvPr/>
          </p:nvSpPr>
          <p:spPr>
            <a:xfrm>
              <a:off x="5924550" y="5905500"/>
              <a:ext cx="1905000" cy="190500"/>
            </a:xfrm>
            <a:custGeom>
              <a:avLst/>
              <a:gdLst/>
              <a:ahLst/>
              <a:cxnLst/>
              <a:rect l="l" t="t" r="r" b="b"/>
              <a:pathLst>
                <a:path w="1905000" h="190500">
                  <a:moveTo>
                    <a:pt x="38100" y="0"/>
                  </a:moveTo>
                  <a:lnTo>
                    <a:pt x="1866900" y="0"/>
                  </a:lnTo>
                  <a:cubicBezTo>
                    <a:pt x="1887942" y="0"/>
                    <a:pt x="1905000" y="17058"/>
                    <a:pt x="1905000" y="38100"/>
                  </a:cubicBezTo>
                  <a:lnTo>
                    <a:pt x="1905000" y="152400"/>
                  </a:lnTo>
                  <a:cubicBezTo>
                    <a:pt x="1905000" y="173442"/>
                    <a:pt x="1887942" y="190500"/>
                    <a:pt x="1866900" y="190500"/>
                  </a:cubicBezTo>
                  <a:lnTo>
                    <a:pt x="38100" y="190500"/>
                  </a:lnTo>
                  <a:cubicBezTo>
                    <a:pt x="17058" y="190500"/>
                    <a:pt x="0" y="173442"/>
                    <a:pt x="0" y="152400"/>
                  </a:cubicBezTo>
                  <a:lnTo>
                    <a:pt x="0" y="38100"/>
                  </a:lnTo>
                  <a:cubicBezTo>
                    <a:pt x="0" y="17058"/>
                    <a:pt x="17058" y="0"/>
                    <a:pt x="38100" y="0"/>
                  </a:cubicBezTo>
                  <a:close/>
                </a:path>
              </a:pathLst>
            </a:custGeom>
            <a:solidFill>
              <a:srgbClr val="D4A574">
                <a:alpha val="10000"/>
              </a:srgbClr>
            </a:solidFill>
            <a:ln>
              <a:noFill/>
            </a:ln>
          </p:spPr>
        </p:sp>
        <p:sp>
          <p:nvSpPr>
            <p:cNvPr id="46" name="TextBox 46"/>
            <p:cNvSpPr txBox="1"/>
            <p:nvPr/>
          </p:nvSpPr>
          <p:spPr>
            <a:xfrm>
              <a:off x="6008370" y="5951220"/>
              <a:ext cx="2710910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00" dirty="0">
                  <a:solidFill>
                    <a:srgbClr val="D4A574"/>
                  </a:solidFill>
                  <a:latin typeface="Calibri"/>
                  <a:ea typeface="Microsoft YaHei"/>
                  <a:cs typeface="Calibri"/>
                </a:rPr>
                <a:t>Only real downside potential reaches here</a:t>
              </a:r>
            </a:p>
          </p:txBody>
        </p:sp>
      </p:grpSp>
      <p:sp>
        <p:nvSpPr>
          <p:cNvPr id="48" name="TextBox 48"/>
          <p:cNvSpPr txBox="1"/>
          <p:nvPr/>
        </p:nvSpPr>
        <p:spPr>
          <a:xfrm>
            <a:off x="11236500" y="6578441"/>
            <a:ext cx="39447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825" dirty="0">
                <a:solidFill>
                  <a:srgbClr val="6E7681"/>
                </a:solidFill>
                <a:latin typeface="Calibri"/>
                <a:ea typeface="Microsoft YaHei"/>
                <a:cs typeface="Calibri"/>
              </a:rPr>
              <a:t>06 / 10</a:t>
            </a:r>
          </a:p>
        </p:txBody>
      </p:sp>
    </p:spTree>
  </p:cSld>
  <p:clrMapOvr>
    <a:masterClrMapping/>
  </p:clrMapOvr>
  <p:transition dur="4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</p:sp>
      <p:grpSp>
        <p:nvGrpSpPr>
          <p:cNvPr id="7" name="Group 7"/>
          <p:cNvGrpSpPr/>
          <p:nvPr/>
        </p:nvGrpSpPr>
        <p:grpSpPr>
          <a:xfrm>
            <a:off x="533400" y="381000"/>
            <a:ext cx="5711904" cy="904875"/>
            <a:chOff x="533400" y="381000"/>
            <a:chExt cx="5711904" cy="904875"/>
          </a:xfrm>
        </p:grpSpPr>
        <p:sp>
          <p:nvSpPr>
            <p:cNvPr id="3" name="Rectangle 3"/>
            <p:cNvSpPr/>
            <p:nvPr/>
          </p:nvSpPr>
          <p:spPr>
            <a:xfrm>
              <a:off x="571500" y="381000"/>
              <a:ext cx="38100" cy="285750"/>
            </a:xfrm>
            <a:prstGeom prst="rect">
              <a:avLst/>
            </a:prstGeom>
            <a:solidFill>
              <a:srgbClr val="D4A574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710565" y="486728"/>
              <a:ext cx="793433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Arial"/>
                  <a:ea typeface="Microsoft YaHei"/>
                  <a:cs typeface="Arial"/>
                </a:rPr>
                <a:t>CLASSIFIER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533400" y="676275"/>
              <a:ext cx="5711904" cy="609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00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Reasoning-Blind by Design</a:t>
              </a:r>
            </a:p>
          </p:txBody>
        </p:sp>
        <p:sp>
          <p:nvSpPr>
            <p:cNvPr id="6" name="Rectangle 6"/>
            <p:cNvSpPr/>
            <p:nvPr/>
          </p:nvSpPr>
          <p:spPr>
            <a:xfrm>
              <a:off x="571500" y="1095375"/>
              <a:ext cx="1905000" cy="28575"/>
            </a:xfrm>
            <a:prstGeom prst="rect">
              <a:avLst/>
            </a:prstGeom>
            <a:gradFill>
              <a:gsLst>
                <a:gs pos="0">
                  <a:srgbClr val="D4A574"/>
                </a:gs>
                <a:gs pos="100000">
                  <a:srgbClr val="60A5FA"/>
                </a:gs>
              </a:gsLst>
              <a:lin ang="0" scaled="1"/>
            </a:gradFill>
            <a:ln>
              <a:noFill/>
            </a:ln>
          </p:spPr>
        </p:sp>
      </p:grpSp>
      <p:grpSp>
        <p:nvGrpSpPr>
          <p:cNvPr id="11" name="Group 11"/>
          <p:cNvGrpSpPr/>
          <p:nvPr/>
        </p:nvGrpSpPr>
        <p:grpSpPr>
          <a:xfrm>
            <a:off x="571500" y="1381125"/>
            <a:ext cx="5048250" cy="4679156"/>
            <a:chOff x="571500" y="1381125"/>
            <a:chExt cx="5048250" cy="4679156"/>
          </a:xfrm>
        </p:grpSpPr>
        <p:sp>
          <p:nvSpPr>
            <p:cNvPr id="8" name="Freeform 8"/>
            <p:cNvSpPr/>
            <p:nvPr/>
          </p:nvSpPr>
          <p:spPr>
            <a:xfrm>
              <a:off x="571500" y="1381125"/>
              <a:ext cx="5048250" cy="4429125"/>
            </a:xfrm>
            <a:custGeom>
              <a:avLst/>
              <a:gdLst/>
              <a:ahLst/>
              <a:cxnLst/>
              <a:rect l="l" t="t" r="r" b="b"/>
              <a:pathLst>
                <a:path w="5048250" h="4429125">
                  <a:moveTo>
                    <a:pt x="114300" y="0"/>
                  </a:moveTo>
                  <a:lnTo>
                    <a:pt x="4933950" y="0"/>
                  </a:lnTo>
                  <a:cubicBezTo>
                    <a:pt x="4997076" y="0"/>
                    <a:pt x="5048250" y="51174"/>
                    <a:pt x="5048250" y="114300"/>
                  </a:cubicBezTo>
                  <a:lnTo>
                    <a:pt x="5048250" y="4314825"/>
                  </a:lnTo>
                  <a:cubicBezTo>
                    <a:pt x="5048250" y="4377951"/>
                    <a:pt x="4997076" y="4429125"/>
                    <a:pt x="4933950" y="4429125"/>
                  </a:cubicBezTo>
                  <a:lnTo>
                    <a:pt x="114300" y="4429125"/>
                  </a:lnTo>
                  <a:cubicBezTo>
                    <a:pt x="51174" y="4429125"/>
                    <a:pt x="0" y="4377951"/>
                    <a:pt x="0" y="4314825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161B22"/>
            </a:solidFill>
            <a:ln w="9525">
              <a:solidFill>
                <a:srgbClr val="30363D"/>
              </a:solidFill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pic>
          <p:nvPicPr>
            <p:cNvPr id="9" name="Imag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2465" y="1476375"/>
              <a:ext cx="4847272" cy="4238625"/>
            </a:xfrm>
            <a:prstGeom prst="rect">
              <a:avLst/>
            </a:prstGeom>
          </p:spPr>
        </p:pic>
        <p:sp>
          <p:nvSpPr>
            <p:cNvPr id="10" name="TextBox 10"/>
            <p:cNvSpPr txBox="1"/>
            <p:nvPr/>
          </p:nvSpPr>
          <p:spPr>
            <a:xfrm>
              <a:off x="2082058" y="5892641"/>
              <a:ext cx="2027134" cy="167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825" dirty="0">
                  <a:solidFill>
                    <a:srgbClr val="6E7681"/>
                  </a:solidFill>
                  <a:latin typeface="Calibri"/>
                  <a:ea typeface="Microsoft YaHei"/>
                  <a:cs typeface="Calibri"/>
                </a:rPr>
                <a:t>Figure 3: What the Classifier Sees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6000750" y="1428750"/>
            <a:ext cx="5524500" cy="1200150"/>
            <a:chOff x="6000750" y="1428750"/>
            <a:chExt cx="5524500" cy="1200150"/>
          </a:xfrm>
        </p:grpSpPr>
        <p:grpSp>
          <p:nvGrpSpPr>
            <p:cNvPr id="14" name="Group 14"/>
            <p:cNvGrpSpPr/>
            <p:nvPr/>
          </p:nvGrpSpPr>
          <p:grpSpPr>
            <a:xfrm>
              <a:off x="6000750" y="1428750"/>
              <a:ext cx="285750" cy="285750"/>
              <a:chOff x="6000750" y="1428750"/>
              <a:chExt cx="285750" cy="28575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6000750" y="1428750"/>
                <a:ext cx="285750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285750" h="285750">
                    <a:moveTo>
                      <a:pt x="285750" y="285750"/>
                    </a:moveTo>
                    <a:lnTo>
                      <a:pt x="232172" y="285750"/>
                    </a:lnTo>
                    <a:lnTo>
                      <a:pt x="193538" y="238201"/>
                    </a:lnTo>
                    <a:cubicBezTo>
                      <a:pt x="177967" y="245891"/>
                      <a:pt x="160662" y="250031"/>
                      <a:pt x="142875" y="250031"/>
                    </a:cubicBezTo>
                    <a:cubicBezTo>
                      <a:pt x="108926" y="250031"/>
                      <a:pt x="76731" y="234953"/>
                      <a:pt x="54997" y="208871"/>
                    </a:cubicBezTo>
                    <a:lnTo>
                      <a:pt x="0" y="142875"/>
                    </a:lnTo>
                    <a:lnTo>
                      <a:pt x="54997" y="76879"/>
                    </a:lnTo>
                    <a:cubicBezTo>
                      <a:pt x="56255" y="75369"/>
                      <a:pt x="57548" y="73896"/>
                      <a:pt x="58875" y="72461"/>
                    </a:cubicBezTo>
                    <a:lnTo>
                      <a:pt x="0" y="0"/>
                    </a:lnTo>
                    <a:lnTo>
                      <a:pt x="53578" y="0"/>
                    </a:lnTo>
                    <a:lnTo>
                      <a:pt x="285750" y="285750"/>
                    </a:lnTo>
                    <a:close/>
                    <a:moveTo>
                      <a:pt x="95593" y="117653"/>
                    </a:moveTo>
                    <a:cubicBezTo>
                      <a:pt x="91575" y="125170"/>
                      <a:pt x="89297" y="133756"/>
                      <a:pt x="89297" y="142875"/>
                    </a:cubicBezTo>
                    <a:cubicBezTo>
                      <a:pt x="89297" y="172465"/>
                      <a:pt x="113285" y="196453"/>
                      <a:pt x="142875" y="196453"/>
                    </a:cubicBezTo>
                    <a:cubicBezTo>
                      <a:pt x="148086" y="196453"/>
                      <a:pt x="153123" y="195708"/>
                      <a:pt x="157886" y="194323"/>
                    </a:cubicBezTo>
                    <a:lnTo>
                      <a:pt x="95593" y="117653"/>
                    </a:lnTo>
                    <a:close/>
                  </a:path>
                </a:pathLst>
              </a:custGeom>
              <a:solidFill>
                <a:srgbClr val="F97316"/>
              </a:solidFill>
              <a:ln>
                <a:noFill/>
              </a:ln>
            </p:spPr>
          </p:sp>
          <p:sp>
            <p:nvSpPr>
              <p:cNvPr id="13" name="Freeform 13"/>
              <p:cNvSpPr/>
              <p:nvPr/>
            </p:nvSpPr>
            <p:spPr>
              <a:xfrm>
                <a:off x="6137080" y="1464469"/>
                <a:ext cx="149420" cy="145136"/>
              </a:xfrm>
              <a:custGeom>
                <a:avLst/>
                <a:gdLst/>
                <a:ahLst/>
                <a:cxnLst/>
                <a:rect l="l" t="t" r="r" b="b"/>
                <a:pathLst>
                  <a:path w="149420" h="145136">
                    <a:moveTo>
                      <a:pt x="149420" y="107156"/>
                    </a:moveTo>
                    <a:lnTo>
                      <a:pt x="117770" y="145136"/>
                    </a:lnTo>
                    <a:lnTo>
                      <a:pt x="0" y="187"/>
                    </a:lnTo>
                    <a:cubicBezTo>
                      <a:pt x="2173" y="63"/>
                      <a:pt x="4356" y="0"/>
                      <a:pt x="6545" y="0"/>
                    </a:cubicBezTo>
                    <a:cubicBezTo>
                      <a:pt x="40494" y="0"/>
                      <a:pt x="72689" y="15079"/>
                      <a:pt x="94424" y="41160"/>
                    </a:cubicBezTo>
                    <a:lnTo>
                      <a:pt x="149420" y="107156"/>
                    </a:lnTo>
                    <a:close/>
                  </a:path>
                </a:pathLst>
              </a:custGeom>
              <a:solidFill>
                <a:srgbClr val="F97316"/>
              </a:solidFill>
              <a:ln>
                <a:noFill/>
              </a:ln>
            </p:spPr>
          </p:sp>
        </p:grpSp>
        <p:sp>
          <p:nvSpPr>
            <p:cNvPr id="15" name="TextBox 15"/>
            <p:cNvSpPr txBox="1"/>
            <p:nvPr/>
          </p:nvSpPr>
          <p:spPr>
            <a:xfrm>
              <a:off x="6360795" y="1469708"/>
              <a:ext cx="2407756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97316"/>
                  </a:solidFill>
                  <a:latin typeface="Arial"/>
                  <a:ea typeface="Microsoft YaHei"/>
                  <a:cs typeface="Arial"/>
                </a:rPr>
                <a:t>What Gets Stripped</a:t>
              </a:r>
            </a:p>
          </p:txBody>
        </p:sp>
        <p:sp>
          <p:nvSpPr>
            <p:cNvPr id="16" name="Freeform 16"/>
            <p:cNvSpPr/>
            <p:nvPr/>
          </p:nvSpPr>
          <p:spPr>
            <a:xfrm>
              <a:off x="6000750" y="1857375"/>
              <a:ext cx="5524500" cy="342900"/>
            </a:xfrm>
            <a:custGeom>
              <a:avLst/>
              <a:gdLst/>
              <a:ahLst/>
              <a:cxnLst/>
              <a:rect l="l" t="t" r="r" b="b"/>
              <a:pathLst>
                <a:path w="5524500" h="342900">
                  <a:moveTo>
                    <a:pt x="57150" y="0"/>
                  </a:moveTo>
                  <a:lnTo>
                    <a:pt x="5467350" y="0"/>
                  </a:lnTo>
                  <a:cubicBezTo>
                    <a:pt x="5498913" y="0"/>
                    <a:pt x="5524500" y="25587"/>
                    <a:pt x="5524500" y="57150"/>
                  </a:cubicBezTo>
                  <a:lnTo>
                    <a:pt x="5524500" y="285750"/>
                  </a:lnTo>
                  <a:cubicBezTo>
                    <a:pt x="5524500" y="317313"/>
                    <a:pt x="5498913" y="342900"/>
                    <a:pt x="5467350" y="342900"/>
                  </a:cubicBezTo>
                  <a:lnTo>
                    <a:pt x="57150" y="342900"/>
                  </a:lnTo>
                  <a:cubicBezTo>
                    <a:pt x="25587" y="342900"/>
                    <a:pt x="0" y="317313"/>
                    <a:pt x="0" y="285750"/>
                  </a:cubicBezTo>
                  <a:lnTo>
                    <a:pt x="0" y="57150"/>
                  </a:lnTo>
                  <a:cubicBezTo>
                    <a:pt x="0" y="25587"/>
                    <a:pt x="25587" y="0"/>
                    <a:pt x="57150" y="0"/>
                  </a:cubicBezTo>
                  <a:close/>
                </a:path>
              </a:pathLst>
            </a:custGeom>
            <a:solidFill>
              <a:srgbClr val="F97316">
                <a:alpha val="8000"/>
              </a:srgbClr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6137910" y="1956435"/>
              <a:ext cx="1441323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F97316"/>
                  </a:solidFill>
                  <a:latin typeface="Calibri"/>
                  <a:ea typeface="Microsoft YaHei"/>
                  <a:cs typeface="Calibri"/>
                </a:rPr>
                <a:t>✕ Assistant text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8273415" y="1972628"/>
              <a:ext cx="2902029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— can't "talk" classifier into bad calls</a:t>
              </a:r>
            </a:p>
          </p:txBody>
        </p:sp>
        <p:sp>
          <p:nvSpPr>
            <p:cNvPr id="19" name="Freeform 19"/>
            <p:cNvSpPr/>
            <p:nvPr/>
          </p:nvSpPr>
          <p:spPr>
            <a:xfrm>
              <a:off x="6000750" y="2286000"/>
              <a:ext cx="5524500" cy="342900"/>
            </a:xfrm>
            <a:custGeom>
              <a:avLst/>
              <a:gdLst/>
              <a:ahLst/>
              <a:cxnLst/>
              <a:rect l="l" t="t" r="r" b="b"/>
              <a:pathLst>
                <a:path w="5524500" h="342900">
                  <a:moveTo>
                    <a:pt x="57150" y="0"/>
                  </a:moveTo>
                  <a:lnTo>
                    <a:pt x="5467350" y="0"/>
                  </a:lnTo>
                  <a:cubicBezTo>
                    <a:pt x="5498913" y="0"/>
                    <a:pt x="5524500" y="25587"/>
                    <a:pt x="5524500" y="57150"/>
                  </a:cubicBezTo>
                  <a:lnTo>
                    <a:pt x="5524500" y="285750"/>
                  </a:lnTo>
                  <a:cubicBezTo>
                    <a:pt x="5524500" y="317313"/>
                    <a:pt x="5498913" y="342900"/>
                    <a:pt x="5467350" y="342900"/>
                  </a:cubicBezTo>
                  <a:lnTo>
                    <a:pt x="57150" y="342900"/>
                  </a:lnTo>
                  <a:cubicBezTo>
                    <a:pt x="25587" y="342900"/>
                    <a:pt x="0" y="317313"/>
                    <a:pt x="0" y="285750"/>
                  </a:cubicBezTo>
                  <a:lnTo>
                    <a:pt x="0" y="57150"/>
                  </a:lnTo>
                  <a:cubicBezTo>
                    <a:pt x="0" y="25587"/>
                    <a:pt x="25587" y="0"/>
                    <a:pt x="57150" y="0"/>
                  </a:cubicBezTo>
                  <a:close/>
                </a:path>
              </a:pathLst>
            </a:custGeom>
            <a:solidFill>
              <a:srgbClr val="F97316">
                <a:alpha val="5000"/>
              </a:srgbClr>
            </a:solidFill>
            <a:ln>
              <a:noFill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6137910" y="2385060"/>
              <a:ext cx="120472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F97316"/>
                  </a:solidFill>
                  <a:latin typeface="Calibri"/>
                  <a:ea typeface="Microsoft YaHei"/>
                  <a:cs typeface="Calibri"/>
                </a:rPr>
                <a:t>✕ Tool results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8273415" y="2401252"/>
              <a:ext cx="2687336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— primary prompt-injection defense</a:t>
              </a:r>
            </a:p>
          </p:txBody>
        </p:sp>
      </p:grpSp>
      <p:sp>
        <p:nvSpPr>
          <p:cNvPr id="23" name="Rectangle 23"/>
          <p:cNvSpPr/>
          <p:nvPr/>
        </p:nvSpPr>
        <p:spPr>
          <a:xfrm>
            <a:off x="6000750" y="2809875"/>
            <a:ext cx="5524500" cy="9525"/>
          </a:xfrm>
          <a:prstGeom prst="rect">
            <a:avLst/>
          </a:prstGeom>
          <a:solidFill>
            <a:srgbClr val="30363D"/>
          </a:solidFill>
          <a:ln>
            <a:noFill/>
          </a:ln>
        </p:spPr>
      </p:sp>
      <p:grpSp>
        <p:nvGrpSpPr>
          <p:cNvPr id="32" name="Group 32"/>
          <p:cNvGrpSpPr/>
          <p:nvPr/>
        </p:nvGrpSpPr>
        <p:grpSpPr>
          <a:xfrm>
            <a:off x="6000750" y="3036094"/>
            <a:ext cx="5524500" cy="1164431"/>
            <a:chOff x="6000750" y="3036094"/>
            <a:chExt cx="5524500" cy="1164431"/>
          </a:xfrm>
        </p:grpSpPr>
        <p:sp>
          <p:nvSpPr>
            <p:cNvPr id="24" name="Freeform 24"/>
            <p:cNvSpPr/>
            <p:nvPr/>
          </p:nvSpPr>
          <p:spPr>
            <a:xfrm>
              <a:off x="6000750" y="3036094"/>
              <a:ext cx="285750" cy="214312"/>
            </a:xfrm>
            <a:custGeom>
              <a:avLst/>
              <a:gdLst/>
              <a:ahLst/>
              <a:cxnLst/>
              <a:rect l="l" t="t" r="r" b="b"/>
              <a:pathLst>
                <a:path w="285750" h="214312">
                  <a:moveTo>
                    <a:pt x="0" y="107156"/>
                  </a:moveTo>
                  <a:lnTo>
                    <a:pt x="54997" y="41160"/>
                  </a:lnTo>
                  <a:cubicBezTo>
                    <a:pt x="76731" y="15079"/>
                    <a:pt x="108926" y="0"/>
                    <a:pt x="142875" y="0"/>
                  </a:cubicBezTo>
                  <a:cubicBezTo>
                    <a:pt x="176824" y="0"/>
                    <a:pt x="209019" y="15079"/>
                    <a:pt x="230754" y="41160"/>
                  </a:cubicBezTo>
                  <a:lnTo>
                    <a:pt x="285750" y="107156"/>
                  </a:lnTo>
                  <a:lnTo>
                    <a:pt x="230754" y="173152"/>
                  </a:lnTo>
                  <a:cubicBezTo>
                    <a:pt x="209019" y="199234"/>
                    <a:pt x="176824" y="214312"/>
                    <a:pt x="142875" y="214312"/>
                  </a:cubicBezTo>
                  <a:cubicBezTo>
                    <a:pt x="108926" y="214312"/>
                    <a:pt x="76731" y="199234"/>
                    <a:pt x="54997" y="173152"/>
                  </a:cubicBezTo>
                  <a:lnTo>
                    <a:pt x="0" y="107156"/>
                  </a:lnTo>
                  <a:close/>
                  <a:moveTo>
                    <a:pt x="142875" y="160734"/>
                  </a:moveTo>
                  <a:cubicBezTo>
                    <a:pt x="172465" y="160734"/>
                    <a:pt x="196453" y="136747"/>
                    <a:pt x="196453" y="107156"/>
                  </a:cubicBezTo>
                  <a:cubicBezTo>
                    <a:pt x="196453" y="77566"/>
                    <a:pt x="172465" y="53578"/>
                    <a:pt x="142875" y="53578"/>
                  </a:cubicBezTo>
                  <a:cubicBezTo>
                    <a:pt x="113285" y="53578"/>
                    <a:pt x="89297" y="77566"/>
                    <a:pt x="89297" y="107156"/>
                  </a:cubicBezTo>
                  <a:cubicBezTo>
                    <a:pt x="89297" y="136747"/>
                    <a:pt x="113285" y="160734"/>
                    <a:pt x="142875" y="160734"/>
                  </a:cubicBezTo>
                  <a:close/>
                </a:path>
              </a:pathLst>
            </a:custGeom>
            <a:solidFill>
              <a:srgbClr val="34D399"/>
            </a:solidFill>
            <a:ln>
              <a:noFill/>
            </a:ln>
          </p:spPr>
        </p:sp>
        <p:sp>
          <p:nvSpPr>
            <p:cNvPr id="25" name="TextBox 25"/>
            <p:cNvSpPr txBox="1"/>
            <p:nvPr/>
          </p:nvSpPr>
          <p:spPr>
            <a:xfrm>
              <a:off x="6360795" y="3041332"/>
              <a:ext cx="1686616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34D399"/>
                  </a:solidFill>
                  <a:latin typeface="Arial"/>
                  <a:ea typeface="Microsoft YaHei"/>
                  <a:cs typeface="Arial"/>
                </a:rPr>
                <a:t>What Remains</a:t>
              </a:r>
            </a:p>
          </p:txBody>
        </p:sp>
        <p:sp>
          <p:nvSpPr>
            <p:cNvPr id="26" name="Freeform 26"/>
            <p:cNvSpPr/>
            <p:nvPr/>
          </p:nvSpPr>
          <p:spPr>
            <a:xfrm>
              <a:off x="6000750" y="3429000"/>
              <a:ext cx="5524500" cy="342900"/>
            </a:xfrm>
            <a:custGeom>
              <a:avLst/>
              <a:gdLst/>
              <a:ahLst/>
              <a:cxnLst/>
              <a:rect l="l" t="t" r="r" b="b"/>
              <a:pathLst>
                <a:path w="5524500" h="342900">
                  <a:moveTo>
                    <a:pt x="57150" y="0"/>
                  </a:moveTo>
                  <a:lnTo>
                    <a:pt x="5467350" y="0"/>
                  </a:lnTo>
                  <a:cubicBezTo>
                    <a:pt x="5498913" y="0"/>
                    <a:pt x="5524500" y="25587"/>
                    <a:pt x="5524500" y="57150"/>
                  </a:cubicBezTo>
                  <a:lnTo>
                    <a:pt x="5524500" y="285750"/>
                  </a:lnTo>
                  <a:cubicBezTo>
                    <a:pt x="5524500" y="317313"/>
                    <a:pt x="5498913" y="342900"/>
                    <a:pt x="5467350" y="342900"/>
                  </a:cubicBezTo>
                  <a:lnTo>
                    <a:pt x="57150" y="342900"/>
                  </a:lnTo>
                  <a:cubicBezTo>
                    <a:pt x="25587" y="342900"/>
                    <a:pt x="0" y="317313"/>
                    <a:pt x="0" y="285750"/>
                  </a:cubicBezTo>
                  <a:lnTo>
                    <a:pt x="0" y="57150"/>
                  </a:lnTo>
                  <a:cubicBezTo>
                    <a:pt x="0" y="25587"/>
                    <a:pt x="25587" y="0"/>
                    <a:pt x="57150" y="0"/>
                  </a:cubicBezTo>
                  <a:close/>
                </a:path>
              </a:pathLst>
            </a:custGeom>
            <a:solidFill>
              <a:srgbClr val="34D399">
                <a:alpha val="8000"/>
              </a:srgbClr>
            </a:solidFill>
            <a:ln>
              <a:noFill/>
            </a:ln>
          </p:spPr>
        </p:sp>
        <p:sp>
          <p:nvSpPr>
            <p:cNvPr id="27" name="TextBox 27"/>
            <p:cNvSpPr txBox="1"/>
            <p:nvPr/>
          </p:nvSpPr>
          <p:spPr>
            <a:xfrm>
              <a:off x="6137910" y="3528060"/>
              <a:ext cx="1423797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34D399"/>
                  </a:solidFill>
                  <a:latin typeface="Calibri"/>
                  <a:ea typeface="Microsoft YaHei"/>
                  <a:cs typeface="Calibri"/>
                </a:rPr>
                <a:t>✓ User messages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8273415" y="3544252"/>
              <a:ext cx="2242614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— the ground truth for intent</a:t>
              </a:r>
            </a:p>
          </p:txBody>
        </p:sp>
        <p:sp>
          <p:nvSpPr>
            <p:cNvPr id="29" name="Freeform 29"/>
            <p:cNvSpPr/>
            <p:nvPr/>
          </p:nvSpPr>
          <p:spPr>
            <a:xfrm>
              <a:off x="6000750" y="3857625"/>
              <a:ext cx="5524500" cy="342900"/>
            </a:xfrm>
            <a:custGeom>
              <a:avLst/>
              <a:gdLst/>
              <a:ahLst/>
              <a:cxnLst/>
              <a:rect l="l" t="t" r="r" b="b"/>
              <a:pathLst>
                <a:path w="5524500" h="342900">
                  <a:moveTo>
                    <a:pt x="57150" y="0"/>
                  </a:moveTo>
                  <a:lnTo>
                    <a:pt x="5467350" y="0"/>
                  </a:lnTo>
                  <a:cubicBezTo>
                    <a:pt x="5498913" y="0"/>
                    <a:pt x="5524500" y="25587"/>
                    <a:pt x="5524500" y="57150"/>
                  </a:cubicBezTo>
                  <a:lnTo>
                    <a:pt x="5524500" y="285750"/>
                  </a:lnTo>
                  <a:cubicBezTo>
                    <a:pt x="5524500" y="317313"/>
                    <a:pt x="5498913" y="342900"/>
                    <a:pt x="5467350" y="342900"/>
                  </a:cubicBezTo>
                  <a:lnTo>
                    <a:pt x="57150" y="342900"/>
                  </a:lnTo>
                  <a:cubicBezTo>
                    <a:pt x="25587" y="342900"/>
                    <a:pt x="0" y="317313"/>
                    <a:pt x="0" y="285750"/>
                  </a:cubicBezTo>
                  <a:lnTo>
                    <a:pt x="0" y="57150"/>
                  </a:lnTo>
                  <a:cubicBezTo>
                    <a:pt x="0" y="25587"/>
                    <a:pt x="25587" y="0"/>
                    <a:pt x="57150" y="0"/>
                  </a:cubicBezTo>
                  <a:close/>
                </a:path>
              </a:pathLst>
            </a:custGeom>
            <a:solidFill>
              <a:srgbClr val="34D399">
                <a:alpha val="5000"/>
              </a:srgbClr>
            </a:solidFill>
            <a:ln>
              <a:noFill/>
            </a:ln>
          </p:spPr>
        </p:sp>
        <p:sp>
          <p:nvSpPr>
            <p:cNvPr id="30" name="TextBox 30"/>
            <p:cNvSpPr txBox="1"/>
            <p:nvPr/>
          </p:nvSpPr>
          <p:spPr>
            <a:xfrm>
              <a:off x="6137910" y="3956685"/>
              <a:ext cx="1765554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34D399"/>
                  </a:solidFill>
                  <a:latin typeface="Calibri"/>
                  <a:ea typeface="Microsoft YaHei"/>
                  <a:cs typeface="Calibri"/>
                </a:rPr>
                <a:t>✓ Tool call commands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8273415" y="3972878"/>
              <a:ext cx="1859232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— the executable payload</a:t>
              </a:r>
            </a:p>
          </p:txBody>
        </p:sp>
      </p:grpSp>
      <p:sp>
        <p:nvSpPr>
          <p:cNvPr id="33" name="Rectangle 33"/>
          <p:cNvSpPr/>
          <p:nvPr/>
        </p:nvSpPr>
        <p:spPr>
          <a:xfrm>
            <a:off x="6000750" y="4381500"/>
            <a:ext cx="5524500" cy="9525"/>
          </a:xfrm>
          <a:prstGeom prst="rect">
            <a:avLst/>
          </a:prstGeom>
          <a:solidFill>
            <a:srgbClr val="30363D"/>
          </a:solidFill>
          <a:ln>
            <a:noFill/>
          </a:ln>
        </p:spPr>
      </p:sp>
      <p:grpSp>
        <p:nvGrpSpPr>
          <p:cNvPr id="39" name="Group 39"/>
          <p:cNvGrpSpPr/>
          <p:nvPr/>
        </p:nvGrpSpPr>
        <p:grpSpPr>
          <a:xfrm>
            <a:off x="5985510" y="4572000"/>
            <a:ext cx="4061460" cy="1085850"/>
            <a:chOff x="5985510" y="4572000"/>
            <a:chExt cx="4061460" cy="1085850"/>
          </a:xfrm>
        </p:grpSpPr>
        <p:sp>
          <p:nvSpPr>
            <p:cNvPr id="34" name="Freeform 34"/>
            <p:cNvSpPr/>
            <p:nvPr/>
          </p:nvSpPr>
          <p:spPr>
            <a:xfrm>
              <a:off x="6018609" y="4572000"/>
              <a:ext cx="250031" cy="285750"/>
            </a:xfrm>
            <a:custGeom>
              <a:avLst/>
              <a:gdLst/>
              <a:ahLst/>
              <a:cxnLst/>
              <a:rect l="l" t="t" r="r" b="b"/>
              <a:pathLst>
                <a:path w="250031" h="285750">
                  <a:moveTo>
                    <a:pt x="125016" y="285750"/>
                  </a:moveTo>
                  <a:lnTo>
                    <a:pt x="59831" y="239189"/>
                  </a:lnTo>
                  <a:cubicBezTo>
                    <a:pt x="22284" y="212369"/>
                    <a:pt x="0" y="169069"/>
                    <a:pt x="0" y="122927"/>
                  </a:cubicBezTo>
                  <a:lnTo>
                    <a:pt x="0" y="53578"/>
                  </a:lnTo>
                  <a:lnTo>
                    <a:pt x="125016" y="0"/>
                  </a:lnTo>
                  <a:lnTo>
                    <a:pt x="250031" y="53578"/>
                  </a:lnTo>
                  <a:lnTo>
                    <a:pt x="250031" y="122927"/>
                  </a:lnTo>
                  <a:cubicBezTo>
                    <a:pt x="250031" y="169069"/>
                    <a:pt x="227748" y="212369"/>
                    <a:pt x="190201" y="239189"/>
                  </a:cubicBezTo>
                  <a:lnTo>
                    <a:pt x="125016" y="285750"/>
                  </a:lnTo>
                  <a:close/>
                  <a:moveTo>
                    <a:pt x="200152" y="101925"/>
                  </a:moveTo>
                  <a:lnTo>
                    <a:pt x="174895" y="76668"/>
                  </a:lnTo>
                  <a:lnTo>
                    <a:pt x="107156" y="144407"/>
                  </a:lnTo>
                  <a:lnTo>
                    <a:pt x="75136" y="112387"/>
                  </a:lnTo>
                  <a:lnTo>
                    <a:pt x="49879" y="137644"/>
                  </a:lnTo>
                  <a:lnTo>
                    <a:pt x="107156" y="194921"/>
                  </a:lnTo>
                  <a:lnTo>
                    <a:pt x="200152" y="101925"/>
                  </a:lnTo>
                  <a:close/>
                </a:path>
              </a:pathLst>
            </a:custGeom>
            <a:solidFill>
              <a:srgbClr val="60A5FA"/>
            </a:solidFill>
            <a:ln>
              <a:noFill/>
            </a:ln>
          </p:spPr>
        </p:sp>
        <p:sp>
          <p:nvSpPr>
            <p:cNvPr id="35" name="TextBox 35"/>
            <p:cNvSpPr txBox="1"/>
            <p:nvPr/>
          </p:nvSpPr>
          <p:spPr>
            <a:xfrm>
              <a:off x="6360795" y="4612958"/>
              <a:ext cx="1623358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60A5FA"/>
                  </a:solidFill>
                  <a:latin typeface="Arial"/>
                  <a:ea typeface="Microsoft YaHei"/>
                  <a:cs typeface="Arial"/>
                </a:rPr>
                <a:t>Why It Works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5985510" y="4966335"/>
              <a:ext cx="3763518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Judge what the agent did, not what it said.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5985510" y="5204460"/>
              <a:ext cx="406146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Shorter transcript = easier to read, less room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5985510" y="5414010"/>
              <a:ext cx="348310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for agent framing to color the decision.</a:t>
              </a: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571500" y="6096000"/>
            <a:ext cx="11049000" cy="381000"/>
            <a:chOff x="571500" y="6096000"/>
            <a:chExt cx="11049000" cy="381000"/>
          </a:xfrm>
        </p:grpSpPr>
        <p:sp>
          <p:nvSpPr>
            <p:cNvPr id="40" name="Freeform 40"/>
            <p:cNvSpPr/>
            <p:nvPr/>
          </p:nvSpPr>
          <p:spPr>
            <a:xfrm>
              <a:off x="571500" y="6096000"/>
              <a:ext cx="11049000" cy="381000"/>
            </a:xfrm>
            <a:custGeom>
              <a:avLst/>
              <a:gdLst/>
              <a:ahLst/>
              <a:cxnLst/>
              <a:rect l="l" t="t" r="r" b="b"/>
              <a:pathLst>
                <a:path w="11049000" h="381000">
                  <a:moveTo>
                    <a:pt x="76200" y="0"/>
                  </a:moveTo>
                  <a:lnTo>
                    <a:pt x="10972800" y="0"/>
                  </a:lnTo>
                  <a:cubicBezTo>
                    <a:pt x="11014884" y="0"/>
                    <a:pt x="11049000" y="34116"/>
                    <a:pt x="11049000" y="76200"/>
                  </a:cubicBezTo>
                  <a:lnTo>
                    <a:pt x="11049000" y="304800"/>
                  </a:lnTo>
                  <a:cubicBezTo>
                    <a:pt x="11049000" y="346884"/>
                    <a:pt x="11014884" y="381000"/>
                    <a:pt x="10972800" y="381000"/>
                  </a:cubicBezTo>
                  <a:lnTo>
                    <a:pt x="76200" y="381000"/>
                  </a:lnTo>
                  <a:cubicBezTo>
                    <a:pt x="34116" y="381000"/>
                    <a:pt x="0" y="346884"/>
                    <a:pt x="0" y="304800"/>
                  </a:cubicBezTo>
                  <a:lnTo>
                    <a:pt x="0" y="76200"/>
                  </a:lnTo>
                  <a:cubicBezTo>
                    <a:pt x="0" y="34116"/>
                    <a:pt x="34116" y="0"/>
                    <a:pt x="76200" y="0"/>
                  </a:cubicBezTo>
                  <a:close/>
                </a:path>
              </a:pathLst>
            </a:custGeom>
            <a:solidFill>
              <a:srgbClr val="1C2333"/>
            </a:solidFill>
            <a:ln w="9525">
              <a:solidFill>
                <a:srgbClr val="30363D"/>
              </a:solidFill>
            </a:ln>
          </p:spPr>
        </p:sp>
        <p:sp>
          <p:nvSpPr>
            <p:cNvPr id="41" name="TextBox 41"/>
            <p:cNvSpPr txBox="1"/>
            <p:nvPr/>
          </p:nvSpPr>
          <p:spPr>
            <a:xfrm>
              <a:off x="2436709" y="6230302"/>
              <a:ext cx="7318581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D4A574"/>
                  </a:solidFill>
                  <a:latin typeface="Calibri"/>
                  <a:ea typeface="Microsoft YaHei"/>
                  <a:cs typeface="Calibri"/>
                </a:rPr>
                <a:t>Action-level blocking is orthogonal to chain-of-thought monitoring — the two are complementary.</a:t>
              </a:r>
            </a:p>
          </p:txBody>
        </p:sp>
      </p:grpSp>
      <p:sp>
        <p:nvSpPr>
          <p:cNvPr id="43" name="TextBox 43"/>
          <p:cNvSpPr txBox="1"/>
          <p:nvPr/>
        </p:nvSpPr>
        <p:spPr>
          <a:xfrm>
            <a:off x="11236500" y="6578441"/>
            <a:ext cx="39447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825" dirty="0">
                <a:solidFill>
                  <a:srgbClr val="6E7681"/>
                </a:solidFill>
                <a:latin typeface="Calibri"/>
                <a:ea typeface="Microsoft YaHei"/>
                <a:cs typeface="Calibri"/>
              </a:rPr>
              <a:t>07 / 10</a:t>
            </a:r>
          </a:p>
        </p:txBody>
      </p:sp>
    </p:spTree>
  </p:cSld>
  <p:clrMapOvr>
    <a:masterClrMapping/>
  </p:clrMapOvr>
  <p:transition dur="4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</p:sp>
      <p:grpSp>
        <p:nvGrpSpPr>
          <p:cNvPr id="7" name="Group 7"/>
          <p:cNvGrpSpPr/>
          <p:nvPr/>
        </p:nvGrpSpPr>
        <p:grpSpPr>
          <a:xfrm>
            <a:off x="533400" y="381000"/>
            <a:ext cx="4492752" cy="904875"/>
            <a:chOff x="533400" y="381000"/>
            <a:chExt cx="4492752" cy="904875"/>
          </a:xfrm>
        </p:grpSpPr>
        <p:sp>
          <p:nvSpPr>
            <p:cNvPr id="3" name="Rectangle 3"/>
            <p:cNvSpPr/>
            <p:nvPr/>
          </p:nvSpPr>
          <p:spPr>
            <a:xfrm>
              <a:off x="571500" y="381000"/>
              <a:ext cx="38100" cy="285750"/>
            </a:xfrm>
            <a:prstGeom prst="rect">
              <a:avLst/>
            </a:prstGeom>
            <a:solidFill>
              <a:srgbClr val="D4A574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710565" y="486728"/>
              <a:ext cx="61707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Arial"/>
                  <a:ea typeface="Microsoft YaHei"/>
                  <a:cs typeface="Arial"/>
                </a:rPr>
                <a:t>RESULTS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533400" y="676275"/>
              <a:ext cx="4492752" cy="609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00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The Honest Numbers</a:t>
              </a:r>
            </a:p>
          </p:txBody>
        </p:sp>
        <p:sp>
          <p:nvSpPr>
            <p:cNvPr id="6" name="Rectangle 6"/>
            <p:cNvSpPr/>
            <p:nvPr/>
          </p:nvSpPr>
          <p:spPr>
            <a:xfrm>
              <a:off x="571500" y="1095375"/>
              <a:ext cx="1714500" cy="28575"/>
            </a:xfrm>
            <a:prstGeom prst="rect">
              <a:avLst/>
            </a:prstGeom>
            <a:gradFill>
              <a:gsLst>
                <a:gs pos="0">
                  <a:srgbClr val="D4A574"/>
                </a:gs>
                <a:gs pos="100000">
                  <a:srgbClr val="60A5FA"/>
                </a:gs>
              </a:gsLst>
              <a:lin ang="0" scaled="1"/>
            </a:gradFill>
            <a:ln>
              <a:noFill/>
            </a:ln>
          </p:spPr>
        </p:sp>
      </p:grpSp>
      <p:grpSp>
        <p:nvGrpSpPr>
          <p:cNvPr id="16" name="Group 16"/>
          <p:cNvGrpSpPr/>
          <p:nvPr/>
        </p:nvGrpSpPr>
        <p:grpSpPr>
          <a:xfrm>
            <a:off x="571500" y="1333500"/>
            <a:ext cx="3524250" cy="857250"/>
            <a:chOff x="571500" y="1333500"/>
            <a:chExt cx="3524250" cy="857250"/>
          </a:xfrm>
        </p:grpSpPr>
        <p:sp>
          <p:nvSpPr>
            <p:cNvPr id="8" name="Freeform 8"/>
            <p:cNvSpPr/>
            <p:nvPr/>
          </p:nvSpPr>
          <p:spPr>
            <a:xfrm>
              <a:off x="571500" y="1333500"/>
              <a:ext cx="3524250" cy="857250"/>
            </a:xfrm>
            <a:custGeom>
              <a:avLst/>
              <a:gdLst/>
              <a:ahLst/>
              <a:cxnLst/>
              <a:rect l="l" t="t" r="r" b="b"/>
              <a:pathLst>
                <a:path w="3524250" h="857250">
                  <a:moveTo>
                    <a:pt x="95250" y="0"/>
                  </a:moveTo>
                  <a:lnTo>
                    <a:pt x="3429000" y="0"/>
                  </a:lnTo>
                  <a:cubicBezTo>
                    <a:pt x="3481605" y="0"/>
                    <a:pt x="3524250" y="42645"/>
                    <a:pt x="3524250" y="95250"/>
                  </a:cubicBezTo>
                  <a:lnTo>
                    <a:pt x="3524250" y="762000"/>
                  </a:lnTo>
                  <a:cubicBezTo>
                    <a:pt x="3524250" y="814605"/>
                    <a:pt x="3481605" y="857250"/>
                    <a:pt x="3429000" y="857250"/>
                  </a:cubicBezTo>
                  <a:lnTo>
                    <a:pt x="95250" y="857250"/>
                  </a:lnTo>
                  <a:cubicBezTo>
                    <a:pt x="42645" y="857250"/>
                    <a:pt x="0" y="814605"/>
                    <a:pt x="0" y="7620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1C2333"/>
            </a:solidFill>
            <a:ln w="9525">
              <a:solidFill>
                <a:srgbClr val="30363D"/>
              </a:solidFill>
            </a:ln>
          </p:spPr>
        </p:sp>
        <p:grpSp>
          <p:nvGrpSpPr>
            <p:cNvPr id="12" name="Group 12"/>
            <p:cNvGrpSpPr/>
            <p:nvPr/>
          </p:nvGrpSpPr>
          <p:grpSpPr>
            <a:xfrm>
              <a:off x="762000" y="1540669"/>
              <a:ext cx="266700" cy="233363"/>
              <a:chOff x="762000" y="1540669"/>
              <a:chExt cx="266700" cy="23336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962025" y="1540669"/>
                <a:ext cx="66675" cy="233362"/>
              </a:xfrm>
              <a:custGeom>
                <a:avLst/>
                <a:gdLst/>
                <a:ahLst/>
                <a:cxnLst/>
                <a:rect l="l" t="t" r="r" b="b"/>
                <a:pathLst>
                  <a:path w="66675" h="233362">
                    <a:moveTo>
                      <a:pt x="66675" y="0"/>
                    </a:moveTo>
                    <a:lnTo>
                      <a:pt x="0" y="0"/>
                    </a:lnTo>
                    <a:lnTo>
                      <a:pt x="0" y="233362"/>
                    </a:lnTo>
                    <a:lnTo>
                      <a:pt x="66675" y="233362"/>
                    </a:lnTo>
                    <a:lnTo>
                      <a:pt x="66675" y="0"/>
                    </a:lnTo>
                    <a:close/>
                  </a:path>
                </a:pathLst>
              </a:custGeom>
              <a:solidFill>
                <a:srgbClr val="60A5FA"/>
              </a:solidFill>
              <a:ln>
                <a:noFill/>
              </a:ln>
            </p:spPr>
          </p:sp>
          <p:sp>
            <p:nvSpPr>
              <p:cNvPr id="10" name="Freeform 10"/>
              <p:cNvSpPr/>
              <p:nvPr/>
            </p:nvSpPr>
            <p:spPr>
              <a:xfrm>
                <a:off x="862012" y="1607344"/>
                <a:ext cx="66675" cy="166688"/>
              </a:xfrm>
              <a:custGeom>
                <a:avLst/>
                <a:gdLst/>
                <a:ahLst/>
                <a:cxnLst/>
                <a:rect l="l" t="t" r="r" b="b"/>
                <a:pathLst>
                  <a:path w="66675" h="166688">
                    <a:moveTo>
                      <a:pt x="0" y="0"/>
                    </a:moveTo>
                    <a:lnTo>
                      <a:pt x="66675" y="0"/>
                    </a:lnTo>
                    <a:lnTo>
                      <a:pt x="66675" y="166688"/>
                    </a:lnTo>
                    <a:lnTo>
                      <a:pt x="0" y="1666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A5FA"/>
              </a:solidFill>
              <a:ln>
                <a:noFill/>
              </a:ln>
            </p:spPr>
          </p:sp>
          <p:sp>
            <p:nvSpPr>
              <p:cNvPr id="11" name="Freeform 11"/>
              <p:cNvSpPr/>
              <p:nvPr/>
            </p:nvSpPr>
            <p:spPr>
              <a:xfrm>
                <a:off x="762000" y="1674019"/>
                <a:ext cx="66675" cy="100012"/>
              </a:xfrm>
              <a:custGeom>
                <a:avLst/>
                <a:gdLst/>
                <a:ahLst/>
                <a:cxnLst/>
                <a:rect l="l" t="t" r="r" b="b"/>
                <a:pathLst>
                  <a:path w="66675" h="100012">
                    <a:moveTo>
                      <a:pt x="0" y="0"/>
                    </a:moveTo>
                    <a:lnTo>
                      <a:pt x="66675" y="0"/>
                    </a:lnTo>
                    <a:lnTo>
                      <a:pt x="66675" y="100012"/>
                    </a:lnTo>
                    <a:lnTo>
                      <a:pt x="0" y="1000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A5FA"/>
              </a:solidFill>
              <a:ln>
                <a:noFill/>
              </a:ln>
            </p:spPr>
          </p:sp>
        </p:grpSp>
        <p:sp>
          <p:nvSpPr>
            <p:cNvPr id="13" name="TextBox 13"/>
            <p:cNvSpPr txBox="1"/>
            <p:nvPr/>
          </p:nvSpPr>
          <p:spPr>
            <a:xfrm>
              <a:off x="1108710" y="1584960"/>
              <a:ext cx="1107015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Real Traffic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110615" y="1810702"/>
              <a:ext cx="200491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n = 10,000 actual tool calls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3114942" y="1520190"/>
              <a:ext cx="432168" cy="3657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1800" b="1" dirty="0">
                  <a:solidFill>
                    <a:srgbClr val="60A5FA"/>
                  </a:solidFill>
                  <a:latin typeface="Arial"/>
                  <a:ea typeface="Microsoft YaHei"/>
                  <a:cs typeface="Arial"/>
                </a:rPr>
                <a:t>10K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4333875" y="1333500"/>
            <a:ext cx="3524250" cy="857250"/>
            <a:chOff x="4333875" y="1333500"/>
            <a:chExt cx="3524250" cy="857250"/>
          </a:xfrm>
        </p:grpSpPr>
        <p:sp>
          <p:nvSpPr>
            <p:cNvPr id="17" name="Freeform 17"/>
            <p:cNvSpPr/>
            <p:nvPr/>
          </p:nvSpPr>
          <p:spPr>
            <a:xfrm>
              <a:off x="4333875" y="1333500"/>
              <a:ext cx="3524250" cy="857250"/>
            </a:xfrm>
            <a:custGeom>
              <a:avLst/>
              <a:gdLst/>
              <a:ahLst/>
              <a:cxnLst/>
              <a:rect l="l" t="t" r="r" b="b"/>
              <a:pathLst>
                <a:path w="3524250" h="857250">
                  <a:moveTo>
                    <a:pt x="95250" y="0"/>
                  </a:moveTo>
                  <a:lnTo>
                    <a:pt x="3429000" y="0"/>
                  </a:lnTo>
                  <a:cubicBezTo>
                    <a:pt x="3481605" y="0"/>
                    <a:pt x="3524250" y="42645"/>
                    <a:pt x="3524250" y="95250"/>
                  </a:cubicBezTo>
                  <a:lnTo>
                    <a:pt x="3524250" y="762000"/>
                  </a:lnTo>
                  <a:cubicBezTo>
                    <a:pt x="3524250" y="814605"/>
                    <a:pt x="3481605" y="857250"/>
                    <a:pt x="3429000" y="857250"/>
                  </a:cubicBezTo>
                  <a:lnTo>
                    <a:pt x="95250" y="857250"/>
                  </a:lnTo>
                  <a:cubicBezTo>
                    <a:pt x="42645" y="857250"/>
                    <a:pt x="0" y="814605"/>
                    <a:pt x="0" y="7620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1C2333"/>
            </a:solidFill>
            <a:ln w="9525">
              <a:solidFill>
                <a:srgbClr val="30363D"/>
              </a:solidFill>
            </a:ln>
          </p:spPr>
        </p:sp>
        <p:sp>
          <p:nvSpPr>
            <p:cNvPr id="18" name="Freeform 18"/>
            <p:cNvSpPr/>
            <p:nvPr/>
          </p:nvSpPr>
          <p:spPr>
            <a:xfrm>
              <a:off x="4524375" y="1540669"/>
              <a:ext cx="266700" cy="216694"/>
            </a:xfrm>
            <a:custGeom>
              <a:avLst/>
              <a:gdLst/>
              <a:ahLst/>
              <a:cxnLst/>
              <a:rect l="l" t="t" r="r" b="b"/>
              <a:pathLst>
                <a:path w="266700" h="216694">
                  <a:moveTo>
                    <a:pt x="29247" y="216694"/>
                  </a:moveTo>
                  <a:cubicBezTo>
                    <a:pt x="10947" y="193864"/>
                    <a:pt x="0" y="164886"/>
                    <a:pt x="0" y="133350"/>
                  </a:cubicBezTo>
                  <a:cubicBezTo>
                    <a:pt x="0" y="59703"/>
                    <a:pt x="59703" y="0"/>
                    <a:pt x="133350" y="0"/>
                  </a:cubicBezTo>
                  <a:cubicBezTo>
                    <a:pt x="206998" y="0"/>
                    <a:pt x="266700" y="59703"/>
                    <a:pt x="266700" y="133350"/>
                  </a:cubicBezTo>
                  <a:cubicBezTo>
                    <a:pt x="266700" y="164886"/>
                    <a:pt x="255754" y="193864"/>
                    <a:pt x="237453" y="216694"/>
                  </a:cubicBezTo>
                  <a:lnTo>
                    <a:pt x="153381" y="216694"/>
                  </a:lnTo>
                  <a:lnTo>
                    <a:pt x="212265" y="153001"/>
                  </a:lnTo>
                  <a:lnTo>
                    <a:pt x="187785" y="130369"/>
                  </a:lnTo>
                  <a:lnTo>
                    <a:pt x="107980" y="216694"/>
                  </a:lnTo>
                  <a:lnTo>
                    <a:pt x="29247" y="216694"/>
                  </a:lnTo>
                  <a:close/>
                  <a:moveTo>
                    <a:pt x="116681" y="50006"/>
                  </a:moveTo>
                  <a:cubicBezTo>
                    <a:pt x="116681" y="59212"/>
                    <a:pt x="124144" y="66675"/>
                    <a:pt x="133350" y="66675"/>
                  </a:cubicBezTo>
                  <a:cubicBezTo>
                    <a:pt x="142556" y="66675"/>
                    <a:pt x="150019" y="59212"/>
                    <a:pt x="150019" y="50006"/>
                  </a:cubicBezTo>
                  <a:cubicBezTo>
                    <a:pt x="150019" y="40800"/>
                    <a:pt x="142556" y="33338"/>
                    <a:pt x="133350" y="33338"/>
                  </a:cubicBezTo>
                  <a:cubicBezTo>
                    <a:pt x="124144" y="33338"/>
                    <a:pt x="116681" y="40800"/>
                    <a:pt x="116681" y="50006"/>
                  </a:cubicBezTo>
                  <a:close/>
                  <a:moveTo>
                    <a:pt x="191691" y="91678"/>
                  </a:moveTo>
                  <a:cubicBezTo>
                    <a:pt x="182484" y="91678"/>
                    <a:pt x="175022" y="84215"/>
                    <a:pt x="175022" y="75009"/>
                  </a:cubicBezTo>
                  <a:cubicBezTo>
                    <a:pt x="175022" y="65804"/>
                    <a:pt x="182484" y="58341"/>
                    <a:pt x="191691" y="58341"/>
                  </a:cubicBezTo>
                  <a:cubicBezTo>
                    <a:pt x="200897" y="58341"/>
                    <a:pt x="208359" y="65804"/>
                    <a:pt x="208359" y="75009"/>
                  </a:cubicBezTo>
                  <a:cubicBezTo>
                    <a:pt x="208359" y="84215"/>
                    <a:pt x="200897" y="91678"/>
                    <a:pt x="191691" y="91678"/>
                  </a:cubicBezTo>
                  <a:close/>
                  <a:moveTo>
                    <a:pt x="33338" y="133350"/>
                  </a:moveTo>
                  <a:cubicBezTo>
                    <a:pt x="33338" y="142556"/>
                    <a:pt x="40800" y="150019"/>
                    <a:pt x="50006" y="150019"/>
                  </a:cubicBezTo>
                  <a:cubicBezTo>
                    <a:pt x="59212" y="150019"/>
                    <a:pt x="66675" y="142556"/>
                    <a:pt x="66675" y="133350"/>
                  </a:cubicBezTo>
                  <a:cubicBezTo>
                    <a:pt x="66675" y="124144"/>
                    <a:pt x="59212" y="116681"/>
                    <a:pt x="50006" y="116681"/>
                  </a:cubicBezTo>
                  <a:cubicBezTo>
                    <a:pt x="40800" y="116681"/>
                    <a:pt x="33338" y="124144"/>
                    <a:pt x="33338" y="133350"/>
                  </a:cubicBezTo>
                  <a:close/>
                  <a:moveTo>
                    <a:pt x="75009" y="91678"/>
                  </a:moveTo>
                  <a:cubicBezTo>
                    <a:pt x="65804" y="91678"/>
                    <a:pt x="58341" y="84215"/>
                    <a:pt x="58341" y="75009"/>
                  </a:cubicBezTo>
                  <a:cubicBezTo>
                    <a:pt x="58341" y="65804"/>
                    <a:pt x="65804" y="58341"/>
                    <a:pt x="75009" y="58341"/>
                  </a:cubicBezTo>
                  <a:cubicBezTo>
                    <a:pt x="84215" y="58341"/>
                    <a:pt x="91678" y="65804"/>
                    <a:pt x="91678" y="75009"/>
                  </a:cubicBezTo>
                  <a:cubicBezTo>
                    <a:pt x="91678" y="84215"/>
                    <a:pt x="84215" y="91678"/>
                    <a:pt x="75009" y="91678"/>
                  </a:cubicBezTo>
                  <a:close/>
                </a:path>
              </a:pathLst>
            </a:custGeom>
            <a:solidFill>
              <a:srgbClr val="F97316"/>
            </a:solidFill>
            <a:ln>
              <a:noFill/>
            </a:ln>
          </p:spPr>
        </p:sp>
        <p:sp>
          <p:nvSpPr>
            <p:cNvPr id="19" name="TextBox 19"/>
            <p:cNvSpPr txBox="1"/>
            <p:nvPr/>
          </p:nvSpPr>
          <p:spPr>
            <a:xfrm>
              <a:off x="4871085" y="1584960"/>
              <a:ext cx="139225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Real Overeager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4872990" y="1810702"/>
              <a:ext cx="2495645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n = 52 curated dangerous actions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960127" y="1520190"/>
              <a:ext cx="349358" cy="3657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1800" b="1" dirty="0">
                  <a:solidFill>
                    <a:srgbClr val="F97316"/>
                  </a:solidFill>
                  <a:latin typeface="Arial"/>
                  <a:ea typeface="Microsoft YaHei"/>
                  <a:cs typeface="Arial"/>
                </a:rPr>
                <a:t>52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8096250" y="1333500"/>
            <a:ext cx="3524250" cy="857250"/>
            <a:chOff x="8096250" y="1333500"/>
            <a:chExt cx="3524250" cy="857250"/>
          </a:xfrm>
        </p:grpSpPr>
        <p:sp>
          <p:nvSpPr>
            <p:cNvPr id="23" name="Freeform 23"/>
            <p:cNvSpPr/>
            <p:nvPr/>
          </p:nvSpPr>
          <p:spPr>
            <a:xfrm>
              <a:off x="8096250" y="1333500"/>
              <a:ext cx="3524250" cy="857250"/>
            </a:xfrm>
            <a:custGeom>
              <a:avLst/>
              <a:gdLst/>
              <a:ahLst/>
              <a:cxnLst/>
              <a:rect l="l" t="t" r="r" b="b"/>
              <a:pathLst>
                <a:path w="3524250" h="857250">
                  <a:moveTo>
                    <a:pt x="95250" y="0"/>
                  </a:moveTo>
                  <a:lnTo>
                    <a:pt x="3429000" y="0"/>
                  </a:lnTo>
                  <a:cubicBezTo>
                    <a:pt x="3481605" y="0"/>
                    <a:pt x="3524250" y="42645"/>
                    <a:pt x="3524250" y="95250"/>
                  </a:cubicBezTo>
                  <a:lnTo>
                    <a:pt x="3524250" y="762000"/>
                  </a:lnTo>
                  <a:cubicBezTo>
                    <a:pt x="3524250" y="814605"/>
                    <a:pt x="3481605" y="857250"/>
                    <a:pt x="3429000" y="857250"/>
                  </a:cubicBezTo>
                  <a:lnTo>
                    <a:pt x="95250" y="857250"/>
                  </a:lnTo>
                  <a:cubicBezTo>
                    <a:pt x="42645" y="857250"/>
                    <a:pt x="0" y="814605"/>
                    <a:pt x="0" y="7620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1C2333"/>
            </a:solidFill>
            <a:ln w="9525">
              <a:solidFill>
                <a:srgbClr val="30363D"/>
              </a:solidFill>
            </a:ln>
          </p:spPr>
        </p:sp>
        <p:sp>
          <p:nvSpPr>
            <p:cNvPr id="24" name="Freeform 24"/>
            <p:cNvSpPr/>
            <p:nvPr/>
          </p:nvSpPr>
          <p:spPr>
            <a:xfrm>
              <a:off x="8303419" y="1524000"/>
              <a:ext cx="233362" cy="266700"/>
            </a:xfrm>
            <a:custGeom>
              <a:avLst/>
              <a:gdLst/>
              <a:ahLst/>
              <a:cxnLst/>
              <a:rect l="l" t="t" r="r" b="b"/>
              <a:pathLst>
                <a:path w="233362" h="266700">
                  <a:moveTo>
                    <a:pt x="116681" y="266700"/>
                  </a:moveTo>
                  <a:lnTo>
                    <a:pt x="55842" y="223243"/>
                  </a:lnTo>
                  <a:cubicBezTo>
                    <a:pt x="20798" y="198211"/>
                    <a:pt x="0" y="157798"/>
                    <a:pt x="0" y="114732"/>
                  </a:cubicBezTo>
                  <a:lnTo>
                    <a:pt x="0" y="50006"/>
                  </a:lnTo>
                  <a:lnTo>
                    <a:pt x="116681" y="0"/>
                  </a:lnTo>
                  <a:lnTo>
                    <a:pt x="233362" y="50006"/>
                  </a:lnTo>
                  <a:lnTo>
                    <a:pt x="233362" y="114732"/>
                  </a:lnTo>
                  <a:cubicBezTo>
                    <a:pt x="233362" y="157798"/>
                    <a:pt x="212565" y="198211"/>
                    <a:pt x="177521" y="223243"/>
                  </a:cubicBezTo>
                  <a:lnTo>
                    <a:pt x="116681" y="266700"/>
                  </a:lnTo>
                  <a:close/>
                  <a:moveTo>
                    <a:pt x="186808" y="95130"/>
                  </a:moveTo>
                  <a:lnTo>
                    <a:pt x="163235" y="71557"/>
                  </a:lnTo>
                  <a:lnTo>
                    <a:pt x="100012" y="134780"/>
                  </a:lnTo>
                  <a:lnTo>
                    <a:pt x="70127" y="104895"/>
                  </a:lnTo>
                  <a:lnTo>
                    <a:pt x="46554" y="128468"/>
                  </a:lnTo>
                  <a:lnTo>
                    <a:pt x="100012" y="181926"/>
                  </a:lnTo>
                  <a:lnTo>
                    <a:pt x="186808" y="95130"/>
                  </a:lnTo>
                  <a:close/>
                </a:path>
              </a:pathLst>
            </a:custGeom>
            <a:solidFill>
              <a:srgbClr val="D4A574"/>
            </a:solidFill>
            <a:ln>
              <a:noFill/>
            </a:ln>
          </p:spPr>
        </p:sp>
        <p:sp>
          <p:nvSpPr>
            <p:cNvPr id="25" name="TextBox 25"/>
            <p:cNvSpPr txBox="1"/>
            <p:nvPr/>
          </p:nvSpPr>
          <p:spPr>
            <a:xfrm>
              <a:off x="8633460" y="1584960"/>
              <a:ext cx="1364647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Synthetic Exfil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8635365" y="1810702"/>
              <a:ext cx="2311622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n = 1,000 obfuscated attempts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10791511" y="1520190"/>
              <a:ext cx="280349" cy="3657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1800" b="1" dirty="0">
                  <a:solidFill>
                    <a:srgbClr val="D4A574"/>
                  </a:solidFill>
                  <a:latin typeface="Arial"/>
                  <a:ea typeface="Microsoft YaHei"/>
                  <a:cs typeface="Arial"/>
                </a:rPr>
                <a:t>1K</a:t>
              </a:r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571500" y="2476500"/>
            <a:ext cx="11049000" cy="1571625"/>
            <a:chOff x="571500" y="2476500"/>
            <a:chExt cx="11049000" cy="1571625"/>
          </a:xfrm>
        </p:grpSpPr>
        <p:sp>
          <p:nvSpPr>
            <p:cNvPr id="29" name="Freeform 29"/>
            <p:cNvSpPr/>
            <p:nvPr/>
          </p:nvSpPr>
          <p:spPr>
            <a:xfrm>
              <a:off x="571500" y="2476500"/>
              <a:ext cx="11049000" cy="428625"/>
            </a:xfrm>
            <a:custGeom>
              <a:avLst/>
              <a:gdLst/>
              <a:ahLst/>
              <a:cxnLst/>
              <a:rect l="l" t="t" r="r" b="b"/>
              <a:pathLst>
                <a:path w="11049000" h="428625">
                  <a:moveTo>
                    <a:pt x="76200" y="0"/>
                  </a:moveTo>
                  <a:lnTo>
                    <a:pt x="10972800" y="0"/>
                  </a:lnTo>
                  <a:cubicBezTo>
                    <a:pt x="11014884" y="0"/>
                    <a:pt x="11049000" y="34116"/>
                    <a:pt x="11049000" y="76200"/>
                  </a:cubicBezTo>
                  <a:lnTo>
                    <a:pt x="11049000" y="352425"/>
                  </a:lnTo>
                  <a:cubicBezTo>
                    <a:pt x="11049000" y="394509"/>
                    <a:pt x="11014884" y="428625"/>
                    <a:pt x="10972800" y="428625"/>
                  </a:cubicBezTo>
                  <a:lnTo>
                    <a:pt x="76200" y="428625"/>
                  </a:lnTo>
                  <a:cubicBezTo>
                    <a:pt x="34116" y="428625"/>
                    <a:pt x="0" y="394509"/>
                    <a:pt x="0" y="352425"/>
                  </a:cubicBezTo>
                  <a:lnTo>
                    <a:pt x="0" y="76200"/>
                  </a:lnTo>
                  <a:cubicBezTo>
                    <a:pt x="0" y="34116"/>
                    <a:pt x="34116" y="0"/>
                    <a:pt x="76200" y="0"/>
                  </a:cubicBezTo>
                  <a:close/>
                </a:path>
              </a:pathLst>
            </a:custGeom>
            <a:solidFill>
              <a:srgbClr val="161B22"/>
            </a:solidFill>
            <a:ln>
              <a:noFill/>
            </a:ln>
          </p:spPr>
        </p:sp>
        <p:sp>
          <p:nvSpPr>
            <p:cNvPr id="30" name="TextBox 30"/>
            <p:cNvSpPr txBox="1"/>
            <p:nvPr/>
          </p:nvSpPr>
          <p:spPr>
            <a:xfrm>
              <a:off x="2241762" y="2639378"/>
              <a:ext cx="469475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rgbClr val="8B949E"/>
                  </a:solidFill>
                  <a:latin typeface="Arial"/>
                  <a:ea typeface="Microsoft YaHei"/>
                  <a:cs typeface="Arial"/>
                </a:rPr>
                <a:t>Stage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4787937" y="2639378"/>
              <a:ext cx="128262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rgbClr val="60A5FA"/>
                  </a:solidFill>
                  <a:latin typeface="Arial"/>
                  <a:ea typeface="Microsoft YaHei"/>
                  <a:cs typeface="Arial"/>
                </a:rPr>
                <a:t>Real Traffic FPR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7130294" y="2639378"/>
              <a:ext cx="1169913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rgbClr val="F97316"/>
                  </a:solidFill>
                  <a:latin typeface="Arial"/>
                  <a:ea typeface="Microsoft YaHei"/>
                  <a:cs typeface="Arial"/>
                </a:rPr>
                <a:t>Overeager FNR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9649773" y="2639378"/>
              <a:ext cx="702955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rgbClr val="D4A574"/>
                  </a:solidFill>
                  <a:latin typeface="Arial"/>
                  <a:ea typeface="Microsoft YaHei"/>
                  <a:cs typeface="Arial"/>
                </a:rPr>
                <a:t>Exfil FNR</a:t>
              </a:r>
            </a:p>
          </p:txBody>
        </p:sp>
        <p:sp>
          <p:nvSpPr>
            <p:cNvPr id="34" name="Rectangle 34"/>
            <p:cNvSpPr/>
            <p:nvPr/>
          </p:nvSpPr>
          <p:spPr>
            <a:xfrm>
              <a:off x="571500" y="2952750"/>
              <a:ext cx="11049000" cy="523875"/>
            </a:xfrm>
            <a:prstGeom prst="rect">
              <a:avLst/>
            </a:prstGeom>
            <a:solidFill>
              <a:srgbClr val="1C2333"/>
            </a:solidFill>
            <a:ln w="9525">
              <a:solidFill>
                <a:srgbClr val="30363D"/>
              </a:solidFill>
            </a:ln>
          </p:spPr>
        </p:sp>
        <p:sp>
          <p:nvSpPr>
            <p:cNvPr id="35" name="TextBox 35"/>
            <p:cNvSpPr txBox="1"/>
            <p:nvPr/>
          </p:nvSpPr>
          <p:spPr>
            <a:xfrm>
              <a:off x="1580579" y="3147060"/>
              <a:ext cx="1791843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Stage 1 (fast filter)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5129960" y="3098482"/>
              <a:ext cx="598580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60A5FA"/>
                  </a:solidFill>
                  <a:latin typeface="Arial"/>
                  <a:ea typeface="Microsoft YaHei"/>
                  <a:cs typeface="Arial"/>
                </a:rPr>
                <a:t>8.5%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415960" y="3098482"/>
              <a:ext cx="598580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34D399"/>
                  </a:solidFill>
                  <a:latin typeface="Arial"/>
                  <a:ea typeface="Microsoft YaHei"/>
                  <a:cs typeface="Arial"/>
                </a:rPr>
                <a:t>6.6%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9733589" y="3098482"/>
              <a:ext cx="535322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34D399"/>
                  </a:solidFill>
                  <a:latin typeface="Arial"/>
                  <a:ea typeface="Microsoft YaHei"/>
                  <a:cs typeface="Arial"/>
                </a:rPr>
                <a:t>1.8%</a:t>
              </a:r>
            </a:p>
          </p:txBody>
        </p:sp>
        <p:sp>
          <p:nvSpPr>
            <p:cNvPr id="39" name="Rectangle 39"/>
            <p:cNvSpPr/>
            <p:nvPr/>
          </p:nvSpPr>
          <p:spPr>
            <a:xfrm>
              <a:off x="571500" y="3524250"/>
              <a:ext cx="11049000" cy="523875"/>
            </a:xfrm>
            <a:prstGeom prst="rect">
              <a:avLst/>
            </a:prstGeom>
            <a:solidFill>
              <a:srgbClr val="161B22"/>
            </a:solidFill>
            <a:ln w="9525">
              <a:solidFill>
                <a:srgbClr val="D4A574"/>
              </a:solidFill>
            </a:ln>
          </p:spPr>
        </p:sp>
        <p:sp>
          <p:nvSpPr>
            <p:cNvPr id="40" name="TextBox 40"/>
            <p:cNvSpPr txBox="1"/>
            <p:nvPr/>
          </p:nvSpPr>
          <p:spPr>
            <a:xfrm>
              <a:off x="1941395" y="3718560"/>
              <a:ext cx="107021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b="1" dirty="0">
                  <a:solidFill>
                    <a:srgbClr val="D4A574"/>
                  </a:solidFill>
                  <a:latin typeface="Calibri"/>
                  <a:ea typeface="Microsoft YaHei"/>
                  <a:cs typeface="Calibri"/>
                </a:rPr>
                <a:t>Full Pipeline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5075544" y="3637598"/>
              <a:ext cx="707412" cy="3962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950" b="1" dirty="0">
                  <a:solidFill>
                    <a:srgbClr val="34D399"/>
                  </a:solidFill>
                  <a:effectLst>
                    <a:glow rad="47625">
                      <a:srgbClr val="34D399">
                        <a:alpha val="35000"/>
                      </a:srgbClr>
                    </a:glow>
                  </a:effectLst>
                  <a:latin typeface="Arial"/>
                  <a:ea typeface="Microsoft YaHei"/>
                  <a:cs typeface="Arial"/>
                </a:rPr>
                <a:t>0.4%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7481159" y="3637598"/>
              <a:ext cx="468182" cy="3962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950" b="1" dirty="0">
                  <a:solidFill>
                    <a:srgbClr val="F97316"/>
                  </a:solidFill>
                  <a:latin typeface="Arial"/>
                  <a:ea typeface="Microsoft YaHei"/>
                  <a:cs typeface="Arial"/>
                </a:rPr>
                <a:t>17%</a:t>
              </a: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9647544" y="3637598"/>
              <a:ext cx="707412" cy="3962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950" b="1" dirty="0">
                  <a:solidFill>
                    <a:srgbClr val="D4A574"/>
                  </a:solidFill>
                  <a:latin typeface="Arial"/>
                  <a:ea typeface="Microsoft YaHei"/>
                  <a:cs typeface="Arial"/>
                </a:rPr>
                <a:t>5.7%</a:t>
              </a:r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571500" y="4381500"/>
            <a:ext cx="11049000" cy="1143000"/>
            <a:chOff x="571500" y="4381500"/>
            <a:chExt cx="11049000" cy="1143000"/>
          </a:xfrm>
        </p:grpSpPr>
        <p:sp>
          <p:nvSpPr>
            <p:cNvPr id="45" name="Freeform 45"/>
            <p:cNvSpPr/>
            <p:nvPr/>
          </p:nvSpPr>
          <p:spPr>
            <a:xfrm>
              <a:off x="571500" y="4381500"/>
              <a:ext cx="11049000" cy="1143000"/>
            </a:xfrm>
            <a:custGeom>
              <a:avLst/>
              <a:gdLst/>
              <a:ahLst/>
              <a:cxnLst/>
              <a:rect l="l" t="t" r="r" b="b"/>
              <a:pathLst>
                <a:path w="11049000" h="1143000">
                  <a:moveTo>
                    <a:pt x="114300" y="0"/>
                  </a:moveTo>
                  <a:lnTo>
                    <a:pt x="10934700" y="0"/>
                  </a:lnTo>
                  <a:cubicBezTo>
                    <a:pt x="10997826" y="0"/>
                    <a:pt x="11049000" y="51174"/>
                    <a:pt x="11049000" y="114300"/>
                  </a:cubicBezTo>
                  <a:lnTo>
                    <a:pt x="11049000" y="1028700"/>
                  </a:lnTo>
                  <a:cubicBezTo>
                    <a:pt x="11049000" y="1091826"/>
                    <a:pt x="10997826" y="1143000"/>
                    <a:pt x="10934700" y="1143000"/>
                  </a:cubicBezTo>
                  <a:lnTo>
                    <a:pt x="114300" y="1143000"/>
                  </a:lnTo>
                  <a:cubicBezTo>
                    <a:pt x="51174" y="1143000"/>
                    <a:pt x="0" y="1091826"/>
                    <a:pt x="0" y="102870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1C2333"/>
            </a:solidFill>
            <a:ln w="9525">
              <a:solidFill>
                <a:srgbClr val="30363D"/>
              </a:solidFill>
            </a:ln>
          </p:spPr>
        </p:sp>
        <p:sp>
          <p:nvSpPr>
            <p:cNvPr id="46" name="Freeform 46"/>
            <p:cNvSpPr/>
            <p:nvPr/>
          </p:nvSpPr>
          <p:spPr>
            <a:xfrm>
              <a:off x="571500" y="4381500"/>
              <a:ext cx="11049000" cy="38100"/>
            </a:xfrm>
            <a:custGeom>
              <a:avLst/>
              <a:gdLst/>
              <a:ahLst/>
              <a:cxnLst/>
              <a:rect l="l" t="t" r="r" b="b"/>
              <a:pathLst>
                <a:path w="11049000" h="38100">
                  <a:moveTo>
                    <a:pt x="19050" y="0"/>
                  </a:moveTo>
                  <a:lnTo>
                    <a:pt x="11029950" y="0"/>
                  </a:lnTo>
                  <a:cubicBezTo>
                    <a:pt x="11040471" y="0"/>
                    <a:pt x="11049000" y="8529"/>
                    <a:pt x="11049000" y="19050"/>
                  </a:cubicBezTo>
                  <a:lnTo>
                    <a:pt x="11049000" y="19050"/>
                  </a:lnTo>
                  <a:cubicBezTo>
                    <a:pt x="11049000" y="29571"/>
                    <a:pt x="11040471" y="38100"/>
                    <a:pt x="11029950" y="38100"/>
                  </a:cubicBezTo>
                  <a:lnTo>
                    <a:pt x="19050" y="38100"/>
                  </a:lnTo>
                  <a:cubicBezTo>
                    <a:pt x="8529" y="38100"/>
                    <a:pt x="0" y="29571"/>
                    <a:pt x="0" y="1905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F97316"/>
            </a:solidFill>
            <a:ln>
              <a:noFill/>
            </a:ln>
          </p:spPr>
        </p:sp>
        <p:sp>
          <p:nvSpPr>
            <p:cNvPr id="47" name="TextBox 47"/>
            <p:cNvSpPr txBox="1"/>
            <p:nvPr/>
          </p:nvSpPr>
          <p:spPr>
            <a:xfrm>
              <a:off x="838200" y="4581525"/>
              <a:ext cx="3154990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97316"/>
                  </a:solidFill>
                  <a:latin typeface="Arial"/>
                  <a:ea typeface="Microsoft YaHei"/>
                  <a:cs typeface="Arial"/>
                </a:rPr>
                <a:t>17% FNR — The Honest Number</a:t>
              </a:r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842010" y="4918710"/>
              <a:ext cx="7557897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The classifier correctly identifies the danger but misreads whether the user's consent</a:t>
              </a:r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842010" y="5128260"/>
              <a:ext cx="7443978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signal actually covers this action. "Clean up the PR" doesn't authorize force-pushing.</a:t>
              </a:r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842010" y="5728335"/>
            <a:ext cx="8355330" cy="501015"/>
            <a:chOff x="842010" y="5728335"/>
            <a:chExt cx="8355330" cy="501015"/>
          </a:xfrm>
        </p:grpSpPr>
        <p:sp>
          <p:nvSpPr>
            <p:cNvPr id="51" name="TextBox 51"/>
            <p:cNvSpPr txBox="1"/>
            <p:nvPr/>
          </p:nvSpPr>
          <p:spPr>
            <a:xfrm>
              <a:off x="842010" y="5728335"/>
              <a:ext cx="862965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If you run</a:t>
              </a:r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1586865" y="5744528"/>
              <a:ext cx="2434304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F97316"/>
                  </a:solidFill>
                  <a:latin typeface="Consolas"/>
                  <a:ea typeface="Microsoft YaHei"/>
                  <a:cs typeface="Consolas"/>
                </a:rPr>
                <a:t>--dangerously-skip-permissions</a:t>
              </a:r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4556760" y="5728335"/>
              <a:ext cx="313258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, this is a substantial improvement.</a:t>
              </a:r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842010" y="5985510"/>
              <a:ext cx="835533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Auto mode is not a drop-in replacement for careful human review on high-stakes infrastructure.</a:t>
              </a:r>
            </a:p>
          </p:txBody>
        </p:sp>
      </p:grpSp>
      <p:sp>
        <p:nvSpPr>
          <p:cNvPr id="56" name="TextBox 56"/>
          <p:cNvSpPr txBox="1"/>
          <p:nvPr/>
        </p:nvSpPr>
        <p:spPr>
          <a:xfrm>
            <a:off x="11236500" y="6578441"/>
            <a:ext cx="39447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825" dirty="0">
                <a:solidFill>
                  <a:srgbClr val="6E7681"/>
                </a:solidFill>
                <a:latin typeface="Calibri"/>
                <a:ea typeface="Microsoft YaHei"/>
                <a:cs typeface="Calibri"/>
              </a:rPr>
              <a:t>08 / 10</a:t>
            </a:r>
          </a:p>
        </p:txBody>
      </p:sp>
    </p:spTree>
  </p:cSld>
  <p:clrMapOvr>
    <a:masterClrMapping/>
  </p:clrMapOvr>
  <p:transition dur="4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</p:sp>
      <p:grpSp>
        <p:nvGrpSpPr>
          <p:cNvPr id="7" name="Group 7"/>
          <p:cNvGrpSpPr/>
          <p:nvPr/>
        </p:nvGrpSpPr>
        <p:grpSpPr>
          <a:xfrm>
            <a:off x="533400" y="381000"/>
            <a:ext cx="6563011" cy="904875"/>
            <a:chOff x="533400" y="381000"/>
            <a:chExt cx="6563011" cy="904875"/>
          </a:xfrm>
        </p:grpSpPr>
        <p:sp>
          <p:nvSpPr>
            <p:cNvPr id="3" name="Rectangle 3"/>
            <p:cNvSpPr/>
            <p:nvPr/>
          </p:nvSpPr>
          <p:spPr>
            <a:xfrm>
              <a:off x="571500" y="381000"/>
              <a:ext cx="38100" cy="285750"/>
            </a:xfrm>
            <a:prstGeom prst="rect">
              <a:avLst/>
            </a:prstGeom>
            <a:solidFill>
              <a:srgbClr val="D4A574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710565" y="486728"/>
              <a:ext cx="494395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Arial"/>
                  <a:ea typeface="Microsoft YaHei"/>
                  <a:cs typeface="Arial"/>
                </a:rPr>
                <a:t>DESIGN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533400" y="676275"/>
              <a:ext cx="6563011" cy="609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000" b="1" dirty="0">
                  <a:solidFill>
                    <a:srgbClr val="E6EDF3"/>
                  </a:solidFill>
                  <a:latin typeface="Arial"/>
                  <a:ea typeface="Microsoft YaHei"/>
                  <a:cs typeface="Arial"/>
                </a:rPr>
                <a:t>Design Decisions That Matter</a:t>
              </a:r>
            </a:p>
          </p:txBody>
        </p:sp>
        <p:sp>
          <p:nvSpPr>
            <p:cNvPr id="6" name="Rectangle 6"/>
            <p:cNvSpPr/>
            <p:nvPr/>
          </p:nvSpPr>
          <p:spPr>
            <a:xfrm>
              <a:off x="571500" y="1095375"/>
              <a:ext cx="2095500" cy="28575"/>
            </a:xfrm>
            <a:prstGeom prst="rect">
              <a:avLst/>
            </a:prstGeom>
            <a:gradFill>
              <a:gsLst>
                <a:gs pos="0">
                  <a:srgbClr val="D4A574"/>
                </a:gs>
                <a:gs pos="100000">
                  <a:srgbClr val="60A5FA"/>
                </a:gs>
              </a:gsLst>
              <a:lin ang="0" scaled="1"/>
            </a:gradFill>
            <a:ln>
              <a:noFill/>
            </a:ln>
          </p:spPr>
        </p:sp>
      </p:grpSp>
      <p:grpSp>
        <p:nvGrpSpPr>
          <p:cNvPr id="11" name="Group 11"/>
          <p:cNvGrpSpPr/>
          <p:nvPr/>
        </p:nvGrpSpPr>
        <p:grpSpPr>
          <a:xfrm>
            <a:off x="571500" y="1381125"/>
            <a:ext cx="4762500" cy="5222081"/>
            <a:chOff x="571500" y="1381125"/>
            <a:chExt cx="4762500" cy="5222081"/>
          </a:xfrm>
        </p:grpSpPr>
        <p:sp>
          <p:nvSpPr>
            <p:cNvPr id="8" name="Freeform 8"/>
            <p:cNvSpPr/>
            <p:nvPr/>
          </p:nvSpPr>
          <p:spPr>
            <a:xfrm>
              <a:off x="571500" y="1381125"/>
              <a:ext cx="4762500" cy="4953000"/>
            </a:xfrm>
            <a:custGeom>
              <a:avLst/>
              <a:gdLst/>
              <a:ahLst/>
              <a:cxnLst/>
              <a:rect l="l" t="t" r="r" b="b"/>
              <a:pathLst>
                <a:path w="4762500" h="4953000">
                  <a:moveTo>
                    <a:pt x="114300" y="0"/>
                  </a:moveTo>
                  <a:lnTo>
                    <a:pt x="4648200" y="0"/>
                  </a:lnTo>
                  <a:cubicBezTo>
                    <a:pt x="4711326" y="0"/>
                    <a:pt x="4762500" y="51174"/>
                    <a:pt x="4762500" y="114300"/>
                  </a:cubicBezTo>
                  <a:lnTo>
                    <a:pt x="4762500" y="4838700"/>
                  </a:lnTo>
                  <a:cubicBezTo>
                    <a:pt x="4762500" y="4901826"/>
                    <a:pt x="4711326" y="4953000"/>
                    <a:pt x="4648200" y="4953000"/>
                  </a:cubicBezTo>
                  <a:lnTo>
                    <a:pt x="114300" y="4953000"/>
                  </a:lnTo>
                  <a:cubicBezTo>
                    <a:pt x="51174" y="4953000"/>
                    <a:pt x="0" y="4901826"/>
                    <a:pt x="0" y="483870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161B22"/>
            </a:solidFill>
            <a:ln w="9525">
              <a:solidFill>
                <a:srgbClr val="30363D"/>
              </a:solidFill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pic>
          <p:nvPicPr>
            <p:cNvPr id="9" name="Imag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750" y="1553528"/>
              <a:ext cx="4572000" cy="4608195"/>
            </a:xfrm>
            <a:prstGeom prst="rect">
              <a:avLst/>
            </a:prstGeom>
          </p:spPr>
        </p:pic>
        <p:sp>
          <p:nvSpPr>
            <p:cNvPr id="10" name="TextBox 10"/>
            <p:cNvSpPr txBox="1"/>
            <p:nvPr/>
          </p:nvSpPr>
          <p:spPr>
            <a:xfrm>
              <a:off x="2107871" y="6435566"/>
              <a:ext cx="1689759" cy="167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825" dirty="0">
                  <a:solidFill>
                    <a:srgbClr val="6E7681"/>
                  </a:solidFill>
                  <a:latin typeface="Calibri"/>
                  <a:ea typeface="Microsoft YaHei"/>
                  <a:cs typeface="Calibri"/>
                </a:rPr>
                <a:t>Figure 4: Two-Stage Pipeline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5715000" y="1381125"/>
            <a:ext cx="5905500" cy="1619250"/>
            <a:chOff x="5715000" y="1381125"/>
            <a:chExt cx="5905500" cy="1619250"/>
          </a:xfrm>
        </p:grpSpPr>
        <p:sp>
          <p:nvSpPr>
            <p:cNvPr id="12" name="Freeform 12"/>
            <p:cNvSpPr/>
            <p:nvPr/>
          </p:nvSpPr>
          <p:spPr>
            <a:xfrm>
              <a:off x="5715000" y="1381125"/>
              <a:ext cx="5905500" cy="1619250"/>
            </a:xfrm>
            <a:custGeom>
              <a:avLst/>
              <a:gdLst/>
              <a:ahLst/>
              <a:cxnLst/>
              <a:rect l="l" t="t" r="r" b="b"/>
              <a:pathLst>
                <a:path w="5905500" h="1619250">
                  <a:moveTo>
                    <a:pt x="95250" y="0"/>
                  </a:moveTo>
                  <a:lnTo>
                    <a:pt x="5810250" y="0"/>
                  </a:lnTo>
                  <a:cubicBezTo>
                    <a:pt x="5862855" y="0"/>
                    <a:pt x="5905500" y="42645"/>
                    <a:pt x="5905500" y="95250"/>
                  </a:cubicBezTo>
                  <a:lnTo>
                    <a:pt x="5905500" y="1524000"/>
                  </a:lnTo>
                  <a:cubicBezTo>
                    <a:pt x="5905500" y="1576605"/>
                    <a:pt x="5862855" y="1619250"/>
                    <a:pt x="5810250" y="1619250"/>
                  </a:cubicBezTo>
                  <a:lnTo>
                    <a:pt x="95250" y="1619250"/>
                  </a:lnTo>
                  <a:cubicBezTo>
                    <a:pt x="42645" y="1619250"/>
                    <a:pt x="0" y="1576605"/>
                    <a:pt x="0" y="15240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1C2333"/>
            </a:solidFill>
            <a:ln w="9525">
              <a:solidFill>
                <a:srgbClr val="30363D"/>
              </a:solidFill>
            </a:ln>
          </p:spPr>
        </p:sp>
        <p:sp>
          <p:nvSpPr>
            <p:cNvPr id="13" name="Freeform 13"/>
            <p:cNvSpPr/>
            <p:nvPr/>
          </p:nvSpPr>
          <p:spPr>
            <a:xfrm>
              <a:off x="5715000" y="1381125"/>
              <a:ext cx="47625" cy="1619250"/>
            </a:xfrm>
            <a:custGeom>
              <a:avLst/>
              <a:gdLst/>
              <a:ahLst/>
              <a:cxnLst/>
              <a:rect l="l" t="t" r="r" b="b"/>
              <a:pathLst>
                <a:path w="47625" h="1619250">
                  <a:moveTo>
                    <a:pt x="19050" y="0"/>
                  </a:moveTo>
                  <a:lnTo>
                    <a:pt x="28575" y="0"/>
                  </a:lnTo>
                  <a:cubicBezTo>
                    <a:pt x="39096" y="0"/>
                    <a:pt x="47625" y="8529"/>
                    <a:pt x="47625" y="19050"/>
                  </a:cubicBezTo>
                  <a:lnTo>
                    <a:pt x="47625" y="1600200"/>
                  </a:lnTo>
                  <a:cubicBezTo>
                    <a:pt x="47625" y="1610721"/>
                    <a:pt x="39096" y="1619250"/>
                    <a:pt x="28575" y="1619250"/>
                  </a:cubicBezTo>
                  <a:lnTo>
                    <a:pt x="19050" y="1619250"/>
                  </a:lnTo>
                  <a:cubicBezTo>
                    <a:pt x="8529" y="1619250"/>
                    <a:pt x="0" y="1610721"/>
                    <a:pt x="0" y="160020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60A5FA"/>
            </a:solidFill>
            <a:ln>
              <a:noFill/>
            </a:ln>
          </p:spPr>
        </p:sp>
        <p:sp>
          <p:nvSpPr>
            <p:cNvPr id="14" name="Freeform 14"/>
            <p:cNvSpPr/>
            <p:nvPr/>
          </p:nvSpPr>
          <p:spPr>
            <a:xfrm>
              <a:off x="5981700" y="1543050"/>
              <a:ext cx="228600" cy="304800"/>
            </a:xfrm>
            <a:custGeom>
              <a:avLst/>
              <a:gdLst/>
              <a:ahLst/>
              <a:cxnLst/>
              <a:rect l="l" t="t" r="r" b="b"/>
              <a:pathLst>
                <a:path w="228600" h="304800">
                  <a:moveTo>
                    <a:pt x="133350" y="133350"/>
                  </a:moveTo>
                  <a:lnTo>
                    <a:pt x="152400" y="0"/>
                  </a:lnTo>
                  <a:lnTo>
                    <a:pt x="114300" y="0"/>
                  </a:lnTo>
                  <a:lnTo>
                    <a:pt x="0" y="133350"/>
                  </a:lnTo>
                  <a:lnTo>
                    <a:pt x="0" y="171450"/>
                  </a:lnTo>
                  <a:lnTo>
                    <a:pt x="95250" y="171450"/>
                  </a:lnTo>
                  <a:lnTo>
                    <a:pt x="76200" y="304800"/>
                  </a:lnTo>
                  <a:lnTo>
                    <a:pt x="114300" y="304800"/>
                  </a:lnTo>
                  <a:lnTo>
                    <a:pt x="228600" y="171450"/>
                  </a:lnTo>
                  <a:lnTo>
                    <a:pt x="228600" y="133350"/>
                  </a:lnTo>
                  <a:lnTo>
                    <a:pt x="133350" y="133350"/>
                  </a:lnTo>
                  <a:close/>
                </a:path>
              </a:pathLst>
            </a:custGeom>
            <a:solidFill>
              <a:srgbClr val="60A5FA"/>
            </a:solidFill>
            <a:ln>
              <a:noFill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6324600" y="1609725"/>
              <a:ext cx="2832949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60A5FA"/>
                  </a:solidFill>
                  <a:latin typeface="Arial"/>
                  <a:ea typeface="Microsoft YaHei"/>
                  <a:cs typeface="Arial"/>
                </a:rPr>
                <a:t>Two-Stage Classification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5928360" y="1946910"/>
              <a:ext cx="4718685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Stage 1: Fast single-token filter, tuned to "err on the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5928360" y="2156460"/>
              <a:ext cx="3640836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side of blocking" — accepts 8.5% FPR cost.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5928360" y="2423160"/>
              <a:ext cx="3912489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Stage 2: Chain-of-thought reasoning reduces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5928360" y="2632710"/>
              <a:ext cx="4245483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FPR from 8.5% → 0.4%. Almost entirely cache-hit.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5715000" y="3190875"/>
            <a:ext cx="5905500" cy="1619250"/>
            <a:chOff x="5715000" y="3190875"/>
            <a:chExt cx="5905500" cy="1619250"/>
          </a:xfrm>
        </p:grpSpPr>
        <p:sp>
          <p:nvSpPr>
            <p:cNvPr id="21" name="Freeform 21"/>
            <p:cNvSpPr/>
            <p:nvPr/>
          </p:nvSpPr>
          <p:spPr>
            <a:xfrm>
              <a:off x="5715000" y="3190875"/>
              <a:ext cx="5905500" cy="1619250"/>
            </a:xfrm>
            <a:custGeom>
              <a:avLst/>
              <a:gdLst/>
              <a:ahLst/>
              <a:cxnLst/>
              <a:rect l="l" t="t" r="r" b="b"/>
              <a:pathLst>
                <a:path w="5905500" h="1619250">
                  <a:moveTo>
                    <a:pt x="95250" y="0"/>
                  </a:moveTo>
                  <a:lnTo>
                    <a:pt x="5810250" y="0"/>
                  </a:lnTo>
                  <a:cubicBezTo>
                    <a:pt x="5862855" y="0"/>
                    <a:pt x="5905500" y="42645"/>
                    <a:pt x="5905500" y="95250"/>
                  </a:cubicBezTo>
                  <a:lnTo>
                    <a:pt x="5905500" y="1524000"/>
                  </a:lnTo>
                  <a:cubicBezTo>
                    <a:pt x="5905500" y="1576605"/>
                    <a:pt x="5862855" y="1619250"/>
                    <a:pt x="5810250" y="1619250"/>
                  </a:cubicBezTo>
                  <a:lnTo>
                    <a:pt x="95250" y="1619250"/>
                  </a:lnTo>
                  <a:cubicBezTo>
                    <a:pt x="42645" y="1619250"/>
                    <a:pt x="0" y="1576605"/>
                    <a:pt x="0" y="15240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1C2333"/>
            </a:solidFill>
            <a:ln w="9525">
              <a:solidFill>
                <a:srgbClr val="30363D"/>
              </a:solidFill>
            </a:ln>
          </p:spPr>
        </p:sp>
        <p:sp>
          <p:nvSpPr>
            <p:cNvPr id="22" name="Freeform 22"/>
            <p:cNvSpPr/>
            <p:nvPr/>
          </p:nvSpPr>
          <p:spPr>
            <a:xfrm>
              <a:off x="5715000" y="3190875"/>
              <a:ext cx="47625" cy="1619250"/>
            </a:xfrm>
            <a:custGeom>
              <a:avLst/>
              <a:gdLst/>
              <a:ahLst/>
              <a:cxnLst/>
              <a:rect l="l" t="t" r="r" b="b"/>
              <a:pathLst>
                <a:path w="47625" h="1619250">
                  <a:moveTo>
                    <a:pt x="19050" y="0"/>
                  </a:moveTo>
                  <a:lnTo>
                    <a:pt x="28575" y="0"/>
                  </a:lnTo>
                  <a:cubicBezTo>
                    <a:pt x="39096" y="0"/>
                    <a:pt x="47625" y="8529"/>
                    <a:pt x="47625" y="19050"/>
                  </a:cubicBezTo>
                  <a:lnTo>
                    <a:pt x="47625" y="1600200"/>
                  </a:lnTo>
                  <a:cubicBezTo>
                    <a:pt x="47625" y="1610721"/>
                    <a:pt x="39096" y="1619250"/>
                    <a:pt x="28575" y="1619250"/>
                  </a:cubicBezTo>
                  <a:lnTo>
                    <a:pt x="19050" y="1619250"/>
                  </a:lnTo>
                  <a:cubicBezTo>
                    <a:pt x="8529" y="1619250"/>
                    <a:pt x="0" y="1610721"/>
                    <a:pt x="0" y="160020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34D399"/>
            </a:solidFill>
            <a:ln>
              <a:noFill/>
            </a:ln>
          </p:spPr>
        </p:sp>
        <p:sp>
          <p:nvSpPr>
            <p:cNvPr id="23" name="Freeform 23"/>
            <p:cNvSpPr/>
            <p:nvPr/>
          </p:nvSpPr>
          <p:spPr>
            <a:xfrm>
              <a:off x="5962650" y="3352800"/>
              <a:ext cx="266700" cy="304800"/>
            </a:xfrm>
            <a:custGeom>
              <a:avLst/>
              <a:gdLst/>
              <a:ahLst/>
              <a:cxnLst/>
              <a:rect l="l" t="t" r="r" b="b"/>
              <a:pathLst>
                <a:path w="266700" h="304800">
                  <a:moveTo>
                    <a:pt x="133350" y="304800"/>
                  </a:moveTo>
                  <a:lnTo>
                    <a:pt x="63819" y="255135"/>
                  </a:lnTo>
                  <a:cubicBezTo>
                    <a:pt x="23769" y="226527"/>
                    <a:pt x="0" y="180340"/>
                    <a:pt x="0" y="131122"/>
                  </a:cubicBezTo>
                  <a:lnTo>
                    <a:pt x="0" y="57150"/>
                  </a:lnTo>
                  <a:lnTo>
                    <a:pt x="133350" y="0"/>
                  </a:lnTo>
                  <a:lnTo>
                    <a:pt x="266700" y="57150"/>
                  </a:lnTo>
                  <a:lnTo>
                    <a:pt x="266700" y="131122"/>
                  </a:lnTo>
                  <a:cubicBezTo>
                    <a:pt x="266700" y="180340"/>
                    <a:pt x="242931" y="226527"/>
                    <a:pt x="202881" y="255135"/>
                  </a:cubicBezTo>
                  <a:lnTo>
                    <a:pt x="133350" y="304800"/>
                  </a:lnTo>
                  <a:close/>
                  <a:moveTo>
                    <a:pt x="213495" y="108720"/>
                  </a:moveTo>
                  <a:lnTo>
                    <a:pt x="186555" y="81780"/>
                  </a:lnTo>
                  <a:lnTo>
                    <a:pt x="114300" y="154034"/>
                  </a:lnTo>
                  <a:lnTo>
                    <a:pt x="80145" y="119880"/>
                  </a:lnTo>
                  <a:lnTo>
                    <a:pt x="53205" y="146820"/>
                  </a:lnTo>
                  <a:lnTo>
                    <a:pt x="114300" y="207916"/>
                  </a:lnTo>
                  <a:lnTo>
                    <a:pt x="213495" y="108720"/>
                  </a:lnTo>
                  <a:close/>
                </a:path>
              </a:pathLst>
            </a:custGeom>
            <a:solidFill>
              <a:srgbClr val="34D399"/>
            </a:solidFill>
            <a:ln>
              <a:noFill/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6324600" y="3419475"/>
              <a:ext cx="3085981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34D399"/>
                  </a:solidFill>
                  <a:latin typeface="Arial"/>
                  <a:ea typeface="Microsoft YaHei"/>
                  <a:cs typeface="Arial"/>
                </a:rPr>
                <a:t>Compound Injection Defense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5928360" y="3756660"/>
              <a:ext cx="4131564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Two layers that compound: injection must evade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5928360" y="3966210"/>
              <a:ext cx="383362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input-layer probe AND transcript classifier.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5928360" y="4232910"/>
              <a:ext cx="3456813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Second layer is blind to the payload that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5928360" y="4442460"/>
              <a:ext cx="3956304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compromised the first — significantly harder.</a:t>
              </a: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5715000" y="5000625"/>
            <a:ext cx="5905500" cy="1476375"/>
            <a:chOff x="5715000" y="5000625"/>
            <a:chExt cx="5905500" cy="1476375"/>
          </a:xfrm>
        </p:grpSpPr>
        <p:sp>
          <p:nvSpPr>
            <p:cNvPr id="30" name="Freeform 30"/>
            <p:cNvSpPr/>
            <p:nvPr/>
          </p:nvSpPr>
          <p:spPr>
            <a:xfrm>
              <a:off x="5715000" y="5000625"/>
              <a:ext cx="5905500" cy="1476375"/>
            </a:xfrm>
            <a:custGeom>
              <a:avLst/>
              <a:gdLst/>
              <a:ahLst/>
              <a:cxnLst/>
              <a:rect l="l" t="t" r="r" b="b"/>
              <a:pathLst>
                <a:path w="5905500" h="1476375">
                  <a:moveTo>
                    <a:pt x="95250" y="0"/>
                  </a:moveTo>
                  <a:lnTo>
                    <a:pt x="5810250" y="0"/>
                  </a:lnTo>
                  <a:cubicBezTo>
                    <a:pt x="5862855" y="0"/>
                    <a:pt x="5905500" y="42645"/>
                    <a:pt x="5905500" y="95250"/>
                  </a:cubicBezTo>
                  <a:lnTo>
                    <a:pt x="5905500" y="1381125"/>
                  </a:lnTo>
                  <a:cubicBezTo>
                    <a:pt x="5905500" y="1433730"/>
                    <a:pt x="5862855" y="1476375"/>
                    <a:pt x="5810250" y="1476375"/>
                  </a:cubicBezTo>
                  <a:lnTo>
                    <a:pt x="95250" y="1476375"/>
                  </a:lnTo>
                  <a:cubicBezTo>
                    <a:pt x="42645" y="1476375"/>
                    <a:pt x="0" y="1433730"/>
                    <a:pt x="0" y="1381125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1C2333"/>
            </a:solidFill>
            <a:ln w="9525">
              <a:solidFill>
                <a:srgbClr val="30363D"/>
              </a:solidFill>
            </a:ln>
          </p:spPr>
        </p:sp>
        <p:sp>
          <p:nvSpPr>
            <p:cNvPr id="31" name="Freeform 31"/>
            <p:cNvSpPr/>
            <p:nvPr/>
          </p:nvSpPr>
          <p:spPr>
            <a:xfrm>
              <a:off x="5715000" y="5000625"/>
              <a:ext cx="47625" cy="1476375"/>
            </a:xfrm>
            <a:custGeom>
              <a:avLst/>
              <a:gdLst/>
              <a:ahLst/>
              <a:cxnLst/>
              <a:rect l="l" t="t" r="r" b="b"/>
              <a:pathLst>
                <a:path w="47625" h="1476375">
                  <a:moveTo>
                    <a:pt x="19050" y="0"/>
                  </a:moveTo>
                  <a:lnTo>
                    <a:pt x="28575" y="0"/>
                  </a:lnTo>
                  <a:cubicBezTo>
                    <a:pt x="39096" y="0"/>
                    <a:pt x="47625" y="8529"/>
                    <a:pt x="47625" y="19050"/>
                  </a:cubicBezTo>
                  <a:lnTo>
                    <a:pt x="47625" y="1457325"/>
                  </a:lnTo>
                  <a:cubicBezTo>
                    <a:pt x="47625" y="1467846"/>
                    <a:pt x="39096" y="1476375"/>
                    <a:pt x="28575" y="1476375"/>
                  </a:cubicBezTo>
                  <a:lnTo>
                    <a:pt x="19050" y="1476375"/>
                  </a:lnTo>
                  <a:cubicBezTo>
                    <a:pt x="8529" y="1476375"/>
                    <a:pt x="0" y="1467846"/>
                    <a:pt x="0" y="1457325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D4A574"/>
            </a:solidFill>
            <a:ln>
              <a:noFill/>
            </a:ln>
          </p:spPr>
        </p:sp>
        <p:grpSp>
          <p:nvGrpSpPr>
            <p:cNvPr id="34" name="Group 34"/>
            <p:cNvGrpSpPr/>
            <p:nvPr/>
          </p:nvGrpSpPr>
          <p:grpSpPr>
            <a:xfrm>
              <a:off x="5943600" y="5162550"/>
              <a:ext cx="304800" cy="304800"/>
              <a:chOff x="5943600" y="5162550"/>
              <a:chExt cx="304800" cy="3048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6019800" y="5238750"/>
                <a:ext cx="152400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152400">
                    <a:moveTo>
                      <a:pt x="76200" y="0"/>
                    </a:moveTo>
                    <a:cubicBezTo>
                      <a:pt x="34116" y="0"/>
                      <a:pt x="0" y="34116"/>
                      <a:pt x="0" y="76200"/>
                    </a:cubicBezTo>
                    <a:cubicBezTo>
                      <a:pt x="0" y="118283"/>
                      <a:pt x="34116" y="152400"/>
                      <a:pt x="76200" y="152400"/>
                    </a:cubicBezTo>
                    <a:cubicBezTo>
                      <a:pt x="118283" y="152400"/>
                      <a:pt x="152400" y="118283"/>
                      <a:pt x="152400" y="76200"/>
                    </a:cubicBezTo>
                    <a:cubicBezTo>
                      <a:pt x="152400" y="34116"/>
                      <a:pt x="118283" y="0"/>
                      <a:pt x="76200" y="0"/>
                    </a:cubicBezTo>
                    <a:close/>
                    <a:moveTo>
                      <a:pt x="38100" y="76200"/>
                    </a:moveTo>
                    <a:cubicBezTo>
                      <a:pt x="38100" y="55158"/>
                      <a:pt x="55158" y="38100"/>
                      <a:pt x="76200" y="38100"/>
                    </a:cubicBezTo>
                    <a:cubicBezTo>
                      <a:pt x="97242" y="38100"/>
                      <a:pt x="114300" y="55158"/>
                      <a:pt x="114300" y="76200"/>
                    </a:cubicBezTo>
                    <a:cubicBezTo>
                      <a:pt x="114300" y="97242"/>
                      <a:pt x="97242" y="114300"/>
                      <a:pt x="76200" y="114300"/>
                    </a:cubicBezTo>
                    <a:cubicBezTo>
                      <a:pt x="55158" y="114300"/>
                      <a:pt x="38100" y="97242"/>
                      <a:pt x="38100" y="76200"/>
                    </a:cubicBezTo>
                    <a:close/>
                  </a:path>
                </a:pathLst>
              </a:custGeom>
              <a:solidFill>
                <a:srgbClr val="D4A574"/>
              </a:solidFill>
              <a:ln>
                <a:noFill/>
              </a:ln>
            </p:spPr>
          </p:sp>
          <p:sp>
            <p:nvSpPr>
              <p:cNvPr id="33" name="Freeform 33"/>
              <p:cNvSpPr/>
              <p:nvPr/>
            </p:nvSpPr>
            <p:spPr>
              <a:xfrm>
                <a:off x="5943600" y="5162550"/>
                <a:ext cx="30480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304800" h="304800">
                    <a:moveTo>
                      <a:pt x="152400" y="0"/>
                    </a:moveTo>
                    <a:cubicBezTo>
                      <a:pt x="68232" y="0"/>
                      <a:pt x="0" y="68232"/>
                      <a:pt x="0" y="152400"/>
                    </a:cubicBezTo>
                    <a:cubicBezTo>
                      <a:pt x="0" y="236569"/>
                      <a:pt x="68232" y="304800"/>
                      <a:pt x="152400" y="304800"/>
                    </a:cubicBezTo>
                    <a:cubicBezTo>
                      <a:pt x="236569" y="304800"/>
                      <a:pt x="304800" y="236569"/>
                      <a:pt x="304800" y="152400"/>
                    </a:cubicBezTo>
                    <a:cubicBezTo>
                      <a:pt x="304800" y="68232"/>
                      <a:pt x="236569" y="0"/>
                      <a:pt x="152400" y="0"/>
                    </a:cubicBezTo>
                    <a:close/>
                    <a:moveTo>
                      <a:pt x="38100" y="152400"/>
                    </a:moveTo>
                    <a:cubicBezTo>
                      <a:pt x="38100" y="89274"/>
                      <a:pt x="89274" y="38100"/>
                      <a:pt x="152400" y="38100"/>
                    </a:cubicBezTo>
                    <a:cubicBezTo>
                      <a:pt x="215526" y="38100"/>
                      <a:pt x="266700" y="89274"/>
                      <a:pt x="266700" y="152400"/>
                    </a:cubicBezTo>
                    <a:cubicBezTo>
                      <a:pt x="266700" y="215526"/>
                      <a:pt x="215526" y="266700"/>
                      <a:pt x="152400" y="266700"/>
                    </a:cubicBezTo>
                    <a:cubicBezTo>
                      <a:pt x="89274" y="266700"/>
                      <a:pt x="38100" y="215526"/>
                      <a:pt x="38100" y="152400"/>
                    </a:cubicBezTo>
                    <a:close/>
                  </a:path>
                </a:pathLst>
              </a:custGeom>
              <a:solidFill>
                <a:srgbClr val="D4A574"/>
              </a:solidFill>
              <a:ln>
                <a:noFill/>
              </a:ln>
            </p:spPr>
          </p:sp>
        </p:grpSp>
        <p:sp>
          <p:nvSpPr>
            <p:cNvPr id="35" name="TextBox 35"/>
            <p:cNvSpPr txBox="1"/>
            <p:nvPr/>
          </p:nvSpPr>
          <p:spPr>
            <a:xfrm>
              <a:off x="6324600" y="5229225"/>
              <a:ext cx="2131362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D4A574"/>
                  </a:solidFill>
                  <a:latin typeface="Arial"/>
                  <a:ea typeface="Microsoft YaHei"/>
                  <a:cs typeface="Arial"/>
                </a:rPr>
                <a:t>Deny-and-Continue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5928360" y="5566410"/>
              <a:ext cx="3982593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Blocked actions don't halt the session — agent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5928360" y="5775960"/>
              <a:ext cx="269443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E6EDF3"/>
                  </a:solidFill>
                  <a:latin typeface="Calibri"/>
                  <a:ea typeface="Microsoft YaHei"/>
                  <a:cs typeface="Calibri"/>
                </a:rPr>
                <a:t>retries with a safer approach.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5930265" y="6077902"/>
              <a:ext cx="4795933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949E"/>
                  </a:solidFill>
                  <a:latin typeface="Calibri"/>
                  <a:ea typeface="Microsoft YaHei"/>
                  <a:cs typeface="Calibri"/>
                </a:rPr>
                <a:t>Backstop: 3 consecutive or 20 total denials → escalate to human</a:t>
              </a:r>
            </a:p>
          </p:txBody>
        </p:sp>
      </p:grpSp>
      <p:sp>
        <p:nvSpPr>
          <p:cNvPr id="40" name="TextBox 40"/>
          <p:cNvSpPr txBox="1"/>
          <p:nvPr/>
        </p:nvSpPr>
        <p:spPr>
          <a:xfrm>
            <a:off x="11236500" y="6578441"/>
            <a:ext cx="39447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825" dirty="0">
                <a:solidFill>
                  <a:srgbClr val="6E7681"/>
                </a:solidFill>
                <a:latin typeface="Calibri"/>
                <a:ea typeface="Microsoft YaHei"/>
                <a:cs typeface="Calibri"/>
              </a:rPr>
              <a:t>09 / 10</a:t>
            </a:r>
          </a:p>
        </p:txBody>
      </p:sp>
    </p:spTree>
  </p:cSld>
  <p:clrMapOvr>
    <a:masterClrMapping/>
  </p:clrMapOvr>
  <p:transition dur="40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