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9" r:id="rId4"/>
    <p:sldId id="260" r:id="rId5"/>
    <p:sldId id="305" r:id="rId6"/>
    <p:sldId id="306" r:id="rId7"/>
    <p:sldId id="308" r:id="rId8"/>
    <p:sldId id="309" r:id="rId9"/>
    <p:sldId id="307" r:id="rId10"/>
    <p:sldId id="310" r:id="rId11"/>
    <p:sldId id="261" r:id="rId12"/>
    <p:sldId id="262" r:id="rId13"/>
    <p:sldId id="311" r:id="rId14"/>
    <p:sldId id="263" r:id="rId15"/>
    <p:sldId id="313" r:id="rId16"/>
    <p:sldId id="265" r:id="rId17"/>
    <p:sldId id="314" r:id="rId18"/>
    <p:sldId id="266" r:id="rId19"/>
    <p:sldId id="315" r:id="rId20"/>
    <p:sldId id="264" r:id="rId21"/>
    <p:sldId id="312" r:id="rId22"/>
    <p:sldId id="317" r:id="rId23"/>
    <p:sldId id="318" r:id="rId24"/>
    <p:sldId id="316" r:id="rId25"/>
    <p:sldId id="268" r:id="rId26"/>
    <p:sldId id="282" r:id="rId27"/>
    <p:sldId id="283" r:id="rId28"/>
    <p:sldId id="284" r:id="rId29"/>
    <p:sldId id="285" r:id="rId30"/>
    <p:sldId id="319" r:id="rId31"/>
    <p:sldId id="331" r:id="rId32"/>
    <p:sldId id="320" r:id="rId33"/>
    <p:sldId id="321" r:id="rId34"/>
    <p:sldId id="322" r:id="rId35"/>
    <p:sldId id="323" r:id="rId36"/>
    <p:sldId id="324" r:id="rId37"/>
    <p:sldId id="325" r:id="rId38"/>
    <p:sldId id="332" r:id="rId39"/>
    <p:sldId id="258" r:id="rId40"/>
  </p:sldIdLst>
  <p:sldSz cx="10693400" cy="60118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4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04" autoAdjust="0"/>
    <p:restoredTop sz="83224" autoAdjust="0"/>
  </p:normalViewPr>
  <p:slideViewPr>
    <p:cSldViewPr>
      <p:cViewPr varScale="1">
        <p:scale>
          <a:sx n="96" d="100"/>
          <a:sy n="96" d="100"/>
        </p:scale>
        <p:origin x="998" y="72"/>
      </p:cViewPr>
      <p:guideLst>
        <p:guide orient="horz" pos="1894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26029-8D1F-448E-B997-F89F7AE14075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62D43-4FE1-435E-B3CB-50BCE1AFD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8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80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</a:t>
            </a:r>
            <a:r>
              <a:rPr lang="en-US" baseline="0" dirty="0"/>
              <a:t> a general allocator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61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atomic for</a:t>
            </a:r>
            <a:r>
              <a:rPr lang="en-US" baseline="0" dirty="0"/>
              <a:t> all offset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88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global free list involves</a:t>
            </a:r>
            <a:r>
              <a:rPr lang="en-US" baseline="0" dirty="0"/>
              <a:t> lock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680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 type</a:t>
            </a:r>
            <a:r>
              <a:rPr lang="en-US" baseline="0" dirty="0"/>
              <a:t> of version</a:t>
            </a:r>
          </a:p>
          <a:p>
            <a:r>
              <a:rPr lang="en-US" baseline="0" dirty="0"/>
              <a:t>reference count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900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889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pthread_key_t</a:t>
            </a:r>
            <a:r>
              <a:rPr lang="en-US" dirty="0"/>
              <a:t> for TLS</a:t>
            </a:r>
          </a:p>
          <a:p>
            <a:r>
              <a:rPr lang="en-US" dirty="0"/>
              <a:t>can carry</a:t>
            </a:r>
            <a:r>
              <a:rPr lang="en-US" baseline="0" dirty="0"/>
              <a:t> additional data in TLS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093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399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87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topic</a:t>
            </a:r>
            <a:r>
              <a:rPr lang="zh-CN" altLang="en-US" dirty="0"/>
              <a:t> </a:t>
            </a:r>
            <a:r>
              <a:rPr lang="en-US" altLang="zh-CN" dirty="0"/>
              <a:t>may interleave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76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CPU</a:t>
            </a:r>
            <a:r>
              <a:rPr lang="zh-Hans" altLang="en-US" dirty="0"/>
              <a:t> </a:t>
            </a:r>
            <a:r>
              <a:rPr lang="en-US" altLang="zh-Hans" dirty="0"/>
              <a:t>cache</a:t>
            </a:r>
            <a:r>
              <a:rPr lang="zh-Hans" altLang="en-US" dirty="0"/>
              <a:t> </a:t>
            </a:r>
            <a:r>
              <a:rPr lang="en-US" altLang="zh-Hans" dirty="0"/>
              <a:t>synchronization</a:t>
            </a:r>
          </a:p>
          <a:p>
            <a:r>
              <a:rPr lang="en-US" altLang="zh-Hans" dirty="0"/>
              <a:t>locality</a:t>
            </a:r>
            <a:r>
              <a:rPr lang="zh-Hans" altLang="en-US" dirty="0"/>
              <a:t> </a:t>
            </a:r>
            <a:r>
              <a:rPr lang="en-US" altLang="zh-Hans" dirty="0"/>
              <a:t>vs</a:t>
            </a:r>
            <a:r>
              <a:rPr lang="zh-Hans" altLang="en-US" dirty="0"/>
              <a:t> </a:t>
            </a:r>
            <a:r>
              <a:rPr lang="en-US" altLang="zh-Hans" dirty="0"/>
              <a:t>scalability</a:t>
            </a:r>
            <a:r>
              <a:rPr lang="en-US" dirty="0"/>
              <a:t> </a:t>
            </a:r>
          </a:p>
          <a:p>
            <a:r>
              <a:rPr lang="en-US" dirty="0" err="1"/>
              <a:t>nginx</a:t>
            </a:r>
            <a:r>
              <a:rPr lang="en-US" baseline="0" dirty="0"/>
              <a:t> as example for fiber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4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bth</a:t>
            </a:r>
            <a:r>
              <a:rPr lang="zh-CN" altLang="en-US" dirty="0"/>
              <a:t>看做每个</a:t>
            </a:r>
            <a:r>
              <a:rPr lang="en-US" altLang="zh-CN" dirty="0" err="1"/>
              <a:t>bthread</a:t>
            </a:r>
            <a:r>
              <a:rPr lang="zh-CN" altLang="en-US" dirty="0"/>
              <a:t>的</a:t>
            </a:r>
            <a:r>
              <a:rPr lang="en-US" altLang="zh-CN" dirty="0"/>
              <a:t>context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37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5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67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37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80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used</a:t>
            </a:r>
            <a:r>
              <a:rPr lang="en-US" baseline="0" dirty="0"/>
              <a:t> as correlation id</a:t>
            </a:r>
          </a:p>
          <a:p>
            <a:r>
              <a:rPr lang="en-US" baseline="0" dirty="0"/>
              <a:t>lock to access controller</a:t>
            </a:r>
          </a:p>
          <a:p>
            <a:r>
              <a:rPr lang="en-US" baseline="0" dirty="0" err="1"/>
              <a:t>id_error</a:t>
            </a:r>
            <a:r>
              <a:rPr lang="en-US" baseline="0" dirty="0"/>
              <a:t> on error</a:t>
            </a:r>
          </a:p>
          <a:p>
            <a:r>
              <a:rPr lang="en-US" baseline="0" dirty="0"/>
              <a:t>join for synchronous RPC</a:t>
            </a:r>
          </a:p>
          <a:p>
            <a:r>
              <a:rPr lang="en-US" baseline="0" dirty="0"/>
              <a:t>address </a:t>
            </a:r>
            <a:r>
              <a:rPr lang="en-US" baseline="0" dirty="0" err="1"/>
              <a:t>ResourceId</a:t>
            </a:r>
            <a:r>
              <a:rPr lang="en-US" baseline="0" dirty="0"/>
              <a:t> in O(1) with no contention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62D43-4FE1-435E-B3CB-50BCE1AFDF1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5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02005" y="1867575"/>
            <a:ext cx="9089390" cy="128865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04010" y="3406722"/>
            <a:ext cx="7485380" cy="15363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0" y="793"/>
            <a:ext cx="10693400" cy="6011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Picture 5" descr="C:\Users\wumin\Desktop\++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186" y="244270"/>
            <a:ext cx="110962" cy="5523322"/>
          </a:xfrm>
          <a:prstGeom prst="rect">
            <a:avLst/>
          </a:prstGeom>
          <a:noFill/>
        </p:spPr>
      </p:pic>
      <p:pic>
        <p:nvPicPr>
          <p:cNvPr id="12" name="Picture 2" descr="C:\Users\wumin\Desktop\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8268" y="2564704"/>
            <a:ext cx="2304256" cy="7325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067112" y="211529"/>
            <a:ext cx="2812588" cy="449637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5639" y="211529"/>
            <a:ext cx="8263250" cy="449637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4705" y="3863179"/>
            <a:ext cx="9089390" cy="119402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4705" y="2548084"/>
            <a:ext cx="9089390" cy="13150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Picture 3" descr="C:\Users\wumin\Desktop\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8348" y="2573883"/>
            <a:ext cx="3144837" cy="777875"/>
          </a:xfrm>
          <a:prstGeom prst="rect">
            <a:avLst/>
          </a:prstGeom>
          <a:noFill/>
        </p:spPr>
      </p:pic>
      <p:pic>
        <p:nvPicPr>
          <p:cNvPr id="10" name="Picture 2" descr="C:\Users\wumin\Desktop\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90916" y="2544323"/>
            <a:ext cx="1944216" cy="61805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5639" y="1230206"/>
            <a:ext cx="5537918" cy="34776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41781" y="1230206"/>
            <a:ext cx="5537919" cy="34776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4670" y="240753"/>
            <a:ext cx="9624060" cy="100197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4670" y="1345712"/>
            <a:ext cx="4724775" cy="5608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4670" y="1906540"/>
            <a:ext cx="4724775" cy="34637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432099" y="1345712"/>
            <a:ext cx="4726631" cy="5608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432099" y="1906540"/>
            <a:ext cx="4726631" cy="34637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4671" y="239361"/>
            <a:ext cx="3518055" cy="10186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80822" y="239361"/>
            <a:ext cx="5977908" cy="51309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34671" y="1258038"/>
            <a:ext cx="3518055" cy="41122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95981" y="4208304"/>
            <a:ext cx="6416040" cy="4968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095981" y="537171"/>
            <a:ext cx="6416040" cy="36071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095981" y="4705118"/>
            <a:ext cx="6416040" cy="7055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34670" y="240753"/>
            <a:ext cx="9624060" cy="1001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4670" y="1402768"/>
            <a:ext cx="9624060" cy="396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34670" y="5572107"/>
            <a:ext cx="2495127" cy="320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2B70F-DF10-4336-ADCF-617C02561E36}" type="datetimeFigureOut">
              <a:rPr lang="zh-CN" altLang="en-US" smtClean="0"/>
              <a:pPr/>
              <a:t>2018/4/24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653579" y="5572107"/>
            <a:ext cx="3386243" cy="320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663603" y="5572107"/>
            <a:ext cx="2495127" cy="320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2906C-1822-439C-9592-AB22BD010E3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0" y="793"/>
            <a:ext cx="10693400" cy="6011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Picture 5" descr="C:\Users\wumin\Desktop\++1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67186" y="244270"/>
            <a:ext cx="110962" cy="552332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rpc/brp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14652" y="2645891"/>
            <a:ext cx="439248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BRPC INTERNAL</a:t>
            </a:r>
          </a:p>
          <a:p>
            <a:pPr algn="r"/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jrjbear@gmail.com</a:t>
            </a:r>
          </a:p>
          <a:p>
            <a:pPr algn="r"/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2018.4</a:t>
            </a: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Work Stealing Implementation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内容占位符 2"/>
          <p:cNvSpPr txBox="1">
            <a:spLocks/>
          </p:cNvSpPr>
          <p:nvPr/>
        </p:nvSpPr>
        <p:spPr>
          <a:xfrm>
            <a:off x="827584" y="3162149"/>
            <a:ext cx="9577064" cy="2735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ParkingLot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wait/signal using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futex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istribute contention by multiple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ParkingLot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PARKING_LOT_NUM in total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WorkStealQueue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used as run queue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wait-free queue given</a:t>
            </a:r>
          </a:p>
          <a:p>
            <a:pPr lvl="2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one thread to push/pop</a:t>
            </a:r>
          </a:p>
          <a:p>
            <a:pPr lvl="2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multiple threads to steal (from the back)</a:t>
            </a:r>
          </a:p>
          <a:p>
            <a:pPr lvl="1"/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31170" y="1256226"/>
            <a:ext cx="42484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Thread1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atomic compare and wait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futex_wait_private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(value, expect)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02883" y="1274955"/>
            <a:ext cx="32913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Thread2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change(value)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futex_wake_private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4914652" y="1710134"/>
            <a:ext cx="2160240" cy="45308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4914652" y="2162152"/>
            <a:ext cx="2253222" cy="106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4914652" y="2172532"/>
            <a:ext cx="2253222" cy="4862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5358905" y="1421755"/>
            <a:ext cx="14279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wakeup by signal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502939" y="2513452"/>
            <a:ext cx="13138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compare failed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502940" y="1904210"/>
            <a:ext cx="13138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compare failed</a:t>
            </a:r>
          </a:p>
        </p:txBody>
      </p:sp>
    </p:spTree>
    <p:extLst>
      <p:ext uri="{BB962C8B-B14F-4D97-AF65-F5344CB8AC3E}">
        <p14:creationId xmlns:p14="http://schemas.microsoft.com/office/powerpoint/2010/main" val="281934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9939" y="1061715"/>
            <a:ext cx="9348534" cy="4680520"/>
          </a:xfrm>
        </p:spPr>
        <p:txBody>
          <a:bodyPr>
            <a:normAutofit lnSpcReduction="10000"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Singleton to manage all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TaskGroups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start, stop, add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if we create a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in non-worker (normal)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pthreads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non-worker doesn’t have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</a:t>
            </a:r>
            <a:endParaRPr lang="en-US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TaskControl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choose a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push into its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RemoteTaskQueue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/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 queue for tasks from non-workers</a:t>
            </a:r>
          </a:p>
          <a:p>
            <a:pPr lvl="2"/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 </a:t>
            </a:r>
            <a:r>
              <a:rPr lang="en-US" altLang="zh-CN" sz="10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mutex</a:t>
            </a:r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to protect from concurrent push/pop/steal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signal_task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-- only notify some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ParkingLots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(thus some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TaskGroups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</a:t>
            </a: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steal_task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-- steal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bthreads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from all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TaskGroups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to prevent starvation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Overall scheduling order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local run queue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local remote queue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other workers’ run queue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other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workers’remote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queue</a:t>
            </a:r>
            <a:endParaRPr lang="en-US" altLang="zh-CN" sz="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TaskControl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15113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sched_to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– switch to execute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sched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run the next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according to schedule order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ready_to_run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– push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into run queue</a:t>
            </a: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ready_to_run_remote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– push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into remote queue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task_runner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wrapper of user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function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set_remained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callback to run before the next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bthread’s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execution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TaskGroup</a:t>
            </a:r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Interface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227020" y="2073456"/>
            <a:ext cx="23762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parameter </a:t>
            </a:r>
            <a:r>
              <a:rPr lang="en-US" sz="15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signal</a:t>
            </a:r>
            <a:r>
              <a:rPr lang="en-US" sz="15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to control whether to notify other </a:t>
            </a:r>
            <a:r>
              <a:rPr lang="en-US" sz="1500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</a:t>
            </a:r>
            <a:endParaRPr lang="en-US" sz="15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右大括号 4"/>
          <p:cNvSpPr/>
          <p:nvPr/>
        </p:nvSpPr>
        <p:spPr>
          <a:xfrm>
            <a:off x="7650956" y="2213843"/>
            <a:ext cx="288032" cy="504056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文本框 5"/>
          <p:cNvSpPr txBox="1"/>
          <p:nvPr/>
        </p:nvSpPr>
        <p:spPr>
          <a:xfrm>
            <a:off x="1170236" y="3509987"/>
            <a:ext cx="53285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run user function</a:t>
            </a: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bthread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destruction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signal join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butex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ending_sched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to fetch the next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bthread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sched_to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(that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bthread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66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9139" y="2429867"/>
            <a:ext cx="9348534" cy="3617399"/>
          </a:xfrm>
        </p:spPr>
        <p:txBody>
          <a:bodyPr>
            <a:normAutofit/>
          </a:bodyPr>
          <a:lstStyle/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start_foreground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set_mained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ready_to_run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current_bth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)) +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sched_to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new_bth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start_background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ready_to_run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[_remote](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new_bth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yield –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set_mained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ready_to_run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current_bth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)) +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sched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usleep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add timer(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ready_to_run_remote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current_bth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)) +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sched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join – wait on join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butex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until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quits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bthread</a:t>
            </a:r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Interface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339754"/>
              </p:ext>
            </p:extLst>
          </p:nvPr>
        </p:nvGraphicFramePr>
        <p:xfrm>
          <a:off x="954212" y="1446205"/>
          <a:ext cx="640871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43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43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32-bit Version to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prevent ABA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32-bit slot id in </a:t>
                      </a:r>
                      <a:r>
                        <a:rPr lang="en-US" dirty="0" err="1"/>
                        <a:t>ResourcePool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3618508" y="101172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bthread_t</a:t>
            </a:r>
            <a:endParaRPr 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8010996" y="1459237"/>
            <a:ext cx="2265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address </a:t>
            </a:r>
            <a:r>
              <a:rPr lang="en-US" dirty="0" err="1"/>
              <a:t>TaskMeta</a:t>
            </a:r>
            <a:endParaRPr lang="en-US" dirty="0"/>
          </a:p>
        </p:txBody>
      </p:sp>
      <p:cxnSp>
        <p:nvCxnSpPr>
          <p:cNvPr id="15" name="直接箭头连接符 14"/>
          <p:cNvCxnSpPr/>
          <p:nvPr/>
        </p:nvCxnSpPr>
        <p:spPr>
          <a:xfrm>
            <a:off x="7146900" y="1643903"/>
            <a:ext cx="7200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8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4"/>
            <a:ext cx="9276526" cy="4464495"/>
          </a:xfrm>
        </p:spPr>
        <p:txBody>
          <a:bodyPr>
            <a:normAutofit lnSpcReduction="10000"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Same semantics as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futex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Block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instead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pthread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Component: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atomic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(to work with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futex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waiter queue</a:t>
            </a:r>
          </a:p>
          <a:p>
            <a:pPr lvl="1"/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mutex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(protect queue)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wait                                                                    wake</a:t>
            </a:r>
          </a:p>
          <a:p>
            <a:pPr marL="0" indent="0">
              <a:buNone/>
            </a:pP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mode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proxy to use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futex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futex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1 waiter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butex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14252" y="3192338"/>
            <a:ext cx="41044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atomic compare to check expect value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add timeout if needed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add itself to waiter queue</a:t>
            </a:r>
          </a:p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to the next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bthread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98828" y="3221955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pop one/all waiter from queue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add it/them into run queue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94772" y="1847576"/>
            <a:ext cx="28803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 should change atomic value somewhere by yourself</a:t>
            </a:r>
          </a:p>
        </p:txBody>
      </p:sp>
      <p:cxnSp>
        <p:nvCxnSpPr>
          <p:cNvPr id="24" name="肘形连接符 23"/>
          <p:cNvCxnSpPr/>
          <p:nvPr/>
        </p:nvCxnSpPr>
        <p:spPr>
          <a:xfrm rot="16200000" flipH="1">
            <a:off x="6037126" y="2688245"/>
            <a:ext cx="785738" cy="281682"/>
          </a:xfrm>
          <a:prstGeom prst="bentConnector3">
            <a:avLst>
              <a:gd name="adj1" fmla="val 9857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07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3767574"/>
            <a:ext cx="5527228" cy="1745191"/>
          </a:xfrm>
        </p:spPr>
        <p:txBody>
          <a:bodyPr>
            <a:normAutofit/>
          </a:bodyPr>
          <a:lstStyle/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EventDispatcher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epoll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 to -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event_dispatch_num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on demand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 each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fd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(Socket), 1 for read and 1 for write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Callback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– container for user code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bthread</a:t>
            </a:r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in </a:t>
            </a:r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brpc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98229" y="1439678"/>
          <a:ext cx="1800199" cy="18105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2352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5312">
                <a:tc>
                  <a:txBody>
                    <a:bodyPr/>
                    <a:lstStyle/>
                    <a:p>
                      <a:r>
                        <a:rPr lang="en-US" sz="1400" dirty="0" err="1"/>
                        <a:t>EventDispatcher</a:t>
                      </a:r>
                      <a:r>
                        <a:rPr lang="en-US" sz="1400" dirty="0"/>
                        <a:t>::Run</a:t>
                      </a:r>
                    </a:p>
                    <a:p>
                      <a:r>
                        <a:rPr lang="en-US" sz="1400" b="0" u="none" dirty="0">
                          <a:effectLst/>
                        </a:rPr>
                        <a:t>EPOLLIN</a:t>
                      </a:r>
                      <a:r>
                        <a:rPr lang="en-US" sz="1400" b="0" u="none" baseline="0" dirty="0">
                          <a:effectLst/>
                        </a:rPr>
                        <a:t> received</a:t>
                      </a:r>
                      <a:endParaRPr lang="en-US" sz="1400" b="0" u="none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831525" y="1349849"/>
          <a:ext cx="1800200" cy="18721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4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3234">
                <a:tc>
                  <a:txBody>
                    <a:bodyPr/>
                    <a:lstStyle/>
                    <a:p>
                      <a:r>
                        <a:rPr lang="en-US" sz="1400" dirty="0" err="1"/>
                        <a:t>InputMessenger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::</a:t>
                      </a:r>
                      <a:r>
                        <a:rPr lang="en-US" sz="1400" dirty="0" err="1"/>
                        <a:t>OnNewMessages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Read</a:t>
                      </a:r>
                      <a:r>
                        <a:rPr lang="en-US" sz="1400" baseline="0" dirty="0"/>
                        <a:t> &amp; Cut messages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4790">
                <a:tc>
                  <a:txBody>
                    <a:bodyPr/>
                    <a:lstStyle/>
                    <a:p>
                      <a:r>
                        <a:rPr lang="en-US" sz="1400" dirty="0" err="1"/>
                        <a:t>EventDispatcher</a:t>
                      </a:r>
                      <a:r>
                        <a:rPr lang="en-US" sz="1400" dirty="0"/>
                        <a:t>::Run</a:t>
                      </a:r>
                    </a:p>
                    <a:p>
                      <a:r>
                        <a:rPr lang="en-US" sz="1400" b="0" u="none" dirty="0">
                          <a:effectLst/>
                        </a:rPr>
                        <a:t>EPOLLIN</a:t>
                      </a:r>
                      <a:r>
                        <a:rPr lang="en-US" sz="1400" b="0" u="none" baseline="0" dirty="0">
                          <a:effectLst/>
                        </a:rPr>
                        <a:t> received</a:t>
                      </a:r>
                      <a:endParaRPr lang="en-US" sz="1400" b="0" u="none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741171"/>
              </p:ext>
            </p:extLst>
          </p:nvPr>
        </p:nvGraphicFramePr>
        <p:xfrm>
          <a:off x="6577911" y="1373845"/>
          <a:ext cx="2260789" cy="1871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07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968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User callback1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83080" marR="83080" marT="41541" marB="41541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4956">
                <a:tc>
                  <a:txBody>
                    <a:bodyPr/>
                    <a:lstStyle/>
                    <a:p>
                      <a:r>
                        <a:rPr lang="en-US" sz="1400" dirty="0" err="1"/>
                        <a:t>InputMessenger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::</a:t>
                      </a:r>
                      <a:r>
                        <a:rPr lang="en-US" sz="1400" dirty="0" err="1"/>
                        <a:t>OnNewMessages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Read</a:t>
                      </a:r>
                      <a:r>
                        <a:rPr lang="en-US" sz="1400" baseline="0" dirty="0"/>
                        <a:t> &amp; Cut messages</a:t>
                      </a:r>
                      <a:endParaRPr lang="en-US" sz="1400" dirty="0"/>
                    </a:p>
                  </a:txBody>
                  <a:tcPr marL="83080" marR="83080" marT="41541" marB="4154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0175">
                <a:tc>
                  <a:txBody>
                    <a:bodyPr/>
                    <a:lstStyle/>
                    <a:p>
                      <a:r>
                        <a:rPr lang="en-US" sz="1400" dirty="0" err="1"/>
                        <a:t>EventDispatcher</a:t>
                      </a:r>
                      <a:r>
                        <a:rPr lang="en-US" sz="1400" dirty="0"/>
                        <a:t>::Run</a:t>
                      </a:r>
                    </a:p>
                    <a:p>
                      <a:r>
                        <a:rPr lang="en-US" sz="1400" b="0" u="none" dirty="0">
                          <a:effectLst/>
                        </a:rPr>
                        <a:t>EPOLLIN</a:t>
                      </a:r>
                      <a:r>
                        <a:rPr lang="en-US" sz="1400" b="0" u="none" baseline="0" dirty="0">
                          <a:effectLst/>
                        </a:rPr>
                        <a:t> received</a:t>
                      </a:r>
                      <a:endParaRPr lang="en-US" sz="1400" b="0" u="none" dirty="0">
                        <a:effectLst/>
                      </a:endParaRPr>
                    </a:p>
                  </a:txBody>
                  <a:tcPr marL="83080" marR="83080" marT="41541" marB="4154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808812"/>
              </p:ext>
            </p:extLst>
          </p:nvPr>
        </p:nvGraphicFramePr>
        <p:xfrm>
          <a:off x="6570836" y="3726011"/>
          <a:ext cx="2304256" cy="11741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2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User callback2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0493">
                <a:tc>
                  <a:txBody>
                    <a:bodyPr/>
                    <a:lstStyle/>
                    <a:p>
                      <a:r>
                        <a:rPr lang="en-US" sz="1400" dirty="0" err="1"/>
                        <a:t>InputMessenger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::</a:t>
                      </a:r>
                      <a:r>
                        <a:rPr lang="en-US" sz="1400" dirty="0" err="1"/>
                        <a:t>OnNewMessages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Read</a:t>
                      </a:r>
                      <a:r>
                        <a:rPr lang="en-US" sz="1400" baseline="0" dirty="0"/>
                        <a:t> &amp; Cut messages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4554612" y="70721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worker1’s run queue</a:t>
            </a:r>
          </a:p>
        </p:txBody>
      </p:sp>
      <p:cxnSp>
        <p:nvCxnSpPr>
          <p:cNvPr id="12" name="肘形连接符 11"/>
          <p:cNvCxnSpPr/>
          <p:nvPr/>
        </p:nvCxnSpPr>
        <p:spPr>
          <a:xfrm flipV="1">
            <a:off x="2898428" y="2285851"/>
            <a:ext cx="864096" cy="64807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肘形连接符 13"/>
          <p:cNvCxnSpPr/>
          <p:nvPr/>
        </p:nvCxnSpPr>
        <p:spPr>
          <a:xfrm flipV="1">
            <a:off x="5634732" y="1696877"/>
            <a:ext cx="936104" cy="64807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右弧形箭头 32"/>
          <p:cNvSpPr/>
          <p:nvPr/>
        </p:nvSpPr>
        <p:spPr>
          <a:xfrm>
            <a:off x="9019108" y="2285851"/>
            <a:ext cx="576064" cy="2304256"/>
          </a:xfrm>
          <a:prstGeom prst="curvedLeftArrow">
            <a:avLst>
              <a:gd name="adj1" fmla="val 30610"/>
              <a:gd name="adj2" fmla="val 62522"/>
              <a:gd name="adj3" fmla="val 25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6559858" y="5035977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worker2’s run queue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898428" y="240499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locality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695762" y="183624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locality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019108" y="325331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scalability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DDA602F-AA98-DE41-9921-56E46BD6166E}"/>
              </a:ext>
            </a:extLst>
          </p:cNvPr>
          <p:cNvSpPr txBox="1"/>
          <p:nvPr/>
        </p:nvSpPr>
        <p:spPr>
          <a:xfrm>
            <a:off x="7798292" y="143967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dirty="0">
                <a:solidFill>
                  <a:srgbClr val="FF0000"/>
                </a:solidFill>
              </a:rPr>
              <a:t>blocked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5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3" grpId="0" animBg="1"/>
      <p:bldP spid="34" grpId="0"/>
      <p:bldP spid="13" grpId="0"/>
      <p:bldP spid="15" grpId="0"/>
      <p:bldP spid="16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1205731"/>
            <a:ext cx="8767588" cy="4392488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if I call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blocking function (IO, lock) in callback?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block the underlying worker</a:t>
            </a:r>
          </a:p>
          <a:p>
            <a:pPr lvl="1"/>
            <a:r>
              <a:rPr lang="en-US" altLang="zh-CN" sz="1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DANGER! 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can run if all workers have been blocked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if I call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blocking function (yield,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brpc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in callback?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suspend the current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worker unaffected (run the next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callback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be stolen to run on another worker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thus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unable to use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pthread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local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 careful about </a:t>
            </a:r>
            <a:r>
              <a:rPr lang="en-US" altLang="zh-CN" sz="1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DEADLOCK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issue a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brpc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inside a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mutex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=&gt; DEADLOCK!!!                             (Why?)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 avoid all these problems: -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usercode_in_pthread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Notes for Callback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51295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Goal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Cheap to copy/assign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append/cut</a:t>
            </a: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Convertible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with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protobuf</a:t>
            </a:r>
            <a:endParaRPr lang="en-US" altLang="zh-Han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Read/Write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from/to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fd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User friendly interfaces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point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avoid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underlying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copy</a:t>
            </a: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few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memory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allocation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non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contiguous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memory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management</a:t>
            </a: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/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Assumption under RPC</a:t>
            </a: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lots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append/cut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operations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buffer’s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lifecycle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duration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RPC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Buffer Management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4068151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BB9A1F7-F8B7-5943-A114-BF0F73DD02B5}"/>
              </a:ext>
            </a:extLst>
          </p:cNvPr>
          <p:cNvSpPr/>
          <p:nvPr/>
        </p:nvSpPr>
        <p:spPr>
          <a:xfrm>
            <a:off x="6498828" y="2383569"/>
            <a:ext cx="1152128" cy="50405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dirty="0" err="1"/>
              <a:t>BlockRef</a:t>
            </a:r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2AB17B01-C99A-7C44-B5D6-435583191E1C}"/>
              </a:ext>
            </a:extLst>
          </p:cNvPr>
          <p:cNvSpPr/>
          <p:nvPr/>
        </p:nvSpPr>
        <p:spPr>
          <a:xfrm>
            <a:off x="4986660" y="2389448"/>
            <a:ext cx="1152128" cy="50405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dirty="0" err="1"/>
              <a:t>BlockRef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CF02FA0-8EA9-EB4C-A033-97BBFA89661D}"/>
              </a:ext>
            </a:extLst>
          </p:cNvPr>
          <p:cNvSpPr/>
          <p:nvPr/>
        </p:nvSpPr>
        <p:spPr>
          <a:xfrm>
            <a:off x="2826420" y="4828959"/>
            <a:ext cx="1872208" cy="5040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31517" y="3704340"/>
            <a:ext cx="3575823" cy="1440160"/>
          </a:xfrm>
        </p:spPr>
        <p:txBody>
          <a:bodyPr>
            <a:normAutofit/>
          </a:bodyPr>
          <a:lstStyle/>
          <a:p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Underlying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storage</a:t>
            </a:r>
          </a:p>
          <a:p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DEAFULT_BLOCK_SIZE</a:t>
            </a:r>
          </a:p>
          <a:p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Shared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between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BlockRef</a:t>
            </a:r>
            <a:endParaRPr lang="en-US" altLang="zh-Hans" sz="1400" dirty="0">
              <a:solidFill>
                <a:srgbClr val="595959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Cached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TLSData</a:t>
            </a:r>
            <a:endParaRPr lang="zh-CN" altLang="en-US" sz="1400" dirty="0">
              <a:solidFill>
                <a:srgbClr val="595959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Han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IOBuf</a:t>
            </a:r>
            <a:r>
              <a:rPr kumimoji="1" lang="zh-Hans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kumimoji="1" lang="en-US" altLang="zh-Han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--</a:t>
            </a:r>
            <a:r>
              <a:rPr kumimoji="1" lang="zh-Hans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kumimoji="1" lang="en-US" altLang="zh-Han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framework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0D90E2B-53A4-C946-8C5F-9FC61ED1E9AB}"/>
              </a:ext>
            </a:extLst>
          </p:cNvPr>
          <p:cNvSpPr/>
          <p:nvPr/>
        </p:nvSpPr>
        <p:spPr>
          <a:xfrm>
            <a:off x="6138788" y="4828959"/>
            <a:ext cx="187220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32DE867-8CCC-E14B-97D6-43F1DAEC6E33}"/>
              </a:ext>
            </a:extLst>
          </p:cNvPr>
          <p:cNvSpPr/>
          <p:nvPr/>
        </p:nvSpPr>
        <p:spPr>
          <a:xfrm>
            <a:off x="3330476" y="4828959"/>
            <a:ext cx="986394" cy="5040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EAC4F17-BEFB-3646-8486-C86D29829FA0}"/>
              </a:ext>
            </a:extLst>
          </p:cNvPr>
          <p:cNvSpPr/>
          <p:nvPr/>
        </p:nvSpPr>
        <p:spPr>
          <a:xfrm>
            <a:off x="6138788" y="4828959"/>
            <a:ext cx="1080120" cy="50405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34FF6A0-ECCB-7442-9EA0-C81D4AB4B76D}"/>
              </a:ext>
            </a:extLst>
          </p:cNvPr>
          <p:cNvSpPr/>
          <p:nvPr/>
        </p:nvSpPr>
        <p:spPr>
          <a:xfrm>
            <a:off x="2826420" y="4828959"/>
            <a:ext cx="504056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5881E8A-07EA-A842-8AAB-099398F2CEA3}"/>
              </a:ext>
            </a:extLst>
          </p:cNvPr>
          <p:cNvSpPr/>
          <p:nvPr/>
        </p:nvSpPr>
        <p:spPr>
          <a:xfrm>
            <a:off x="3402484" y="2503619"/>
            <a:ext cx="115212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dirty="0" err="1"/>
              <a:t>BlockRef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76B99F7-7B96-BF43-88A5-BDDF8D96380B}"/>
              </a:ext>
            </a:extLst>
          </p:cNvPr>
          <p:cNvSpPr/>
          <p:nvPr/>
        </p:nvSpPr>
        <p:spPr>
          <a:xfrm>
            <a:off x="4842644" y="2497406"/>
            <a:ext cx="115212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dirty="0" err="1"/>
              <a:t>BlockRef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4652736-A84B-B34D-A640-2AEBFEC6970D}"/>
              </a:ext>
            </a:extLst>
          </p:cNvPr>
          <p:cNvSpPr/>
          <p:nvPr/>
        </p:nvSpPr>
        <p:spPr>
          <a:xfrm>
            <a:off x="6354812" y="2497406"/>
            <a:ext cx="115212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dirty="0" err="1"/>
              <a:t>BlockRef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DD11DF9-D7E7-6A4C-9FB8-5D8F075C1C32}"/>
              </a:ext>
            </a:extLst>
          </p:cNvPr>
          <p:cNvSpPr/>
          <p:nvPr/>
        </p:nvSpPr>
        <p:spPr>
          <a:xfrm>
            <a:off x="3762524" y="1012801"/>
            <a:ext cx="115212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dirty="0" err="1"/>
              <a:t>IOBuf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B3A259F-FE5D-2740-A95A-9716FA2F1AF8}"/>
              </a:ext>
            </a:extLst>
          </p:cNvPr>
          <p:cNvSpPr/>
          <p:nvPr/>
        </p:nvSpPr>
        <p:spPr>
          <a:xfrm>
            <a:off x="5857130" y="1012801"/>
            <a:ext cx="115212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dirty="0" err="1"/>
              <a:t>IOBuf</a:t>
            </a:r>
            <a:endParaRPr lang="en-US" dirty="0"/>
          </a:p>
        </p:txBody>
      </p:sp>
      <p:cxnSp>
        <p:nvCxnSpPr>
          <p:cNvPr id="14" name="直接箭头连接符 5">
            <a:extLst>
              <a:ext uri="{FF2B5EF4-FFF2-40B4-BE49-F238E27FC236}">
                <a16:creationId xmlns:a16="http://schemas.microsoft.com/office/drawing/2014/main" xmlns="" id="{1BD01F61-320A-894E-9734-42225671C354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 flipH="1">
            <a:off x="3823673" y="3007675"/>
            <a:ext cx="154875" cy="182128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直接箭头连接符 5">
            <a:extLst>
              <a:ext uri="{FF2B5EF4-FFF2-40B4-BE49-F238E27FC236}">
                <a16:creationId xmlns:a16="http://schemas.microsoft.com/office/drawing/2014/main" xmlns="" id="{2BF46CC9-1B7F-4447-8EBA-F6A5136A6660}"/>
              </a:ext>
            </a:extLst>
          </p:cNvPr>
          <p:cNvCxnSpPr>
            <a:cxnSpLocks/>
            <a:stCxn id="10" idx="2"/>
          </p:cNvCxnSpPr>
          <p:nvPr/>
        </p:nvCxnSpPr>
        <p:spPr>
          <a:xfrm flipH="1">
            <a:off x="4518608" y="3001462"/>
            <a:ext cx="900100" cy="1827497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直接箭头连接符 5">
            <a:extLst>
              <a:ext uri="{FF2B5EF4-FFF2-40B4-BE49-F238E27FC236}">
                <a16:creationId xmlns:a16="http://schemas.microsoft.com/office/drawing/2014/main" xmlns="" id="{39D9E9CD-FD2C-044E-A156-68B90304441A}"/>
              </a:ext>
            </a:extLst>
          </p:cNvPr>
          <p:cNvCxnSpPr>
            <a:cxnSpLocks/>
            <a:stCxn id="11" idx="2"/>
            <a:endCxn id="7" idx="0"/>
          </p:cNvCxnSpPr>
          <p:nvPr/>
        </p:nvCxnSpPr>
        <p:spPr>
          <a:xfrm flipH="1">
            <a:off x="6678848" y="3001462"/>
            <a:ext cx="252028" cy="1827497"/>
          </a:xfrm>
          <a:prstGeom prst="straightConnector1">
            <a:avLst/>
          </a:prstGeom>
          <a:ln>
            <a:solidFill>
              <a:schemeClr val="accent4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  <a:stCxn id="12" idx="2"/>
            <a:endCxn id="9" idx="0"/>
          </p:cNvCxnSpPr>
          <p:nvPr/>
        </p:nvCxnSpPr>
        <p:spPr>
          <a:xfrm flipH="1">
            <a:off x="3978548" y="1516857"/>
            <a:ext cx="360040" cy="98676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直接箭头连接符 5">
            <a:extLst>
              <a:ext uri="{FF2B5EF4-FFF2-40B4-BE49-F238E27FC236}">
                <a16:creationId xmlns:a16="http://schemas.microsoft.com/office/drawing/2014/main" xmlns="" id="{36DBBFBE-28AC-9B47-A367-FCDBD5850DF3}"/>
              </a:ext>
            </a:extLst>
          </p:cNvPr>
          <p:cNvCxnSpPr>
            <a:cxnSpLocks/>
            <a:stCxn id="13" idx="2"/>
            <a:endCxn id="10" idx="0"/>
          </p:cNvCxnSpPr>
          <p:nvPr/>
        </p:nvCxnSpPr>
        <p:spPr>
          <a:xfrm flipH="1">
            <a:off x="5418708" y="1516857"/>
            <a:ext cx="1014486" cy="98054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直接箭头连接符 5">
            <a:extLst>
              <a:ext uri="{FF2B5EF4-FFF2-40B4-BE49-F238E27FC236}">
                <a16:creationId xmlns:a16="http://schemas.microsoft.com/office/drawing/2014/main" xmlns="" id="{DD412EFA-F309-1B43-8BF3-4AF2EBA65548}"/>
              </a:ext>
            </a:extLst>
          </p:cNvPr>
          <p:cNvCxnSpPr>
            <a:cxnSpLocks/>
            <a:stCxn id="13" idx="2"/>
            <a:endCxn id="11" idx="0"/>
          </p:cNvCxnSpPr>
          <p:nvPr/>
        </p:nvCxnSpPr>
        <p:spPr>
          <a:xfrm>
            <a:off x="6433194" y="1516857"/>
            <a:ext cx="497682" cy="98054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C8F3AFCE-7311-904E-BBED-2BAE01BA4693}"/>
              </a:ext>
            </a:extLst>
          </p:cNvPr>
          <p:cNvSpPr txBox="1"/>
          <p:nvPr/>
        </p:nvSpPr>
        <p:spPr>
          <a:xfrm>
            <a:off x="3380766" y="545393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dirty="0"/>
              <a:t>Block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F3B38F4B-D8E7-CF43-B575-A9665E30C6D7}"/>
              </a:ext>
            </a:extLst>
          </p:cNvPr>
          <p:cNvSpPr txBox="1"/>
          <p:nvPr/>
        </p:nvSpPr>
        <p:spPr>
          <a:xfrm>
            <a:off x="6678848" y="5450237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dirty="0"/>
              <a:t>Block</a:t>
            </a:r>
            <a:endParaRPr lang="en-US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0C657918-BD64-A447-9DCE-D3092559A618}"/>
              </a:ext>
            </a:extLst>
          </p:cNvPr>
          <p:cNvCxnSpPr/>
          <p:nvPr/>
        </p:nvCxnSpPr>
        <p:spPr>
          <a:xfrm>
            <a:off x="882204" y="3581995"/>
            <a:ext cx="942679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0475DF46-19D5-284D-B79C-5EC22390014F}"/>
              </a:ext>
            </a:extLst>
          </p:cNvPr>
          <p:cNvSpPr/>
          <p:nvPr/>
        </p:nvSpPr>
        <p:spPr>
          <a:xfrm>
            <a:off x="1818308" y="2497406"/>
            <a:ext cx="1008112" cy="504056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New</a:t>
            </a:r>
            <a:r>
              <a:rPr lang="zh-Hans" altLang="en-US" sz="1400" dirty="0"/>
              <a:t> </a:t>
            </a:r>
            <a:r>
              <a:rPr lang="en-US" altLang="zh-Hans" sz="1400" dirty="0" err="1"/>
              <a:t>BlockRef</a:t>
            </a:r>
            <a:endParaRPr lang="en-US" sz="14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A2046DC5-3946-F943-A45F-27ABF98795F2}"/>
              </a:ext>
            </a:extLst>
          </p:cNvPr>
          <p:cNvSpPr/>
          <p:nvPr/>
        </p:nvSpPr>
        <p:spPr>
          <a:xfrm>
            <a:off x="1962324" y="1012801"/>
            <a:ext cx="864096" cy="504056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New</a:t>
            </a:r>
          </a:p>
          <a:p>
            <a:pPr algn="ctr"/>
            <a:r>
              <a:rPr lang="en-US" altLang="zh-Hans" sz="1400" dirty="0" err="1"/>
              <a:t>IOBuf</a:t>
            </a:r>
            <a:endParaRPr lang="en-US" sz="1400" dirty="0"/>
          </a:p>
        </p:txBody>
      </p:sp>
      <p:cxnSp>
        <p:nvCxnSpPr>
          <p:cNvPr id="47" name="直接箭头连接符 5">
            <a:extLst>
              <a:ext uri="{FF2B5EF4-FFF2-40B4-BE49-F238E27FC236}">
                <a16:creationId xmlns:a16="http://schemas.microsoft.com/office/drawing/2014/main" xmlns="" id="{8AAAE3D1-F66A-EE43-89D2-09295878A9B5}"/>
              </a:ext>
            </a:extLst>
          </p:cNvPr>
          <p:cNvCxnSpPr>
            <a:cxnSpLocks/>
            <a:stCxn id="46" idx="2"/>
            <a:endCxn id="44" idx="0"/>
          </p:cNvCxnSpPr>
          <p:nvPr/>
        </p:nvCxnSpPr>
        <p:spPr>
          <a:xfrm flipH="1">
            <a:off x="2322364" y="1516857"/>
            <a:ext cx="72008" cy="980549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直接箭头连接符 5">
            <a:extLst>
              <a:ext uri="{FF2B5EF4-FFF2-40B4-BE49-F238E27FC236}">
                <a16:creationId xmlns:a16="http://schemas.microsoft.com/office/drawing/2014/main" xmlns="" id="{FE9C2025-B8B6-2F4D-BDEB-16ABCCA776DC}"/>
              </a:ext>
            </a:extLst>
          </p:cNvPr>
          <p:cNvCxnSpPr>
            <a:cxnSpLocks/>
            <a:stCxn id="44" idx="2"/>
            <a:endCxn id="6" idx="0"/>
          </p:cNvCxnSpPr>
          <p:nvPr/>
        </p:nvCxnSpPr>
        <p:spPr>
          <a:xfrm>
            <a:off x="2322364" y="3001462"/>
            <a:ext cx="1501309" cy="1827497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BA0B2AAF-12EF-1A4B-A6A2-ED7E7E156871}"/>
              </a:ext>
            </a:extLst>
          </p:cNvPr>
          <p:cNvSpPr txBox="1"/>
          <p:nvPr/>
        </p:nvSpPr>
        <p:spPr>
          <a:xfrm>
            <a:off x="1242415" y="4079148"/>
            <a:ext cx="2029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600" dirty="0">
                <a:solidFill>
                  <a:srgbClr val="FF0000"/>
                </a:solidFill>
              </a:rPr>
              <a:t>+1</a:t>
            </a:r>
            <a:r>
              <a:rPr lang="zh-Hans" altLang="en-US" sz="1600" dirty="0">
                <a:solidFill>
                  <a:srgbClr val="FF0000"/>
                </a:solidFill>
              </a:rPr>
              <a:t> </a:t>
            </a:r>
            <a:r>
              <a:rPr lang="en-US" altLang="zh-Hans" sz="1600" dirty="0">
                <a:solidFill>
                  <a:srgbClr val="FF0000"/>
                </a:solidFill>
              </a:rPr>
              <a:t>to</a:t>
            </a:r>
            <a:r>
              <a:rPr lang="zh-Hans" altLang="en-US" sz="1600" dirty="0">
                <a:solidFill>
                  <a:srgbClr val="FF0000"/>
                </a:solidFill>
              </a:rPr>
              <a:t> </a:t>
            </a:r>
            <a:r>
              <a:rPr lang="en-US" altLang="zh-Hans" sz="1600" dirty="0">
                <a:solidFill>
                  <a:srgbClr val="FF0000"/>
                </a:solidFill>
              </a:rPr>
              <a:t>Block’s</a:t>
            </a:r>
            <a:r>
              <a:rPr lang="zh-Hans" altLang="en-US" sz="1600" dirty="0">
                <a:solidFill>
                  <a:srgbClr val="FF0000"/>
                </a:solidFill>
              </a:rPr>
              <a:t> </a:t>
            </a:r>
            <a:r>
              <a:rPr lang="en-US" altLang="zh-Hans" sz="1600" dirty="0" err="1">
                <a:solidFill>
                  <a:srgbClr val="FF0000"/>
                </a:solidFill>
              </a:rPr>
              <a:t>refcount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58" name="直接箭头连接符 5">
            <a:extLst>
              <a:ext uri="{FF2B5EF4-FFF2-40B4-BE49-F238E27FC236}">
                <a16:creationId xmlns:a16="http://schemas.microsoft.com/office/drawing/2014/main" xmlns="" id="{28B29B4F-7BE6-D740-95D1-6FE11F077CA0}"/>
              </a:ext>
            </a:extLst>
          </p:cNvPr>
          <p:cNvCxnSpPr>
            <a:cxnSpLocks/>
            <a:stCxn id="12" idx="2"/>
            <a:endCxn id="62" idx="0"/>
          </p:cNvCxnSpPr>
          <p:nvPr/>
        </p:nvCxnSpPr>
        <p:spPr>
          <a:xfrm>
            <a:off x="4338588" y="1516857"/>
            <a:ext cx="1224136" cy="87259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6" name="直接箭头连接符 5">
            <a:extLst>
              <a:ext uri="{FF2B5EF4-FFF2-40B4-BE49-F238E27FC236}">
                <a16:creationId xmlns:a16="http://schemas.microsoft.com/office/drawing/2014/main" xmlns="" id="{BE5CBB42-3948-0D42-90D3-4EC4C0F13590}"/>
              </a:ext>
            </a:extLst>
          </p:cNvPr>
          <p:cNvCxnSpPr>
            <a:cxnSpLocks/>
            <a:stCxn id="12" idx="2"/>
            <a:endCxn id="65" idx="0"/>
          </p:cNvCxnSpPr>
          <p:nvPr/>
        </p:nvCxnSpPr>
        <p:spPr>
          <a:xfrm>
            <a:off x="4338588" y="1516857"/>
            <a:ext cx="2736304" cy="86671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C72AA603-5248-D34A-992B-A7E571034289}"/>
              </a:ext>
            </a:extLst>
          </p:cNvPr>
          <p:cNvSpPr txBox="1"/>
          <p:nvPr/>
        </p:nvSpPr>
        <p:spPr>
          <a:xfrm>
            <a:off x="1167110" y="1101230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600" dirty="0">
                <a:solidFill>
                  <a:srgbClr val="FF0000"/>
                </a:solidFill>
              </a:rPr>
              <a:t>copy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86FA5658-A6BA-B84E-A66B-FFEF4D9215FA}"/>
              </a:ext>
            </a:extLst>
          </p:cNvPr>
          <p:cNvSpPr txBox="1"/>
          <p:nvPr/>
        </p:nvSpPr>
        <p:spPr>
          <a:xfrm>
            <a:off x="4986660" y="1070345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600" dirty="0">
                <a:solidFill>
                  <a:schemeClr val="accent2">
                    <a:lumMod val="75000"/>
                  </a:schemeClr>
                </a:solidFill>
              </a:rPr>
              <a:t>append</a:t>
            </a: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6" name="Multiply 85">
            <a:extLst>
              <a:ext uri="{FF2B5EF4-FFF2-40B4-BE49-F238E27FC236}">
                <a16:creationId xmlns:a16="http://schemas.microsoft.com/office/drawing/2014/main" xmlns="" id="{E7C5CD15-F3EF-FE41-8837-B3240E5F4EEB}"/>
              </a:ext>
            </a:extLst>
          </p:cNvPr>
          <p:cNvSpPr/>
          <p:nvPr/>
        </p:nvSpPr>
        <p:spPr>
          <a:xfrm>
            <a:off x="4795781" y="2067000"/>
            <a:ext cx="1368152" cy="1401158"/>
          </a:xfrm>
          <a:prstGeom prst="mathMultiply">
            <a:avLst>
              <a:gd name="adj1" fmla="val 97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xmlns="" id="{0616B1C0-C84F-8641-B860-44D0CE4B2FA8}"/>
              </a:ext>
            </a:extLst>
          </p:cNvPr>
          <p:cNvCxnSpPr/>
          <p:nvPr/>
        </p:nvCxnSpPr>
        <p:spPr>
          <a:xfrm>
            <a:off x="870777" y="1957735"/>
            <a:ext cx="942679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内容占位符 2">
            <a:extLst>
              <a:ext uri="{FF2B5EF4-FFF2-40B4-BE49-F238E27FC236}">
                <a16:creationId xmlns:a16="http://schemas.microsoft.com/office/drawing/2014/main" xmlns="" id="{55C07BA2-291F-B74E-B6CD-A9F272813940}"/>
              </a:ext>
            </a:extLst>
          </p:cNvPr>
          <p:cNvSpPr txBox="1">
            <a:spLocks/>
          </p:cNvSpPr>
          <p:nvPr/>
        </p:nvSpPr>
        <p:spPr>
          <a:xfrm>
            <a:off x="7836388" y="2110574"/>
            <a:ext cx="2550872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structure</a:t>
            </a:r>
          </a:p>
          <a:p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Cheap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to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manipulate</a:t>
            </a:r>
          </a:p>
          <a:p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Cached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TLSData</a:t>
            </a:r>
            <a:endParaRPr lang="zh-CN" altLang="en-US" sz="1400" dirty="0">
              <a:solidFill>
                <a:srgbClr val="595959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92" name="直接箭头连接符 5">
            <a:extLst>
              <a:ext uri="{FF2B5EF4-FFF2-40B4-BE49-F238E27FC236}">
                <a16:creationId xmlns:a16="http://schemas.microsoft.com/office/drawing/2014/main" xmlns="" id="{CB0ABDE4-F84C-9F4F-813B-6CCF3D2E93B8}"/>
              </a:ext>
            </a:extLst>
          </p:cNvPr>
          <p:cNvCxnSpPr>
            <a:cxnSpLocks/>
            <a:stCxn id="11" idx="2"/>
            <a:endCxn id="96" idx="0"/>
          </p:cNvCxnSpPr>
          <p:nvPr/>
        </p:nvCxnSpPr>
        <p:spPr>
          <a:xfrm flipH="1">
            <a:off x="6858868" y="3001462"/>
            <a:ext cx="72008" cy="1824045"/>
          </a:xfrm>
          <a:prstGeom prst="straightConnector1">
            <a:avLst/>
          </a:prstGeom>
          <a:ln>
            <a:solidFill>
              <a:srgbClr val="92D050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xmlns="" id="{6DBBAB11-BA55-614B-908B-EADDB26F9979}"/>
              </a:ext>
            </a:extLst>
          </p:cNvPr>
          <p:cNvSpPr/>
          <p:nvPr/>
        </p:nvSpPr>
        <p:spPr>
          <a:xfrm>
            <a:off x="6498828" y="4825507"/>
            <a:ext cx="720080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B91FF32B-1089-D145-95EC-C8CA69C2A5BB}"/>
              </a:ext>
            </a:extLst>
          </p:cNvPr>
          <p:cNvSpPr txBox="1"/>
          <p:nvPr/>
        </p:nvSpPr>
        <p:spPr>
          <a:xfrm>
            <a:off x="6750856" y="1567516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600" dirty="0">
                <a:solidFill>
                  <a:schemeClr val="accent3"/>
                </a:solidFill>
              </a:rPr>
              <a:t>cut</a:t>
            </a:r>
            <a:endParaRPr lang="en-US" sz="1600" dirty="0">
              <a:solidFill>
                <a:schemeClr val="accent3"/>
              </a:solidFill>
            </a:endParaRPr>
          </a:p>
        </p:txBody>
      </p:sp>
      <p:sp>
        <p:nvSpPr>
          <p:cNvPr id="98" name="内容占位符 2">
            <a:extLst>
              <a:ext uri="{FF2B5EF4-FFF2-40B4-BE49-F238E27FC236}">
                <a16:creationId xmlns:a16="http://schemas.microsoft.com/office/drawing/2014/main" xmlns="" id="{B31A8AA3-2B8C-CB48-90FA-29E8D2AD5479}"/>
              </a:ext>
            </a:extLst>
          </p:cNvPr>
          <p:cNvSpPr txBox="1">
            <a:spLocks/>
          </p:cNvSpPr>
          <p:nvPr/>
        </p:nvSpPr>
        <p:spPr>
          <a:xfrm>
            <a:off x="7492108" y="222214"/>
            <a:ext cx="3111176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IOBuf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=&gt;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BlockRef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array</a:t>
            </a:r>
          </a:p>
          <a:p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SmallView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=&gt;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array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size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of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</a:p>
          <a:p>
            <a:endParaRPr lang="en-US" altLang="zh-Hans" sz="1400" dirty="0">
              <a:solidFill>
                <a:srgbClr val="595959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endParaRPr lang="en-US" altLang="zh-Hans" sz="1400" dirty="0">
              <a:solidFill>
                <a:srgbClr val="595959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BigView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=&gt;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dynamic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array</a:t>
            </a:r>
            <a:endParaRPr lang="zh-CN" altLang="en-US" sz="1400" dirty="0">
              <a:solidFill>
                <a:srgbClr val="595959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9" name="Up-Down Arrow 98">
            <a:extLst>
              <a:ext uri="{FF2B5EF4-FFF2-40B4-BE49-F238E27FC236}">
                <a16:creationId xmlns:a16="http://schemas.microsoft.com/office/drawing/2014/main" xmlns="" id="{F110DE7C-8EDD-1E43-9223-CC497374B845}"/>
              </a:ext>
            </a:extLst>
          </p:cNvPr>
          <p:cNvSpPr/>
          <p:nvPr/>
        </p:nvSpPr>
        <p:spPr>
          <a:xfrm>
            <a:off x="8263144" y="786847"/>
            <a:ext cx="180020" cy="432048"/>
          </a:xfrm>
          <a:prstGeom prst="up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9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2" grpId="0" animBg="1"/>
      <p:bldP spid="44" grpId="0" animBg="1"/>
      <p:bldP spid="46" grpId="0" animBg="1"/>
      <p:bldP spid="54" grpId="0"/>
      <p:bldP spid="69" grpId="0"/>
      <p:bldP spid="70" grpId="0"/>
      <p:bldP spid="86" grpId="0" animBg="1"/>
      <p:bldP spid="96" grpId="0" animBg="1"/>
      <p:bldP spid="97" grpId="0"/>
      <p:bldP spid="98" grpId="0"/>
      <p:bldP spid="9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tangle 131">
            <a:extLst>
              <a:ext uri="{FF2B5EF4-FFF2-40B4-BE49-F238E27FC236}">
                <a16:creationId xmlns:a16="http://schemas.microsoft.com/office/drawing/2014/main" xmlns="" id="{9548F69A-319C-A743-984A-290EBAD5EA6B}"/>
              </a:ext>
            </a:extLst>
          </p:cNvPr>
          <p:cNvSpPr/>
          <p:nvPr/>
        </p:nvSpPr>
        <p:spPr>
          <a:xfrm>
            <a:off x="7551123" y="1061715"/>
            <a:ext cx="2203347" cy="4427914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Hans" dirty="0">
                <a:solidFill>
                  <a:sysClr val="windowText" lastClr="000000"/>
                </a:solidFill>
              </a:rPr>
              <a:t>Kernel</a:t>
            </a:r>
            <a:r>
              <a:rPr lang="zh-Hans" altLang="en-US" dirty="0">
                <a:solidFill>
                  <a:sysClr val="windowText" lastClr="000000"/>
                </a:solidFill>
              </a:rPr>
              <a:t> </a:t>
            </a:r>
            <a:r>
              <a:rPr lang="en-US" altLang="zh-Hans" dirty="0">
                <a:solidFill>
                  <a:sysClr val="windowText" lastClr="000000"/>
                </a:solidFill>
              </a:rPr>
              <a:t>Socket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IO</a:t>
            </a:r>
            <a:r>
              <a:rPr kumimoji="1" lang="en-US" altLang="zh-Han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Buf</a:t>
            </a:r>
            <a:r>
              <a:rPr kumimoji="1" lang="zh-Hans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kumimoji="1" lang="en-US" altLang="zh-Han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in</a:t>
            </a:r>
            <a:r>
              <a:rPr kumimoji="1" lang="zh-Hans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kumimoji="1" lang="en-US" altLang="zh-Han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brpc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F5B853A-3F3C-8E44-BF3F-76573DD1FD49}"/>
              </a:ext>
            </a:extLst>
          </p:cNvPr>
          <p:cNvSpPr/>
          <p:nvPr/>
        </p:nvSpPr>
        <p:spPr>
          <a:xfrm>
            <a:off x="1300821" y="1205731"/>
            <a:ext cx="165618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Hans" dirty="0">
                <a:solidFill>
                  <a:sysClr val="windowText" lastClr="000000"/>
                </a:solidFill>
              </a:rPr>
              <a:t>Request1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1B326D91-9050-974A-80EF-E1230507699A}"/>
              </a:ext>
            </a:extLst>
          </p:cNvPr>
          <p:cNvSpPr/>
          <p:nvPr/>
        </p:nvSpPr>
        <p:spPr>
          <a:xfrm>
            <a:off x="1434448" y="1563954"/>
            <a:ext cx="576064" cy="30003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pb1</a:t>
            </a:r>
            <a:endParaRPr lang="en-US" sz="1400" dirty="0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xmlns="" id="{E91ACFA5-5B58-9643-A599-3D9353F72B09}"/>
              </a:ext>
            </a:extLst>
          </p:cNvPr>
          <p:cNvSpPr/>
          <p:nvPr/>
        </p:nvSpPr>
        <p:spPr>
          <a:xfrm>
            <a:off x="2144139" y="1563954"/>
            <a:ext cx="668849" cy="300033"/>
          </a:xfrm>
          <a:prstGeom prst="trapezoi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att1</a:t>
            </a:r>
            <a:endParaRPr lang="en-US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BB0F51D-1D1E-D340-AB60-AD682B4FE3D5}"/>
              </a:ext>
            </a:extLst>
          </p:cNvPr>
          <p:cNvSpPr/>
          <p:nvPr/>
        </p:nvSpPr>
        <p:spPr>
          <a:xfrm>
            <a:off x="1314252" y="2213843"/>
            <a:ext cx="165618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Hans" dirty="0">
                <a:solidFill>
                  <a:sysClr val="windowText" lastClr="000000"/>
                </a:solidFill>
              </a:rPr>
              <a:t>Request2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9F08DD71-BF87-904A-B779-7DE06BEA23E7}"/>
              </a:ext>
            </a:extLst>
          </p:cNvPr>
          <p:cNvSpPr/>
          <p:nvPr/>
        </p:nvSpPr>
        <p:spPr>
          <a:xfrm>
            <a:off x="1447879" y="2572066"/>
            <a:ext cx="576064" cy="30003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pb2</a:t>
            </a:r>
            <a:endParaRPr lang="en-US" sz="1400" dirty="0"/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xmlns="" id="{225922C6-6376-E147-8C6D-DD3155B2BAA2}"/>
              </a:ext>
            </a:extLst>
          </p:cNvPr>
          <p:cNvSpPr/>
          <p:nvPr/>
        </p:nvSpPr>
        <p:spPr>
          <a:xfrm>
            <a:off x="2157570" y="2572066"/>
            <a:ext cx="668849" cy="300033"/>
          </a:xfrm>
          <a:prstGeom prst="trapezoi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att2</a:t>
            </a:r>
            <a:endParaRPr lang="en-US" sz="1400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xmlns="" id="{F56C7642-4CA1-F140-A392-F15318C2F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657030"/>
              </p:ext>
            </p:extLst>
          </p:nvPr>
        </p:nvGraphicFramePr>
        <p:xfrm>
          <a:off x="3865342" y="2173595"/>
          <a:ext cx="2736304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76">
                  <a:extLst>
                    <a:ext uri="{9D8B030D-6E8A-4147-A177-3AD203B41FA5}">
                      <a16:colId xmlns:a16="http://schemas.microsoft.com/office/drawing/2014/main" xmlns="" val="1831594769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xmlns="" val="1686992189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xmlns="" val="64332933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xmlns="" val="8758048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att2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pb2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att1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pb1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1303815"/>
                  </a:ext>
                </a:extLst>
              </a:tr>
            </a:tbl>
          </a:graphicData>
        </a:graphic>
      </p:graphicFrame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xmlns="" id="{6D77513D-4FA9-F74C-90CD-6A7647E4A770}"/>
              </a:ext>
            </a:extLst>
          </p:cNvPr>
          <p:cNvCxnSpPr>
            <a:cxnSpLocks/>
            <a:stCxn id="5" idx="0"/>
          </p:cNvCxnSpPr>
          <p:nvPr/>
        </p:nvCxnSpPr>
        <p:spPr>
          <a:xfrm rot="16200000" flipH="1">
            <a:off x="3697822" y="-411388"/>
            <a:ext cx="609640" cy="4560324"/>
          </a:xfrm>
          <a:prstGeom prst="bentConnector4">
            <a:avLst>
              <a:gd name="adj1" fmla="val -90676"/>
              <a:gd name="adj2" fmla="val 100005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xmlns="" id="{267C16A0-385B-A94C-8DAC-88D2367001AD}"/>
              </a:ext>
            </a:extLst>
          </p:cNvPr>
          <p:cNvCxnSpPr>
            <a:cxnSpLocks/>
            <a:stCxn id="6" idx="0"/>
          </p:cNvCxnSpPr>
          <p:nvPr/>
        </p:nvCxnSpPr>
        <p:spPr>
          <a:xfrm rot="16200000" flipH="1">
            <a:off x="3717436" y="325081"/>
            <a:ext cx="606415" cy="3084160"/>
          </a:xfrm>
          <a:prstGeom prst="bentConnector4">
            <a:avLst>
              <a:gd name="adj1" fmla="val -91159"/>
              <a:gd name="adj2" fmla="val 99894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B97328A8-03F4-9841-8965-C808B7A9A8EF}"/>
              </a:ext>
            </a:extLst>
          </p:cNvPr>
          <p:cNvSpPr txBox="1"/>
          <p:nvPr/>
        </p:nvSpPr>
        <p:spPr>
          <a:xfrm>
            <a:off x="5742743" y="1433148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serialize</a:t>
            </a:r>
            <a:r>
              <a:rPr lang="zh-Hans" altLang="en-US" sz="1100" dirty="0"/>
              <a:t> </a:t>
            </a:r>
            <a:r>
              <a:rPr lang="en-US" altLang="zh-Hans" sz="1100" dirty="0"/>
              <a:t>to</a:t>
            </a:r>
            <a:r>
              <a:rPr lang="zh-Hans" altLang="en-US" sz="1100" dirty="0"/>
              <a:t> </a:t>
            </a:r>
            <a:r>
              <a:rPr lang="en-US" altLang="zh-Hans" sz="1100" dirty="0" err="1"/>
              <a:t>IOBuf</a:t>
            </a:r>
            <a:endParaRPr lang="en-US" sz="11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79416353-A841-EA4B-9761-A820C3855461}"/>
              </a:ext>
            </a:extLst>
          </p:cNvPr>
          <p:cNvSpPr txBox="1"/>
          <p:nvPr/>
        </p:nvSpPr>
        <p:spPr>
          <a:xfrm>
            <a:off x="4914652" y="1429923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append</a:t>
            </a:r>
            <a:endParaRPr lang="en-US" sz="1100" dirty="0"/>
          </a:p>
        </p:txBody>
      </p:sp>
      <p:cxnSp>
        <p:nvCxnSpPr>
          <p:cNvPr id="122" name="Elbow Connector 121">
            <a:extLst>
              <a:ext uri="{FF2B5EF4-FFF2-40B4-BE49-F238E27FC236}">
                <a16:creationId xmlns:a16="http://schemas.microsoft.com/office/drawing/2014/main" xmlns="" id="{B8192FAF-4EB8-1341-8D55-B9F6287063B4}"/>
              </a:ext>
            </a:extLst>
          </p:cNvPr>
          <p:cNvCxnSpPr>
            <a:cxnSpLocks/>
            <a:stCxn id="9" idx="2"/>
          </p:cNvCxnSpPr>
          <p:nvPr/>
        </p:nvCxnSpPr>
        <p:spPr>
          <a:xfrm rot="5400000" flipH="1" flipV="1">
            <a:off x="3193557" y="1842873"/>
            <a:ext cx="327664" cy="1730788"/>
          </a:xfrm>
          <a:prstGeom prst="bentConnector4">
            <a:avLst>
              <a:gd name="adj1" fmla="val -69767"/>
              <a:gd name="adj2" fmla="val 100005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xmlns="" id="{7B9D351E-DC46-774C-87C8-55ECE113899A}"/>
              </a:ext>
            </a:extLst>
          </p:cNvPr>
          <p:cNvSpPr txBox="1"/>
          <p:nvPr/>
        </p:nvSpPr>
        <p:spPr>
          <a:xfrm>
            <a:off x="4354058" y="2711638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serialize</a:t>
            </a:r>
            <a:r>
              <a:rPr lang="zh-Hans" altLang="en-US" sz="1100" dirty="0"/>
              <a:t> </a:t>
            </a:r>
            <a:r>
              <a:rPr lang="en-US" altLang="zh-Hans" sz="1100" dirty="0"/>
              <a:t>to</a:t>
            </a:r>
            <a:r>
              <a:rPr lang="zh-Hans" altLang="en-US" sz="1100" dirty="0"/>
              <a:t> </a:t>
            </a:r>
            <a:r>
              <a:rPr lang="en-US" altLang="zh-Hans" sz="1100" dirty="0" err="1"/>
              <a:t>IOBuf</a:t>
            </a:r>
            <a:endParaRPr lang="en-US" sz="1100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50C67CED-45D5-6442-858B-6F17648401DD}"/>
              </a:ext>
            </a:extLst>
          </p:cNvPr>
          <p:cNvSpPr txBox="1"/>
          <p:nvPr/>
        </p:nvSpPr>
        <p:spPr>
          <a:xfrm>
            <a:off x="3561969" y="2700345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append</a:t>
            </a:r>
            <a:endParaRPr lang="en-US" sz="1100" dirty="0"/>
          </a:p>
        </p:txBody>
      </p:sp>
      <p:sp>
        <p:nvSpPr>
          <p:cNvPr id="133" name="Right Arrow 132">
            <a:extLst>
              <a:ext uri="{FF2B5EF4-FFF2-40B4-BE49-F238E27FC236}">
                <a16:creationId xmlns:a16="http://schemas.microsoft.com/office/drawing/2014/main" xmlns="" id="{78C46EC2-3EE7-C748-A568-571FDC8A2D97}"/>
              </a:ext>
            </a:extLst>
          </p:cNvPr>
          <p:cNvSpPr/>
          <p:nvPr/>
        </p:nvSpPr>
        <p:spPr>
          <a:xfrm>
            <a:off x="6915981" y="2213842"/>
            <a:ext cx="1422481" cy="358224"/>
          </a:xfrm>
          <a:prstGeom prst="rightArrow">
            <a:avLst>
              <a:gd name="adj1" fmla="val 50000"/>
              <a:gd name="adj2" fmla="val 7784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xmlns="" id="{D6E54835-C68B-314C-BFBB-2E67BDAFF07E}"/>
              </a:ext>
            </a:extLst>
          </p:cNvPr>
          <p:cNvSpPr txBox="1"/>
          <p:nvPr/>
        </p:nvSpPr>
        <p:spPr>
          <a:xfrm>
            <a:off x="6877236" y="1871283"/>
            <a:ext cx="14612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400" b="1" dirty="0"/>
              <a:t>cut</a:t>
            </a:r>
            <a:r>
              <a:rPr lang="zh-Hans" altLang="en-US" sz="1400" b="1" dirty="0"/>
              <a:t> </a:t>
            </a:r>
            <a:r>
              <a:rPr lang="en-US" altLang="zh-Hans" sz="1400" b="1" dirty="0"/>
              <a:t>into</a:t>
            </a:r>
            <a:r>
              <a:rPr lang="zh-Hans" altLang="en-US" sz="1400" b="1" dirty="0"/>
              <a:t> </a:t>
            </a:r>
            <a:r>
              <a:rPr lang="en-US" altLang="zh-Hans" sz="1400" b="1" dirty="0"/>
              <a:t>socket</a:t>
            </a:r>
            <a:r>
              <a:rPr lang="zh-Hans" altLang="en-US" sz="1400" b="1" dirty="0"/>
              <a:t> </a:t>
            </a:r>
            <a:r>
              <a:rPr lang="en-US" altLang="zh-Hans" sz="1400" b="1" dirty="0" err="1"/>
              <a:t>fd</a:t>
            </a:r>
            <a:endParaRPr lang="en-US" sz="1400" b="1" dirty="0"/>
          </a:p>
        </p:txBody>
      </p:sp>
      <p:sp>
        <p:nvSpPr>
          <p:cNvPr id="135" name="Right Arrow 134">
            <a:extLst>
              <a:ext uri="{FF2B5EF4-FFF2-40B4-BE49-F238E27FC236}">
                <a16:creationId xmlns:a16="http://schemas.microsoft.com/office/drawing/2014/main" xmlns="" id="{3FD7E697-92CC-2C49-B928-7C544B437309}"/>
              </a:ext>
            </a:extLst>
          </p:cNvPr>
          <p:cNvSpPr/>
          <p:nvPr/>
        </p:nvSpPr>
        <p:spPr>
          <a:xfrm rot="10800000">
            <a:off x="6839882" y="4204231"/>
            <a:ext cx="1422481" cy="358224"/>
          </a:xfrm>
          <a:prstGeom prst="rightArrow">
            <a:avLst>
              <a:gd name="adj1" fmla="val 50000"/>
              <a:gd name="adj2" fmla="val 7784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xmlns="" id="{C105BFCD-94A7-4242-9E1F-68C8A8B7091E}"/>
              </a:ext>
            </a:extLst>
          </p:cNvPr>
          <p:cNvSpPr txBox="1"/>
          <p:nvPr/>
        </p:nvSpPr>
        <p:spPr>
          <a:xfrm>
            <a:off x="6685221" y="3858118"/>
            <a:ext cx="188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400" b="1" dirty="0"/>
              <a:t>append</a:t>
            </a:r>
            <a:r>
              <a:rPr lang="zh-Hans" altLang="en-US" sz="1400" b="1" dirty="0"/>
              <a:t> </a:t>
            </a:r>
            <a:r>
              <a:rPr lang="en-US" altLang="zh-Hans" sz="1400" b="1" dirty="0"/>
              <a:t>from</a:t>
            </a:r>
            <a:r>
              <a:rPr lang="zh-Hans" altLang="en-US" sz="1400" b="1" dirty="0"/>
              <a:t> </a:t>
            </a:r>
            <a:r>
              <a:rPr lang="en-US" altLang="zh-Hans" sz="1400" b="1" dirty="0"/>
              <a:t>socket</a:t>
            </a:r>
            <a:r>
              <a:rPr lang="zh-Hans" altLang="en-US" sz="1400" b="1" dirty="0"/>
              <a:t> </a:t>
            </a:r>
            <a:r>
              <a:rPr lang="en-US" altLang="zh-Hans" sz="1400" b="1" dirty="0" err="1"/>
              <a:t>fd</a:t>
            </a:r>
            <a:endParaRPr lang="en-US" sz="1400" b="1" dirty="0"/>
          </a:p>
        </p:txBody>
      </p:sp>
      <p:graphicFrame>
        <p:nvGraphicFramePr>
          <p:cNvPr id="137" name="Table 136">
            <a:extLst>
              <a:ext uri="{FF2B5EF4-FFF2-40B4-BE49-F238E27FC236}">
                <a16:creationId xmlns:a16="http://schemas.microsoft.com/office/drawing/2014/main" xmlns="" id="{4B099755-8C95-4247-9282-3389374E2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904963"/>
              </p:ext>
            </p:extLst>
          </p:nvPr>
        </p:nvGraphicFramePr>
        <p:xfrm>
          <a:off x="3865342" y="4204231"/>
          <a:ext cx="2736304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76">
                  <a:extLst>
                    <a:ext uri="{9D8B030D-6E8A-4147-A177-3AD203B41FA5}">
                      <a16:colId xmlns:a16="http://schemas.microsoft.com/office/drawing/2014/main" xmlns="" val="1831594769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xmlns="" val="1686992189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xmlns="" val="64332933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xmlns="" val="8758048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att2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pb2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att1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pb1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1303815"/>
                  </a:ext>
                </a:extLst>
              </a:tr>
            </a:tbl>
          </a:graphicData>
        </a:graphic>
      </p:graphicFrame>
      <p:sp>
        <p:nvSpPr>
          <p:cNvPr id="138" name="Rectangle 137">
            <a:extLst>
              <a:ext uri="{FF2B5EF4-FFF2-40B4-BE49-F238E27FC236}">
                <a16:creationId xmlns:a16="http://schemas.microsoft.com/office/drawing/2014/main" xmlns="" id="{93D04D2F-C652-3843-8776-140AC0246E7F}"/>
              </a:ext>
            </a:extLst>
          </p:cNvPr>
          <p:cNvSpPr/>
          <p:nvPr/>
        </p:nvSpPr>
        <p:spPr>
          <a:xfrm>
            <a:off x="1329478" y="3480340"/>
            <a:ext cx="1656184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Hans" dirty="0">
                <a:solidFill>
                  <a:sysClr val="windowText" lastClr="000000"/>
                </a:solidFill>
              </a:rPr>
              <a:t>Response1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9" name="Rounded Rectangle 138">
            <a:extLst>
              <a:ext uri="{FF2B5EF4-FFF2-40B4-BE49-F238E27FC236}">
                <a16:creationId xmlns:a16="http://schemas.microsoft.com/office/drawing/2014/main" xmlns="" id="{202D1377-0C71-3C48-B626-E865CE132C46}"/>
              </a:ext>
            </a:extLst>
          </p:cNvPr>
          <p:cNvSpPr/>
          <p:nvPr/>
        </p:nvSpPr>
        <p:spPr>
          <a:xfrm>
            <a:off x="1463105" y="3838563"/>
            <a:ext cx="576064" cy="30003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pb1</a:t>
            </a:r>
            <a:endParaRPr lang="en-US" sz="1400" dirty="0"/>
          </a:p>
        </p:txBody>
      </p:sp>
      <p:sp>
        <p:nvSpPr>
          <p:cNvPr id="140" name="Trapezoid 139">
            <a:extLst>
              <a:ext uri="{FF2B5EF4-FFF2-40B4-BE49-F238E27FC236}">
                <a16:creationId xmlns:a16="http://schemas.microsoft.com/office/drawing/2014/main" xmlns="" id="{0BED3CAE-1EE8-2443-ABA5-A7EB25333A3F}"/>
              </a:ext>
            </a:extLst>
          </p:cNvPr>
          <p:cNvSpPr/>
          <p:nvPr/>
        </p:nvSpPr>
        <p:spPr>
          <a:xfrm>
            <a:off x="2172796" y="3838563"/>
            <a:ext cx="668849" cy="300033"/>
          </a:xfrm>
          <a:prstGeom prst="trapezoi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att1</a:t>
            </a:r>
            <a:endParaRPr lang="en-US" sz="1400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xmlns="" id="{E0C64518-627C-E247-9700-99917F0D4AC7}"/>
              </a:ext>
            </a:extLst>
          </p:cNvPr>
          <p:cNvSpPr/>
          <p:nvPr/>
        </p:nvSpPr>
        <p:spPr>
          <a:xfrm>
            <a:off x="1300821" y="4553042"/>
            <a:ext cx="1656184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altLang="zh-Hans" dirty="0">
                <a:solidFill>
                  <a:sysClr val="windowText" lastClr="000000"/>
                </a:solidFill>
              </a:rPr>
              <a:t>Response2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42" name="Rounded Rectangle 141">
            <a:extLst>
              <a:ext uri="{FF2B5EF4-FFF2-40B4-BE49-F238E27FC236}">
                <a16:creationId xmlns:a16="http://schemas.microsoft.com/office/drawing/2014/main" xmlns="" id="{724BB709-1154-5440-B08C-11D1140B726F}"/>
              </a:ext>
            </a:extLst>
          </p:cNvPr>
          <p:cNvSpPr/>
          <p:nvPr/>
        </p:nvSpPr>
        <p:spPr>
          <a:xfrm>
            <a:off x="1434448" y="4911265"/>
            <a:ext cx="576064" cy="30003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pb2</a:t>
            </a:r>
            <a:endParaRPr lang="en-US" sz="1400" dirty="0"/>
          </a:p>
        </p:txBody>
      </p:sp>
      <p:sp>
        <p:nvSpPr>
          <p:cNvPr id="143" name="Trapezoid 142">
            <a:extLst>
              <a:ext uri="{FF2B5EF4-FFF2-40B4-BE49-F238E27FC236}">
                <a16:creationId xmlns:a16="http://schemas.microsoft.com/office/drawing/2014/main" xmlns="" id="{09C256B9-27B4-2E43-88AA-E51FC43E2A23}"/>
              </a:ext>
            </a:extLst>
          </p:cNvPr>
          <p:cNvSpPr/>
          <p:nvPr/>
        </p:nvSpPr>
        <p:spPr>
          <a:xfrm>
            <a:off x="2144139" y="4911265"/>
            <a:ext cx="668849" cy="300033"/>
          </a:xfrm>
          <a:prstGeom prst="trapezoi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ans" sz="1400" dirty="0"/>
              <a:t>att2</a:t>
            </a:r>
            <a:endParaRPr lang="en-US" sz="1400" dirty="0"/>
          </a:p>
        </p:txBody>
      </p:sp>
      <p:cxnSp>
        <p:nvCxnSpPr>
          <p:cNvPr id="144" name="Elbow Connector 143">
            <a:extLst>
              <a:ext uri="{FF2B5EF4-FFF2-40B4-BE49-F238E27FC236}">
                <a16:creationId xmlns:a16="http://schemas.microsoft.com/office/drawing/2014/main" xmlns="" id="{200A90F9-3A62-C74D-AB49-2E14D3D003F1}"/>
              </a:ext>
            </a:extLst>
          </p:cNvPr>
          <p:cNvCxnSpPr>
            <a:cxnSpLocks/>
            <a:endCxn id="139" idx="0"/>
          </p:cNvCxnSpPr>
          <p:nvPr/>
        </p:nvCxnSpPr>
        <p:spPr>
          <a:xfrm rot="10800000">
            <a:off x="1751138" y="3838564"/>
            <a:ext cx="4531667" cy="361843"/>
          </a:xfrm>
          <a:prstGeom prst="bentConnector4">
            <a:avLst>
              <a:gd name="adj1" fmla="val 413"/>
              <a:gd name="adj2" fmla="val 16317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xmlns="" id="{CD86E7ED-B9AD-A243-B88E-B65A261B51C6}"/>
              </a:ext>
            </a:extLst>
          </p:cNvPr>
          <p:cNvSpPr txBox="1"/>
          <p:nvPr/>
        </p:nvSpPr>
        <p:spPr>
          <a:xfrm>
            <a:off x="5693969" y="3726969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parse</a:t>
            </a:r>
            <a:r>
              <a:rPr lang="zh-Hans" altLang="en-US" sz="1100" dirty="0"/>
              <a:t> </a:t>
            </a:r>
            <a:r>
              <a:rPr lang="en-US" altLang="zh-Hans" sz="1100" dirty="0"/>
              <a:t>from</a:t>
            </a:r>
            <a:r>
              <a:rPr lang="zh-Hans" altLang="en-US" sz="1100" dirty="0"/>
              <a:t> </a:t>
            </a:r>
            <a:r>
              <a:rPr lang="en-US" altLang="zh-Hans" sz="1100" dirty="0" err="1"/>
              <a:t>IOBuf</a:t>
            </a:r>
            <a:endParaRPr lang="en-US" sz="1100" dirty="0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xmlns="" id="{2A1F02C2-0566-C54E-83FA-0BF74A3FA41C}"/>
              </a:ext>
            </a:extLst>
          </p:cNvPr>
          <p:cNvSpPr txBox="1"/>
          <p:nvPr/>
        </p:nvSpPr>
        <p:spPr>
          <a:xfrm>
            <a:off x="5132959" y="3727313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cut</a:t>
            </a:r>
            <a:endParaRPr lang="en-US" sz="1100" dirty="0"/>
          </a:p>
        </p:txBody>
      </p:sp>
      <p:cxnSp>
        <p:nvCxnSpPr>
          <p:cNvPr id="190" name="Elbow Connector 189">
            <a:extLst>
              <a:ext uri="{FF2B5EF4-FFF2-40B4-BE49-F238E27FC236}">
                <a16:creationId xmlns:a16="http://schemas.microsoft.com/office/drawing/2014/main" xmlns="" id="{CC394855-0F10-A146-A95F-4DCBBEFEFDCC}"/>
              </a:ext>
            </a:extLst>
          </p:cNvPr>
          <p:cNvCxnSpPr>
            <a:cxnSpLocks/>
            <a:endCxn id="140" idx="0"/>
          </p:cNvCxnSpPr>
          <p:nvPr/>
        </p:nvCxnSpPr>
        <p:spPr>
          <a:xfrm rot="10800000">
            <a:off x="2507221" y="3838563"/>
            <a:ext cx="3053494" cy="357246"/>
          </a:xfrm>
          <a:prstGeom prst="bentConnector4">
            <a:avLst>
              <a:gd name="adj1" fmla="val -122"/>
              <a:gd name="adj2" fmla="val 16399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xmlns="" id="{8A4BF7ED-2236-1645-9E23-475BDF7DEF30}"/>
              </a:ext>
            </a:extLst>
          </p:cNvPr>
          <p:cNvCxnSpPr>
            <a:cxnSpLocks/>
            <a:endCxn id="143" idx="2"/>
          </p:cNvCxnSpPr>
          <p:nvPr/>
        </p:nvCxnSpPr>
        <p:spPr>
          <a:xfrm rot="10800000" flipV="1">
            <a:off x="2478565" y="4575070"/>
            <a:ext cx="1744219" cy="636227"/>
          </a:xfrm>
          <a:prstGeom prst="bentConnector4">
            <a:avLst>
              <a:gd name="adj1" fmla="val -97"/>
              <a:gd name="adj2" fmla="val 135931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6" name="Elbow Connector 215">
            <a:extLst>
              <a:ext uri="{FF2B5EF4-FFF2-40B4-BE49-F238E27FC236}">
                <a16:creationId xmlns:a16="http://schemas.microsoft.com/office/drawing/2014/main" xmlns="" id="{0C24B7BA-9FFE-084A-9621-16359F8AB4FE}"/>
              </a:ext>
            </a:extLst>
          </p:cNvPr>
          <p:cNvCxnSpPr>
            <a:cxnSpLocks/>
            <a:endCxn id="142" idx="2"/>
          </p:cNvCxnSpPr>
          <p:nvPr/>
        </p:nvCxnSpPr>
        <p:spPr>
          <a:xfrm rot="10800000" flipV="1">
            <a:off x="1722480" y="4575070"/>
            <a:ext cx="3192172" cy="636228"/>
          </a:xfrm>
          <a:prstGeom prst="bentConnector4">
            <a:avLst>
              <a:gd name="adj1" fmla="val 177"/>
              <a:gd name="adj2" fmla="val 135931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22" name="TextBox 221">
            <a:extLst>
              <a:ext uri="{FF2B5EF4-FFF2-40B4-BE49-F238E27FC236}">
                <a16:creationId xmlns:a16="http://schemas.microsoft.com/office/drawing/2014/main" xmlns="" id="{A9D19073-163D-1F49-BB01-2ED52CA55F2B}"/>
              </a:ext>
            </a:extLst>
          </p:cNvPr>
          <p:cNvSpPr txBox="1"/>
          <p:nvPr/>
        </p:nvSpPr>
        <p:spPr>
          <a:xfrm>
            <a:off x="4400207" y="4930476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parse</a:t>
            </a:r>
            <a:r>
              <a:rPr lang="zh-Hans" altLang="en-US" sz="1100" dirty="0"/>
              <a:t> </a:t>
            </a:r>
            <a:r>
              <a:rPr lang="en-US" altLang="zh-Hans" sz="1100" dirty="0"/>
              <a:t>from</a:t>
            </a:r>
            <a:r>
              <a:rPr lang="zh-Hans" altLang="en-US" sz="1100" dirty="0"/>
              <a:t> </a:t>
            </a:r>
            <a:r>
              <a:rPr lang="en-US" altLang="zh-Hans" sz="1100" dirty="0" err="1"/>
              <a:t>IOBuf</a:t>
            </a:r>
            <a:endParaRPr lang="en-US" sz="1100" dirty="0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xmlns="" id="{70D62E78-E890-7845-9D6F-2874EEA902D0}"/>
              </a:ext>
            </a:extLst>
          </p:cNvPr>
          <p:cNvSpPr txBox="1"/>
          <p:nvPr/>
        </p:nvSpPr>
        <p:spPr>
          <a:xfrm>
            <a:off x="3822907" y="4959295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100" dirty="0"/>
              <a:t>cut</a:t>
            </a:r>
            <a:endParaRPr lang="en-US" sz="1100" dirty="0"/>
          </a:p>
        </p:txBody>
      </p:sp>
      <p:cxnSp>
        <p:nvCxnSpPr>
          <p:cNvPr id="224" name="Elbow Connector 223">
            <a:extLst>
              <a:ext uri="{FF2B5EF4-FFF2-40B4-BE49-F238E27FC236}">
                <a16:creationId xmlns:a16="http://schemas.microsoft.com/office/drawing/2014/main" xmlns="" id="{36EFEB43-44C9-6546-8229-CBF48D508BE1}"/>
              </a:ext>
            </a:extLst>
          </p:cNvPr>
          <p:cNvCxnSpPr>
            <a:cxnSpLocks/>
            <a:stCxn id="8" idx="2"/>
          </p:cNvCxnSpPr>
          <p:nvPr/>
        </p:nvCxnSpPr>
        <p:spPr>
          <a:xfrm rot="5400000" flipH="1" flipV="1">
            <a:off x="3157869" y="1115317"/>
            <a:ext cx="334823" cy="3178741"/>
          </a:xfrm>
          <a:prstGeom prst="bentConnector4">
            <a:avLst>
              <a:gd name="adj1" fmla="val -68275"/>
              <a:gd name="adj2" fmla="val 100034"/>
            </a:avLst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48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68" grpId="0"/>
      <p:bldP spid="69" grpId="0"/>
      <p:bldP spid="130" grpId="0"/>
      <p:bldP spid="131" grpId="0"/>
      <p:bldP spid="133" grpId="0" animBg="1"/>
      <p:bldP spid="134" grpId="0"/>
      <p:bldP spid="135" grpId="0" animBg="1"/>
      <p:bldP spid="136" grpId="0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79" grpId="0"/>
      <p:bldP spid="180" grpId="0"/>
      <p:bldP spid="222" grpId="0"/>
      <p:bldP spid="2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If you are a newcomer of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brpc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Try it before moving on: 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https://</a:t>
            </a:r>
            <a:r>
              <a:rPr lang="en-US" altLang="zh-CN" sz="1400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github.com/brpc/brpc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If you are a beginner, you may wonder: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happened when server callback blocks 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trouble shooting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brpc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(core, latency, ...)  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If you are an experienced user: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internal implementation (thread, memory, ...)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add a new protocol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If you are already a master:</a:t>
            </a:r>
          </a:p>
          <a:p>
            <a:pPr lvl="1"/>
            <a:r>
              <a:rPr lang="en-US" altLang="zh-CN" sz="140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Resume is </a:t>
            </a:r>
            <a:r>
              <a:rPr lang="en-US" altLang="zh-CN" sz="1400" dirty="0" smtClean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welcomed 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endParaRPr lang="en-US" altLang="zh-CN" sz="1400" dirty="0">
              <a:solidFill>
                <a:srgbClr val="595959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About This PPT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右大括号 1"/>
          <p:cNvSpPr/>
          <p:nvPr/>
        </p:nvSpPr>
        <p:spPr>
          <a:xfrm>
            <a:off x="6282804" y="2213843"/>
            <a:ext cx="432048" cy="1800200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7053292" y="2698444"/>
            <a:ext cx="323075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This PPT will help you </a:t>
            </a:r>
          </a:p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dive into 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</a:t>
            </a:r>
            <a:r>
              <a:rPr lang="en-US" altLang="zh-CN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brpc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kernel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animBg="1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Goal – provide methods to add/remote timer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point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avoid global contention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remove a timer 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timing mechanism</a:t>
            </a:r>
          </a:p>
          <a:p>
            <a:pPr lvl="2"/>
            <a:r>
              <a:rPr lang="en-US" altLang="zh-CN" sz="12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usleep</a:t>
            </a: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?</a:t>
            </a:r>
          </a:p>
          <a:p>
            <a:pPr lvl="2"/>
            <a:r>
              <a:rPr lang="en-US" altLang="zh-CN" sz="12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epoll</a:t>
            </a: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?</a:t>
            </a:r>
          </a:p>
          <a:p>
            <a:pPr lvl="2"/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/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Assumption under RPC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huge amou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 of timer operation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timeout seldom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occurs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Timer Keeping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4277998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Timer Keeping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圆柱形 4"/>
          <p:cNvSpPr/>
          <p:nvPr/>
        </p:nvSpPr>
        <p:spPr>
          <a:xfrm>
            <a:off x="3258468" y="2744323"/>
            <a:ext cx="936104" cy="958545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Bucket1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6422179" y="3220167"/>
            <a:ext cx="38671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圆柱形 8"/>
          <p:cNvSpPr/>
          <p:nvPr/>
        </p:nvSpPr>
        <p:spPr>
          <a:xfrm>
            <a:off x="4770636" y="2742038"/>
            <a:ext cx="936104" cy="958545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Bucket1</a:t>
            </a:r>
          </a:p>
        </p:txBody>
      </p:sp>
      <p:sp>
        <p:nvSpPr>
          <p:cNvPr id="10" name="圆柱形 9"/>
          <p:cNvSpPr/>
          <p:nvPr/>
        </p:nvSpPr>
        <p:spPr>
          <a:xfrm>
            <a:off x="7506940" y="2740895"/>
            <a:ext cx="936104" cy="958545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Bucketn</a:t>
            </a:r>
            <a:endParaRPr 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1098228" y="2852549"/>
            <a:ext cx="1967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Task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mutex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_</a:t>
            </a:r>
            <a:r>
              <a:rPr lang="en-US" sz="1400" dirty="0" err="1"/>
              <a:t>nearest_run_time</a:t>
            </a:r>
            <a:endParaRPr lang="en-US" sz="1400" dirty="0"/>
          </a:p>
        </p:txBody>
      </p:sp>
      <p:sp>
        <p:nvSpPr>
          <p:cNvPr id="13" name="等腰三角形 12"/>
          <p:cNvSpPr/>
          <p:nvPr/>
        </p:nvSpPr>
        <p:spPr>
          <a:xfrm>
            <a:off x="5103554" y="630270"/>
            <a:ext cx="1318173" cy="1095541"/>
          </a:xfrm>
          <a:prstGeom prst="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180000" rtlCol="0" anchor="ctr"/>
          <a:lstStyle/>
          <a:p>
            <a:pPr algn="ctr"/>
            <a:r>
              <a:rPr lang="en-US" sz="1600" dirty="0"/>
              <a:t>Global Heap</a:t>
            </a:r>
          </a:p>
        </p:txBody>
      </p:sp>
      <p:cxnSp>
        <p:nvCxnSpPr>
          <p:cNvPr id="15" name="直接箭头连接符 14"/>
          <p:cNvCxnSpPr>
            <a:stCxn id="13" idx="3"/>
            <a:endCxn id="5" idx="1"/>
          </p:cNvCxnSpPr>
          <p:nvPr/>
        </p:nvCxnSpPr>
        <p:spPr>
          <a:xfrm flipH="1">
            <a:off x="3726520" y="1725811"/>
            <a:ext cx="2036121" cy="101851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13" idx="3"/>
            <a:endCxn id="9" idx="1"/>
          </p:cNvCxnSpPr>
          <p:nvPr/>
        </p:nvCxnSpPr>
        <p:spPr>
          <a:xfrm flipH="1">
            <a:off x="5238688" y="1725811"/>
            <a:ext cx="523953" cy="101622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13" idx="3"/>
            <a:endCxn id="10" idx="1"/>
          </p:cNvCxnSpPr>
          <p:nvPr/>
        </p:nvCxnSpPr>
        <p:spPr>
          <a:xfrm>
            <a:off x="5762641" y="1725811"/>
            <a:ext cx="2212351" cy="101508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3258468" y="1327876"/>
            <a:ext cx="1967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_</a:t>
            </a:r>
            <a:r>
              <a:rPr lang="en-US" sz="1400" dirty="0" err="1"/>
              <a:t>nearest_run_time</a:t>
            </a:r>
            <a:endParaRPr lang="en-US" sz="1400" dirty="0"/>
          </a:p>
        </p:txBody>
      </p:sp>
      <p:sp>
        <p:nvSpPr>
          <p:cNvPr id="25" name="文本框 24"/>
          <p:cNvSpPr txBox="1"/>
          <p:nvPr/>
        </p:nvSpPr>
        <p:spPr>
          <a:xfrm>
            <a:off x="6556861" y="329433"/>
            <a:ext cx="44411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not stop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check each Bucket for new tasks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build a heap (remove deleted tasks)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pop the first task from heap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run if timeout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calculate the next timeout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futex_wait_private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1386260" y="4549758"/>
            <a:ext cx="31129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add to a Bucket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update _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nearest_run_time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signal main loop if need</a:t>
            </a:r>
          </a:p>
        </p:txBody>
      </p:sp>
      <p:sp>
        <p:nvSpPr>
          <p:cNvPr id="28" name="剪去单角的矩形 27"/>
          <p:cNvSpPr/>
          <p:nvPr/>
        </p:nvSpPr>
        <p:spPr>
          <a:xfrm>
            <a:off x="3978548" y="4212754"/>
            <a:ext cx="911794" cy="504056"/>
          </a:xfrm>
          <a:prstGeom prst="snip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Timer</a:t>
            </a:r>
          </a:p>
        </p:txBody>
      </p:sp>
      <p:sp>
        <p:nvSpPr>
          <p:cNvPr id="30" name="剪去单角的矩形 29"/>
          <p:cNvSpPr/>
          <p:nvPr/>
        </p:nvSpPr>
        <p:spPr>
          <a:xfrm>
            <a:off x="5604143" y="4215211"/>
            <a:ext cx="911794" cy="504056"/>
          </a:xfrm>
          <a:prstGeom prst="snip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Timer</a:t>
            </a:r>
          </a:p>
        </p:txBody>
      </p:sp>
      <p:cxnSp>
        <p:nvCxnSpPr>
          <p:cNvPr id="31" name="直接箭头连接符 30"/>
          <p:cNvCxnSpPr>
            <a:stCxn id="28" idx="3"/>
            <a:endCxn id="5" idx="3"/>
          </p:cNvCxnSpPr>
          <p:nvPr/>
        </p:nvCxnSpPr>
        <p:spPr>
          <a:xfrm flipH="1" flipV="1">
            <a:off x="3726520" y="3702868"/>
            <a:ext cx="707925" cy="50988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2808850" y="3887534"/>
            <a:ext cx="1176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schedule</a:t>
            </a:r>
          </a:p>
        </p:txBody>
      </p:sp>
      <p:cxnSp>
        <p:nvCxnSpPr>
          <p:cNvPr id="35" name="直接箭头连接符 34"/>
          <p:cNvCxnSpPr>
            <a:stCxn id="30" idx="3"/>
            <a:endCxn id="9" idx="3"/>
          </p:cNvCxnSpPr>
          <p:nvPr/>
        </p:nvCxnSpPr>
        <p:spPr>
          <a:xfrm flipH="1" flipV="1">
            <a:off x="5238688" y="3700583"/>
            <a:ext cx="821352" cy="514628"/>
          </a:xfrm>
          <a:prstGeom prst="straightConnector1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>
            <a:stCxn id="30" idx="3"/>
            <a:endCxn id="13" idx="3"/>
          </p:cNvCxnSpPr>
          <p:nvPr/>
        </p:nvCxnSpPr>
        <p:spPr>
          <a:xfrm flipH="1" flipV="1">
            <a:off x="5762641" y="1725811"/>
            <a:ext cx="297399" cy="2489400"/>
          </a:xfrm>
          <a:prstGeom prst="straightConnector1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6148773" y="3712903"/>
            <a:ext cx="132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unschedule</a:t>
            </a:r>
            <a:endParaRPr 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6886587" y="4454945"/>
            <a:ext cx="31129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use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TaskId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to address Task (in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ResourcePool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mark Task as deprecated</a:t>
            </a:r>
          </a:p>
        </p:txBody>
      </p:sp>
    </p:spTree>
    <p:extLst>
      <p:ext uri="{BB962C8B-B14F-4D97-AF65-F5344CB8AC3E}">
        <p14:creationId xmlns:p14="http://schemas.microsoft.com/office/powerpoint/2010/main" val="47998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30" grpId="0" animBg="1"/>
      <p:bldP spid="34" grpId="0"/>
      <p:bldP spid="42" grpId="0"/>
      <p:bldP spid="4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Goal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identify concurrent RPC inside a single connection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mechanism to wait/signal RPC’s completion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thread safety on RPC context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callback MUST be run only once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cancellation, error interruption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point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fast way to fetch RPC’s context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cheap to create/destroy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prevent ABA</a:t>
            </a:r>
          </a:p>
          <a:p>
            <a:pPr marL="457200" lvl="1" indent="0">
              <a:buNone/>
            </a:pP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bthread_id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6949475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45656" y="1432281"/>
            <a:ext cx="3456384" cy="1872208"/>
          </a:xfrm>
        </p:spPr>
        <p:txBody>
          <a:bodyPr>
            <a:normAutofit/>
          </a:bodyPr>
          <a:lstStyle/>
          <a:p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user data &amp;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on_error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butex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lock</a:t>
            </a: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butex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join</a:t>
            </a:r>
          </a:p>
          <a:p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version (as status)</a:t>
            </a:r>
          </a:p>
          <a:p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pending error queue</a:t>
            </a:r>
          </a:p>
          <a:p>
            <a:pPr marL="457200" lvl="1" indent="0">
              <a:buNone/>
            </a:pPr>
            <a:endParaRPr lang="en-US" altLang="zh-CN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bthread_id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270501"/>
              </p:ext>
            </p:extLst>
          </p:nvPr>
        </p:nvGraphicFramePr>
        <p:xfrm>
          <a:off x="2421106" y="1012698"/>
          <a:ext cx="4052018" cy="288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60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60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352">
                <a:tc>
                  <a:txBody>
                    <a:bodyPr/>
                    <a:lstStyle/>
                    <a:p>
                      <a:r>
                        <a:rPr lang="en-US" sz="1200" dirty="0"/>
                        <a:t>32-bit Version to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prevent ABA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32-bit slot id in </a:t>
                      </a:r>
                      <a:r>
                        <a:rPr lang="en-US" sz="1200" dirty="0" err="1"/>
                        <a:t>ResourcePool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847667" y="98970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bthread_id_t</a:t>
            </a:r>
            <a:r>
              <a:rPr lang="en-US" dirty="0"/>
              <a:t> </a:t>
            </a:r>
          </a:p>
        </p:txBody>
      </p:sp>
      <p:sp>
        <p:nvSpPr>
          <p:cNvPr id="6" name="椭圆 5"/>
          <p:cNvSpPr/>
          <p:nvPr/>
        </p:nvSpPr>
        <p:spPr>
          <a:xfrm>
            <a:off x="1019028" y="2716588"/>
            <a:ext cx="936104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unlock</a:t>
            </a:r>
          </a:p>
        </p:txBody>
      </p:sp>
      <p:sp>
        <p:nvSpPr>
          <p:cNvPr id="7" name="椭圆 6"/>
          <p:cNvSpPr/>
          <p:nvPr/>
        </p:nvSpPr>
        <p:spPr>
          <a:xfrm>
            <a:off x="3238196" y="2716588"/>
            <a:ext cx="936104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lock</a:t>
            </a:r>
          </a:p>
        </p:txBody>
      </p:sp>
      <p:sp>
        <p:nvSpPr>
          <p:cNvPr id="8" name="椭圆 7"/>
          <p:cNvSpPr/>
          <p:nvPr/>
        </p:nvSpPr>
        <p:spPr>
          <a:xfrm>
            <a:off x="5709443" y="2767601"/>
            <a:ext cx="936104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600" dirty="0"/>
              <a:t>destroy</a:t>
            </a:r>
          </a:p>
        </p:txBody>
      </p:sp>
      <p:cxnSp>
        <p:nvCxnSpPr>
          <p:cNvPr id="9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</p:cNvCxnSpPr>
          <p:nvPr/>
        </p:nvCxnSpPr>
        <p:spPr>
          <a:xfrm>
            <a:off x="2106340" y="3077939"/>
            <a:ext cx="1048456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流程图: 文档 22"/>
          <p:cNvSpPr/>
          <p:nvPr/>
        </p:nvSpPr>
        <p:spPr>
          <a:xfrm>
            <a:off x="3237704" y="4358083"/>
            <a:ext cx="1008112" cy="720080"/>
          </a:xfrm>
          <a:prstGeom prst="flowChartDocumen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1"/>
                </a:solidFill>
              </a:rPr>
              <a:t>User Data</a:t>
            </a:r>
          </a:p>
        </p:txBody>
      </p:sp>
      <p:sp>
        <p:nvSpPr>
          <p:cNvPr id="24" name="流程图: 过程 23"/>
          <p:cNvSpPr/>
          <p:nvPr/>
        </p:nvSpPr>
        <p:spPr>
          <a:xfrm>
            <a:off x="5626112" y="4358083"/>
            <a:ext cx="1008112" cy="720080"/>
          </a:xfrm>
          <a:prstGeom prst="flowChartProcess">
            <a:avLst/>
          </a:prstGeom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accent2"/>
                </a:solidFill>
              </a:rPr>
              <a:t>on_error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001976" y="2771565"/>
            <a:ext cx="1739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bthread_id_lock</a:t>
            </a:r>
            <a:endParaRPr lang="en-US" sz="1200" dirty="0"/>
          </a:p>
        </p:txBody>
      </p:sp>
      <p:cxnSp>
        <p:nvCxnSpPr>
          <p:cNvPr id="32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</p:cNvCxnSpPr>
          <p:nvPr/>
        </p:nvCxnSpPr>
        <p:spPr>
          <a:xfrm flipH="1">
            <a:off x="2106340" y="3221955"/>
            <a:ext cx="1048456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2001976" y="3271306"/>
            <a:ext cx="1739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bthread_id_unlock</a:t>
            </a:r>
            <a:endParaRPr lang="en-US" sz="1200" dirty="0"/>
          </a:p>
        </p:txBody>
      </p:sp>
      <p:sp>
        <p:nvSpPr>
          <p:cNvPr id="35" name="文本框 34"/>
          <p:cNvSpPr txBox="1"/>
          <p:nvPr/>
        </p:nvSpPr>
        <p:spPr>
          <a:xfrm>
            <a:off x="4257700" y="2694132"/>
            <a:ext cx="1739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bthread_id_unlock</a:t>
            </a:r>
            <a:endParaRPr lang="en-US" sz="1200" dirty="0"/>
          </a:p>
          <a:p>
            <a:r>
              <a:rPr lang="en-US" sz="1200" dirty="0"/>
              <a:t>_</a:t>
            </a:r>
            <a:r>
              <a:rPr lang="en-US" sz="1200" dirty="0" err="1"/>
              <a:t>and_destroy</a:t>
            </a:r>
            <a:endParaRPr lang="en-US" sz="1200" dirty="0"/>
          </a:p>
        </p:txBody>
      </p:sp>
      <p:cxnSp>
        <p:nvCxnSpPr>
          <p:cNvPr id="36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</p:cNvCxnSpPr>
          <p:nvPr/>
        </p:nvCxnSpPr>
        <p:spPr>
          <a:xfrm flipV="1">
            <a:off x="4246408" y="3164351"/>
            <a:ext cx="1388324" cy="78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3703807" y="1918156"/>
            <a:ext cx="2441" cy="798432"/>
          </a:xfrm>
          <a:prstGeom prst="straightConnector1">
            <a:avLst/>
          </a:prstGeom>
          <a:ln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</p:cNvCxnSpPr>
          <p:nvPr/>
        </p:nvCxnSpPr>
        <p:spPr>
          <a:xfrm>
            <a:off x="3703807" y="3636142"/>
            <a:ext cx="2441" cy="688480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2506032" y="3789046"/>
            <a:ext cx="1739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exclusive access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2434516" y="2117824"/>
            <a:ext cx="1739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2"/>
                </a:solidFill>
              </a:rPr>
              <a:t>bthread_id_error</a:t>
            </a:r>
            <a:endParaRPr lang="en-US" sz="1200" dirty="0">
              <a:solidFill>
                <a:schemeClr val="accent2"/>
              </a:solidFill>
            </a:endParaRPr>
          </a:p>
        </p:txBody>
      </p:sp>
      <p:cxnSp>
        <p:nvCxnSpPr>
          <p:cNvPr id="47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  <a:stCxn id="7" idx="5"/>
            <a:endCxn id="24" idx="0"/>
          </p:cNvCxnSpPr>
          <p:nvPr/>
        </p:nvCxnSpPr>
        <p:spPr>
          <a:xfrm>
            <a:off x="4037211" y="3515603"/>
            <a:ext cx="2092957" cy="842480"/>
          </a:xfrm>
          <a:prstGeom prst="straightConnector1">
            <a:avLst/>
          </a:prstGeom>
          <a:ln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2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  <a:stCxn id="24" idx="1"/>
            <a:endCxn id="23" idx="3"/>
          </p:cNvCxnSpPr>
          <p:nvPr/>
        </p:nvCxnSpPr>
        <p:spPr>
          <a:xfrm flipH="1">
            <a:off x="4245816" y="4718123"/>
            <a:ext cx="1380296" cy="0"/>
          </a:xfrm>
          <a:prstGeom prst="straightConnector1">
            <a:avLst/>
          </a:prstGeom>
          <a:ln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5044831" y="3687151"/>
            <a:ext cx="1739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trigger</a:t>
            </a:r>
          </a:p>
        </p:txBody>
      </p:sp>
      <p:sp>
        <p:nvSpPr>
          <p:cNvPr id="56" name="文本框 55"/>
          <p:cNvSpPr txBox="1"/>
          <p:nvPr/>
        </p:nvSpPr>
        <p:spPr>
          <a:xfrm>
            <a:off x="4390384" y="4427669"/>
            <a:ext cx="1739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exclusive access</a:t>
            </a:r>
          </a:p>
        </p:txBody>
      </p:sp>
      <p:cxnSp>
        <p:nvCxnSpPr>
          <p:cNvPr id="61" name="直接箭头连接符 5">
            <a:extLst>
              <a:ext uri="{FF2B5EF4-FFF2-40B4-BE49-F238E27FC236}">
                <a16:creationId xmlns:a16="http://schemas.microsoft.com/office/drawing/2014/main" xmlns="" id="{5F836EAB-0FA0-5F45-B780-72C5574BB52D}"/>
              </a:ext>
            </a:extLst>
          </p:cNvPr>
          <p:cNvCxnSpPr>
            <a:cxnSpLocks/>
          </p:cNvCxnSpPr>
          <p:nvPr/>
        </p:nvCxnSpPr>
        <p:spPr>
          <a:xfrm>
            <a:off x="6177495" y="1969169"/>
            <a:ext cx="2441" cy="798432"/>
          </a:xfrm>
          <a:prstGeom prst="straightConnector1">
            <a:avLst/>
          </a:prstGeom>
          <a:ln>
            <a:solidFill>
              <a:schemeClr val="accent4"/>
            </a:solidFill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5029323" y="2119236"/>
            <a:ext cx="1739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4"/>
                </a:solidFill>
              </a:rPr>
              <a:t>bthread_id_join</a:t>
            </a:r>
            <a:endParaRPr lang="en-US" sz="1200" dirty="0">
              <a:solidFill>
                <a:schemeClr val="accent4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7480034" y="99308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Id</a:t>
            </a:r>
          </a:p>
        </p:txBody>
      </p:sp>
      <p:sp>
        <p:nvSpPr>
          <p:cNvPr id="64" name="右箭头 63"/>
          <p:cNvSpPr/>
          <p:nvPr/>
        </p:nvSpPr>
        <p:spPr>
          <a:xfrm>
            <a:off x="6769107" y="1082981"/>
            <a:ext cx="467909" cy="182783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6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/>
      <p:bldP spid="33" grpId="0"/>
      <p:bldP spid="35" grpId="0"/>
      <p:bldP spid="44" grpId="0"/>
      <p:bldP spid="45" grpId="0"/>
      <p:bldP spid="55" grpId="0"/>
      <p:bldP spid="56" grpId="0"/>
      <p:bldP spid="6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Goal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fast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memory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n/deallocation</a:t>
            </a:r>
          </a:p>
          <a:p>
            <a:pPr lvl="1"/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point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avoid global contention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fast to address</a:t>
            </a: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balance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between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space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</a:t>
            </a:r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/>
            <a:endParaRPr lang="en-US" altLang="zh-CN" sz="12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Assumption under RPC</a:t>
            </a:r>
          </a:p>
          <a:p>
            <a:pPr lvl="1"/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fixed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allocation</a:t>
            </a:r>
            <a:r>
              <a:rPr lang="zh-Hans" altLang="en-U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size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Han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Memory</a:t>
            </a:r>
            <a:r>
              <a:rPr kumimoji="1" lang="zh-Hans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kumimoji="1" lang="en-US" altLang="zh-Han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Management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707099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44744" y="794092"/>
            <a:ext cx="2867814" cy="442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ans" sz="14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FreeChunk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–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TLS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and</a:t>
            </a:r>
            <a:r>
              <a:rPr lang="zh-Hans" altLang="en-U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Hans" sz="1400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Global</a:t>
            </a:r>
            <a:endParaRPr lang="zh-CN" altLang="en-US" sz="1100" dirty="0">
              <a:solidFill>
                <a:srgbClr val="595959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9730" y="303992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Han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ResourcePool</a:t>
            </a:r>
            <a:r>
              <a:rPr kumimoji="1" lang="en-US" altLang="zh-Han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&lt;T&gt;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xmlns="" id="{894594E1-E28D-D142-B2D9-28E0878FF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123990"/>
              </p:ext>
            </p:extLst>
          </p:nvPr>
        </p:nvGraphicFramePr>
        <p:xfrm>
          <a:off x="1096671" y="1836963"/>
          <a:ext cx="3529948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24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24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24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824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0564"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Block</a:t>
                      </a:r>
                    </a:p>
                    <a:p>
                      <a:pPr algn="ctr"/>
                      <a:r>
                        <a:rPr lang="en-US" altLang="zh-Hans" sz="1600" dirty="0"/>
                        <a:t>Group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Block</a:t>
                      </a:r>
                    </a:p>
                    <a:p>
                      <a:pPr algn="ctr"/>
                      <a:r>
                        <a:rPr lang="en-US" altLang="zh-Hans" sz="1600" dirty="0"/>
                        <a:t>Group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...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Block</a:t>
                      </a:r>
                    </a:p>
                    <a:p>
                      <a:pPr algn="ctr"/>
                      <a:r>
                        <a:rPr lang="en-US" altLang="zh-Hans" sz="1600" dirty="0"/>
                        <a:t>Group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CE0E3A7-C458-6545-83C7-94073DD9FAA5}"/>
              </a:ext>
            </a:extLst>
          </p:cNvPr>
          <p:cNvSpPr txBox="1"/>
          <p:nvPr/>
        </p:nvSpPr>
        <p:spPr>
          <a:xfrm>
            <a:off x="4770636" y="2158810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200" dirty="0"/>
              <a:t>up</a:t>
            </a:r>
            <a:r>
              <a:rPr lang="zh-Hans" altLang="en-US" sz="1200" dirty="0"/>
              <a:t> </a:t>
            </a:r>
            <a:r>
              <a:rPr lang="en-US" altLang="zh-Hans" sz="1200" dirty="0"/>
              <a:t>to</a:t>
            </a:r>
            <a:r>
              <a:rPr lang="zh-Hans" altLang="en-US" sz="1200" dirty="0"/>
              <a:t> </a:t>
            </a:r>
            <a:r>
              <a:rPr lang="en-US" altLang="zh-Hans" sz="1200" dirty="0"/>
              <a:t>RP_MAX_BLOCK_NGROUP</a:t>
            </a:r>
            <a:endParaRPr lang="en-US" sz="1200" dirty="0"/>
          </a:p>
        </p:txBody>
      </p:sp>
      <p:graphicFrame>
        <p:nvGraphicFramePr>
          <p:cNvPr id="6" name="表格 4">
            <a:extLst>
              <a:ext uri="{FF2B5EF4-FFF2-40B4-BE49-F238E27FC236}">
                <a16:creationId xmlns:a16="http://schemas.microsoft.com/office/drawing/2014/main" xmlns="" id="{78A144B0-2A78-0845-A79E-D00CC361E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649624"/>
              </p:ext>
            </p:extLst>
          </p:nvPr>
        </p:nvGraphicFramePr>
        <p:xfrm>
          <a:off x="954212" y="3406096"/>
          <a:ext cx="2880320" cy="3401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0138"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Block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Block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...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Block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E9B4C75A-917C-5045-B2D6-2C902189CC1F}"/>
              </a:ext>
            </a:extLst>
          </p:cNvPr>
          <p:cNvCxnSpPr>
            <a:cxnSpLocks/>
          </p:cNvCxnSpPr>
          <p:nvPr/>
        </p:nvCxnSpPr>
        <p:spPr>
          <a:xfrm flipH="1">
            <a:off x="952654" y="2416083"/>
            <a:ext cx="1009670" cy="9900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DD99C3F2-90A9-1242-B035-8E14F200FF4A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2861645" y="2416083"/>
            <a:ext cx="972887" cy="9900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6D0C8E4-D890-774B-95AD-83A6A4304811}"/>
              </a:ext>
            </a:extLst>
          </p:cNvPr>
          <p:cNvSpPr txBox="1"/>
          <p:nvPr/>
        </p:nvSpPr>
        <p:spPr>
          <a:xfrm>
            <a:off x="4122564" y="3469235"/>
            <a:ext cx="2520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200" dirty="0"/>
              <a:t>up</a:t>
            </a:r>
            <a:r>
              <a:rPr lang="zh-Hans" altLang="en-US" sz="1200" dirty="0"/>
              <a:t> </a:t>
            </a:r>
            <a:r>
              <a:rPr lang="en-US" altLang="zh-Hans" sz="1200" dirty="0"/>
              <a:t>to</a:t>
            </a:r>
            <a:r>
              <a:rPr lang="zh-Hans" altLang="en-US" sz="1200" dirty="0"/>
              <a:t> </a:t>
            </a:r>
            <a:r>
              <a:rPr lang="en-US" altLang="zh-Hans" sz="1200" dirty="0"/>
              <a:t>RP_BLOCK_NBLOCK</a:t>
            </a:r>
            <a:endParaRPr lang="en-US" sz="1200" dirty="0"/>
          </a:p>
        </p:txBody>
      </p:sp>
      <p:graphicFrame>
        <p:nvGraphicFramePr>
          <p:cNvPr id="14" name="表格 4">
            <a:extLst>
              <a:ext uri="{FF2B5EF4-FFF2-40B4-BE49-F238E27FC236}">
                <a16:creationId xmlns:a16="http://schemas.microsoft.com/office/drawing/2014/main" xmlns="" id="{9857D8A6-F027-3C48-B223-C8903A22F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78590"/>
              </p:ext>
            </p:extLst>
          </p:nvPr>
        </p:nvGraphicFramePr>
        <p:xfrm>
          <a:off x="999710" y="4829780"/>
          <a:ext cx="2268252" cy="4287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7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70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67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28748"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...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BBAEC7A9-4B53-6543-B20B-DD6FEBCCBC0B}"/>
              </a:ext>
            </a:extLst>
          </p:cNvPr>
          <p:cNvCxnSpPr>
            <a:cxnSpLocks/>
          </p:cNvCxnSpPr>
          <p:nvPr/>
        </p:nvCxnSpPr>
        <p:spPr>
          <a:xfrm flipH="1">
            <a:off x="999710" y="3746234"/>
            <a:ext cx="674582" cy="10744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AA671D9-A143-354B-A1D1-AD863DBE7D94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2394372" y="3746234"/>
            <a:ext cx="873590" cy="1093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0E58AEA-2DF5-3547-9F28-97E64050F8FF}"/>
              </a:ext>
            </a:extLst>
          </p:cNvPr>
          <p:cNvSpPr txBox="1"/>
          <p:nvPr/>
        </p:nvSpPr>
        <p:spPr>
          <a:xfrm>
            <a:off x="3474492" y="4981529"/>
            <a:ext cx="1764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200" dirty="0"/>
              <a:t>up</a:t>
            </a:r>
            <a:r>
              <a:rPr lang="zh-Hans" altLang="en-US" sz="1200" dirty="0"/>
              <a:t> </a:t>
            </a:r>
            <a:r>
              <a:rPr lang="en-US" altLang="zh-Hans" sz="1200" dirty="0"/>
              <a:t>to</a:t>
            </a:r>
            <a:r>
              <a:rPr lang="zh-Hans" altLang="en-US" sz="1200" dirty="0"/>
              <a:t> </a:t>
            </a:r>
            <a:r>
              <a:rPr lang="en-US" altLang="zh-Hans" sz="1200" dirty="0"/>
              <a:t>BLOCK_NITEM</a:t>
            </a:r>
            <a:endParaRPr lang="en-US" sz="1200" dirty="0"/>
          </a:p>
        </p:txBody>
      </p:sp>
      <p:graphicFrame>
        <p:nvGraphicFramePr>
          <p:cNvPr id="22" name="表格 4">
            <a:extLst>
              <a:ext uri="{FF2B5EF4-FFF2-40B4-BE49-F238E27FC236}">
                <a16:creationId xmlns:a16="http://schemas.microsoft.com/office/drawing/2014/main" xmlns="" id="{4BC000C4-43A0-CE4F-A430-8AC9A7AE4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095984"/>
              </p:ext>
            </p:extLst>
          </p:nvPr>
        </p:nvGraphicFramePr>
        <p:xfrm>
          <a:off x="6058802" y="2836491"/>
          <a:ext cx="4032447" cy="412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41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2180"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 err="1"/>
                        <a:t>group_index</a:t>
                      </a:r>
                      <a:endParaRPr lang="en-US" altLang="zh-Han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 err="1"/>
                        <a:t>block_offset</a:t>
                      </a:r>
                      <a:endParaRPr lang="en-US" altLang="zh-Han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 err="1"/>
                        <a:t>slot_offset</a:t>
                      </a:r>
                      <a:endParaRPr 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861CB8AE-8370-2A48-B76B-93821112B9CD}"/>
              </a:ext>
            </a:extLst>
          </p:cNvPr>
          <p:cNvSpPr txBox="1"/>
          <p:nvPr/>
        </p:nvSpPr>
        <p:spPr>
          <a:xfrm>
            <a:off x="7492709" y="2435809"/>
            <a:ext cx="1844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600" b="1" dirty="0" err="1"/>
              <a:t>ResourceId</a:t>
            </a:r>
            <a:endParaRPr lang="en-US" sz="1600" b="1" dirty="0"/>
          </a:p>
        </p:txBody>
      </p: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xmlns="" id="{4EB5C43A-3CB7-6F4A-B13E-A67DAA6CACEC}"/>
              </a:ext>
            </a:extLst>
          </p:cNvPr>
          <p:cNvCxnSpPr>
            <a:cxnSpLocks/>
            <a:stCxn id="22" idx="1"/>
          </p:cNvCxnSpPr>
          <p:nvPr/>
        </p:nvCxnSpPr>
        <p:spPr>
          <a:xfrm rot="10800000">
            <a:off x="2394372" y="2416083"/>
            <a:ext cx="3664430" cy="626498"/>
          </a:xfrm>
          <a:prstGeom prst="bentConnector3">
            <a:avLst>
              <a:gd name="adj1" fmla="val 99907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39" name="Group 138">
            <a:extLst>
              <a:ext uri="{FF2B5EF4-FFF2-40B4-BE49-F238E27FC236}">
                <a16:creationId xmlns:a16="http://schemas.microsoft.com/office/drawing/2014/main" xmlns="" id="{0F4E04E4-1533-5841-90B4-AB04AB9813B8}"/>
              </a:ext>
            </a:extLst>
          </p:cNvPr>
          <p:cNvGrpSpPr/>
          <p:nvPr/>
        </p:nvGrpSpPr>
        <p:grpSpPr>
          <a:xfrm>
            <a:off x="2034333" y="3248671"/>
            <a:ext cx="6040693" cy="882363"/>
            <a:chOff x="2034333" y="2483608"/>
            <a:chExt cx="6040693" cy="882363"/>
          </a:xfrm>
        </p:grpSpPr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xmlns="" id="{2A01B908-E292-704E-B770-84A929B42614}"/>
                </a:ext>
              </a:extLst>
            </p:cNvPr>
            <p:cNvCxnSpPr>
              <a:cxnSpLocks/>
            </p:cNvCxnSpPr>
            <p:nvPr/>
          </p:nvCxnSpPr>
          <p:spPr>
            <a:xfrm>
              <a:off x="8061766" y="2483608"/>
              <a:ext cx="0" cy="88236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Elbow Connector 136">
              <a:extLst>
                <a:ext uri="{FF2B5EF4-FFF2-40B4-BE49-F238E27FC236}">
                  <a16:creationId xmlns:a16="http://schemas.microsoft.com/office/drawing/2014/main" xmlns="" id="{E5915C15-1F41-9F41-9DB3-4B0BAFB38C5D}"/>
                </a:ext>
              </a:extLst>
            </p:cNvPr>
            <p:cNvCxnSpPr/>
            <p:nvPr/>
          </p:nvCxnSpPr>
          <p:spPr>
            <a:xfrm rot="10800000">
              <a:off x="2034333" y="2981171"/>
              <a:ext cx="6040693" cy="384800"/>
            </a:xfrm>
            <a:prstGeom prst="bentConnector3">
              <a:avLst>
                <a:gd name="adj1" fmla="val 99953"/>
              </a:avLst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xmlns="" id="{4784123E-F1F2-8542-AF9E-3A5FFA4E0CF9}"/>
              </a:ext>
            </a:extLst>
          </p:cNvPr>
          <p:cNvGrpSpPr/>
          <p:nvPr/>
        </p:nvGrpSpPr>
        <p:grpSpPr>
          <a:xfrm>
            <a:off x="1827805" y="3248671"/>
            <a:ext cx="7584938" cy="1581108"/>
            <a:chOff x="514050" y="1357522"/>
            <a:chExt cx="7584938" cy="1581108"/>
          </a:xfrm>
        </p:grpSpPr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xmlns="" id="{54164D58-DC2F-9A49-A78A-20E869D6E2D4}"/>
                </a:ext>
              </a:extLst>
            </p:cNvPr>
            <p:cNvCxnSpPr>
              <a:cxnSpLocks/>
            </p:cNvCxnSpPr>
            <p:nvPr/>
          </p:nvCxnSpPr>
          <p:spPr>
            <a:xfrm>
              <a:off x="8092361" y="1357522"/>
              <a:ext cx="6627" cy="1133561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3" name="Elbow Connector 142">
              <a:extLst>
                <a:ext uri="{FF2B5EF4-FFF2-40B4-BE49-F238E27FC236}">
                  <a16:creationId xmlns:a16="http://schemas.microsoft.com/office/drawing/2014/main" xmlns="" id="{3FE1E463-4B50-F646-9B37-20C574B66EF3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514050" y="2491083"/>
              <a:ext cx="7578309" cy="447547"/>
            </a:xfrm>
            <a:prstGeom prst="bentConnector3">
              <a:avLst>
                <a:gd name="adj1" fmla="val 100019"/>
              </a:avLst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4" name="TextBox 153">
            <a:extLst>
              <a:ext uri="{FF2B5EF4-FFF2-40B4-BE49-F238E27FC236}">
                <a16:creationId xmlns:a16="http://schemas.microsoft.com/office/drawing/2014/main" xmlns="" id="{E40152D2-ECE5-6543-B979-036306599EF2}"/>
              </a:ext>
            </a:extLst>
          </p:cNvPr>
          <p:cNvSpPr txBox="1"/>
          <p:nvPr/>
        </p:nvSpPr>
        <p:spPr>
          <a:xfrm>
            <a:off x="8659068" y="2502339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1200" dirty="0"/>
              <a:t>fit</a:t>
            </a:r>
            <a:r>
              <a:rPr lang="zh-Hans" altLang="en-US" sz="1200" dirty="0"/>
              <a:t> </a:t>
            </a:r>
            <a:r>
              <a:rPr lang="en-US" altLang="zh-Hans" sz="1200" dirty="0"/>
              <a:t>in</a:t>
            </a:r>
            <a:r>
              <a:rPr lang="zh-Hans" altLang="en-US" sz="1200" dirty="0"/>
              <a:t> </a:t>
            </a:r>
            <a:r>
              <a:rPr lang="en-US" altLang="zh-Hans" sz="1200" dirty="0"/>
              <a:t>32-bit</a:t>
            </a:r>
            <a:r>
              <a:rPr lang="zh-Hans" altLang="en-US" sz="1200" dirty="0"/>
              <a:t> </a:t>
            </a:r>
            <a:r>
              <a:rPr lang="en-US" altLang="zh-Hans" sz="1200" dirty="0"/>
              <a:t>under</a:t>
            </a:r>
            <a:r>
              <a:rPr lang="zh-Hans" altLang="en-US" sz="1200" dirty="0"/>
              <a:t> </a:t>
            </a:r>
            <a:r>
              <a:rPr lang="en-US" altLang="zh-Hans" sz="1200" dirty="0"/>
              <a:t>most</a:t>
            </a:r>
            <a:r>
              <a:rPr lang="zh-Hans" altLang="en-US" sz="1200" dirty="0"/>
              <a:t> </a:t>
            </a:r>
            <a:r>
              <a:rPr lang="en-US" altLang="zh-Hans" sz="1200" dirty="0"/>
              <a:t>case</a:t>
            </a:r>
            <a:r>
              <a:rPr lang="zh-Hans" altLang="en-US" sz="1200" dirty="0"/>
              <a:t> </a:t>
            </a:r>
            <a:endParaRPr lang="en-US" sz="1200" dirty="0"/>
          </a:p>
        </p:txBody>
      </p:sp>
      <p:graphicFrame>
        <p:nvGraphicFramePr>
          <p:cNvPr id="155" name="表格 4">
            <a:extLst>
              <a:ext uri="{FF2B5EF4-FFF2-40B4-BE49-F238E27FC236}">
                <a16:creationId xmlns:a16="http://schemas.microsoft.com/office/drawing/2014/main" xmlns="" id="{CB644852-F926-0242-B3FF-52FD813AF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05481"/>
              </p:ext>
            </p:extLst>
          </p:nvPr>
        </p:nvGraphicFramePr>
        <p:xfrm>
          <a:off x="6058802" y="1277739"/>
          <a:ext cx="2196396" cy="348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9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90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90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90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8157"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...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ans" sz="1600" dirty="0"/>
                        <a:t>Id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11" name="直接箭头连接符 10"/>
          <p:cNvCxnSpPr/>
          <p:nvPr/>
        </p:nvCxnSpPr>
        <p:spPr>
          <a:xfrm flipV="1">
            <a:off x="8010996" y="1637779"/>
            <a:ext cx="0" cy="90697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948504" y="4530118"/>
            <a:ext cx="4781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add_block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create a Block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while true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if current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BlockGroup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is full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CAS to increase current group index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CAS to increase current block index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9817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5" grpId="0"/>
      <p:bldP spid="154" grpId="0"/>
      <p:bldP spid="2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get_resource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 TLS free list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 global free list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 current Block (in TLS)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create a new Block and store in TLS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return_resource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push back to TLS free list if possible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push back to global free list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Notes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Memory won’t return back to OS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memory pool for each type (size)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Suitable for structures that create/destroy with high frequency</a:t>
            </a:r>
            <a:endParaRPr lang="zh-CN" altLang="en-U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ResourcePool</a:t>
            </a:r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&lt;T&gt;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2634052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6220" y="5886251"/>
            <a:ext cx="9348534" cy="4409487"/>
          </a:xfrm>
        </p:spPr>
        <p:txBody>
          <a:bodyPr>
            <a:normAutofit/>
          </a:bodyPr>
          <a:lstStyle/>
          <a:p>
            <a:r>
              <a:rPr lang="zh-CN" altLang="en-US" sz="1400" dirty="0">
                <a:solidFill>
                  <a:srgbClr val="595959"/>
                </a:solidFill>
              </a:rPr>
              <a:t>正文内容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RPC Framework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2322364" y="5180083"/>
            <a:ext cx="6480721" cy="477986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Socket</a:t>
            </a:r>
            <a:endParaRPr lang="zh-CN" altLang="en-US" sz="1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3597675" y="3480707"/>
            <a:ext cx="5205410" cy="559891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 Format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7290917" y="3550078"/>
            <a:ext cx="864096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 err="1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nshead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3586789" y="4616663"/>
            <a:ext cx="5205411" cy="577304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 Authentication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6021774" y="4692745"/>
            <a:ext cx="864097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Giano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3597674" y="4039359"/>
            <a:ext cx="5205411" cy="577304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 Compression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6021774" y="4117817"/>
            <a:ext cx="864097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snappy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7281915" y="4112011"/>
            <a:ext cx="873098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gzip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2322364" y="2903354"/>
            <a:ext cx="3233640" cy="577304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 Load Balancer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3978548" y="2975638"/>
            <a:ext cx="553501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RR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2322364" y="2302625"/>
            <a:ext cx="3233640" cy="597369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 Naming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3978549" y="2378398"/>
            <a:ext cx="576064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BNS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2322364" y="1897570"/>
            <a:ext cx="3233640" cy="40180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Channel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5831300" y="2893370"/>
            <a:ext cx="2961328" cy="57928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Built-in Services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TextBox 4"/>
          <p:cNvSpPr txBox="1"/>
          <p:nvPr/>
        </p:nvSpPr>
        <p:spPr>
          <a:xfrm>
            <a:off x="3003080" y="921853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600" dirty="0"/>
              <a:t>Client</a:t>
            </a:r>
            <a:endParaRPr lang="zh-CN" altLang="en-US" sz="1600" dirty="0"/>
          </a:p>
        </p:txBody>
      </p:sp>
      <p:sp>
        <p:nvSpPr>
          <p:cNvPr id="20" name="TextBox 26"/>
          <p:cNvSpPr txBox="1"/>
          <p:nvPr/>
        </p:nvSpPr>
        <p:spPr>
          <a:xfrm>
            <a:off x="6345811" y="921852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600" dirty="0"/>
              <a:t>Server</a:t>
            </a:r>
          </a:p>
        </p:txBody>
      </p:sp>
      <p:sp>
        <p:nvSpPr>
          <p:cNvPr id="21" name="矩形 20"/>
          <p:cNvSpPr/>
          <p:nvPr/>
        </p:nvSpPr>
        <p:spPr bwMode="auto">
          <a:xfrm>
            <a:off x="4770636" y="2978397"/>
            <a:ext cx="553501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Hash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" name="矩形 21"/>
          <p:cNvSpPr/>
          <p:nvPr/>
        </p:nvSpPr>
        <p:spPr bwMode="auto">
          <a:xfrm>
            <a:off x="4770636" y="2388973"/>
            <a:ext cx="553502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List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2322364" y="1364049"/>
            <a:ext cx="1080122" cy="52659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Selective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Channel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矩形 23"/>
          <p:cNvSpPr/>
          <p:nvPr/>
        </p:nvSpPr>
        <p:spPr bwMode="auto">
          <a:xfrm>
            <a:off x="3402484" y="1363659"/>
            <a:ext cx="1080122" cy="52659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Parallel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Channel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24"/>
          <p:cNvSpPr/>
          <p:nvPr/>
        </p:nvSpPr>
        <p:spPr bwMode="auto">
          <a:xfrm>
            <a:off x="4475882" y="1364049"/>
            <a:ext cx="1080122" cy="533521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Partition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Channel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6" name="矩形 25"/>
          <p:cNvSpPr/>
          <p:nvPr/>
        </p:nvSpPr>
        <p:spPr bwMode="auto">
          <a:xfrm>
            <a:off x="6885871" y="5270374"/>
            <a:ext cx="648072" cy="297404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RDMA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9020418" y="1097635"/>
            <a:ext cx="1308650" cy="421235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 Mechanism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8" name="矩形 27"/>
          <p:cNvSpPr/>
          <p:nvPr/>
        </p:nvSpPr>
        <p:spPr bwMode="auto">
          <a:xfrm>
            <a:off x="9020418" y="1681570"/>
            <a:ext cx="1354336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Policy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5831300" y="2320258"/>
            <a:ext cx="2961328" cy="579284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RPC Method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Implementation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6021775" y="3541987"/>
            <a:ext cx="864096" cy="432000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http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1" name="矩形 30"/>
          <p:cNvSpPr/>
          <p:nvPr/>
        </p:nvSpPr>
        <p:spPr bwMode="auto">
          <a:xfrm>
            <a:off x="2322366" y="3473778"/>
            <a:ext cx="6480719" cy="1730998"/>
          </a:xfrm>
          <a:prstGeom prst="rect">
            <a:avLst/>
          </a:prstGeom>
          <a:noFill/>
          <a:ln w="28575">
            <a:solidFill>
              <a:srgbClr val="CC3300"/>
            </a:solidFill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400" dirty="0">
                <a:latin typeface="微软雅黑" pitchFamily="34" charset="-122"/>
                <a:ea typeface="微软雅黑" pitchFamily="34" charset="-122"/>
              </a:rPr>
              <a:t>   Protocol</a:t>
            </a:r>
            <a:endParaRPr lang="zh-CN" altLang="en-US" sz="1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2" name="矩形 31"/>
          <p:cNvSpPr/>
          <p:nvPr/>
        </p:nvSpPr>
        <p:spPr bwMode="auto">
          <a:xfrm>
            <a:off x="7698932" y="5266619"/>
            <a:ext cx="648072" cy="297404"/>
          </a:xfrm>
          <a:prstGeom prst="rect">
            <a:avLst/>
          </a:prstGeom>
          <a:solidFill>
            <a:srgbClr val="92D050"/>
          </a:solidFill>
          <a:ln>
            <a:noFill/>
            <a:headEnd type="none" w="med" len="med"/>
            <a:tailEnd type="none" w="med" len="med"/>
          </a:ln>
          <a:effectLst>
            <a:softEdge rad="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2318DE"/>
              </a:buClr>
              <a:buSzPct val="100000"/>
            </a:pPr>
            <a:r>
              <a:rPr lang="en-US" altLang="zh-CN" sz="12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SSL</a:t>
            </a:r>
            <a:endParaRPr lang="zh-CN" altLang="en-US" sz="12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3659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Socket &amp; IO Model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54212" y="1336837"/>
            <a:ext cx="1944216" cy="4333390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EventDispatcher</a:t>
            </a:r>
            <a:endParaRPr lang="en-US" dirty="0"/>
          </a:p>
        </p:txBody>
      </p:sp>
      <p:sp>
        <p:nvSpPr>
          <p:cNvPr id="6" name="矩形 5"/>
          <p:cNvSpPr/>
          <p:nvPr/>
        </p:nvSpPr>
        <p:spPr>
          <a:xfrm>
            <a:off x="4842645" y="1336837"/>
            <a:ext cx="4176464" cy="4333390"/>
          </a:xfrm>
          <a:prstGeom prst="rect">
            <a:avLst/>
          </a:prstGeom>
          <a:ln>
            <a:solidFill>
              <a:schemeClr val="dk1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矩形 6"/>
          <p:cNvSpPr/>
          <p:nvPr/>
        </p:nvSpPr>
        <p:spPr>
          <a:xfrm>
            <a:off x="7307398" y="1696244"/>
            <a:ext cx="1459981" cy="9631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read until EAGAIN</a:t>
            </a:r>
          </a:p>
        </p:txBody>
      </p:sp>
      <p:sp>
        <p:nvSpPr>
          <p:cNvPr id="8" name="矩形 7"/>
          <p:cNvSpPr/>
          <p:nvPr/>
        </p:nvSpPr>
        <p:spPr>
          <a:xfrm>
            <a:off x="5202684" y="1709787"/>
            <a:ext cx="1721748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CAS to check read thread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start if not exist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66980" y="2666298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read </a:t>
            </a:r>
            <a:r>
              <a:rPr lang="en-US" sz="1200" dirty="0" err="1">
                <a:solidFill>
                  <a:schemeClr val="accent1"/>
                </a:solidFill>
              </a:rPr>
              <a:t>bthread</a:t>
            </a:r>
            <a:endParaRPr lang="en-US" sz="1200" dirty="0">
              <a:solidFill>
                <a:schemeClr val="accent1"/>
              </a:solidFill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>
            <a:off x="2682404" y="2141835"/>
            <a:ext cx="2448272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307550" y="1803281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read event</a:t>
            </a:r>
          </a:p>
        </p:txBody>
      </p:sp>
      <p:sp>
        <p:nvSpPr>
          <p:cNvPr id="14" name="矩形 13"/>
          <p:cNvSpPr/>
          <p:nvPr/>
        </p:nvSpPr>
        <p:spPr>
          <a:xfrm>
            <a:off x="5166680" y="4390198"/>
            <a:ext cx="1872208" cy="9631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while not complete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wait for EPOLLOUT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write until EAGAIN</a:t>
            </a:r>
          </a:p>
        </p:txBody>
      </p:sp>
      <p:sp>
        <p:nvSpPr>
          <p:cNvPr id="15" name="矩形 14"/>
          <p:cNvSpPr/>
          <p:nvPr/>
        </p:nvSpPr>
        <p:spPr>
          <a:xfrm>
            <a:off x="5195905" y="3289938"/>
            <a:ext cx="3571474" cy="8095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check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WriteRequest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queue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in place write if possible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append the rest to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WriteRequest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queue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start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KeepWrite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thread if needed</a:t>
            </a:r>
          </a:p>
        </p:txBody>
      </p:sp>
      <p:cxnSp>
        <p:nvCxnSpPr>
          <p:cNvPr id="16" name="直接箭头连接符 15"/>
          <p:cNvCxnSpPr>
            <a:stCxn id="8" idx="3"/>
            <a:endCxn id="7" idx="1"/>
          </p:cNvCxnSpPr>
          <p:nvPr/>
        </p:nvCxnSpPr>
        <p:spPr>
          <a:xfrm>
            <a:off x="6924432" y="2177839"/>
            <a:ext cx="382966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6063558" y="5297047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write </a:t>
            </a:r>
            <a:r>
              <a:rPr lang="en-US" sz="1200" dirty="0" err="1">
                <a:solidFill>
                  <a:schemeClr val="accent3"/>
                </a:solidFill>
              </a:rPr>
              <a:t>bthread</a:t>
            </a:r>
            <a:endParaRPr lang="en-US" sz="1200" dirty="0">
              <a:solidFill>
                <a:schemeClr val="accent3"/>
              </a:solidFill>
            </a:endParaRPr>
          </a:p>
        </p:txBody>
      </p:sp>
      <p:sp>
        <p:nvSpPr>
          <p:cNvPr id="25" name="流程图: 磁盘 24"/>
          <p:cNvSpPr/>
          <p:nvPr/>
        </p:nvSpPr>
        <p:spPr>
          <a:xfrm>
            <a:off x="7650956" y="4388962"/>
            <a:ext cx="1008112" cy="1061577"/>
          </a:xfrm>
          <a:prstGeom prst="flowChartMagneticDisk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Write</a:t>
            </a:r>
          </a:p>
          <a:p>
            <a:pPr algn="ctr"/>
            <a:r>
              <a:rPr lang="en-US" sz="1400" dirty="0"/>
              <a:t>Request queue</a:t>
            </a:r>
          </a:p>
        </p:txBody>
      </p:sp>
      <p:cxnSp>
        <p:nvCxnSpPr>
          <p:cNvPr id="26" name="直接箭头连接符 25"/>
          <p:cNvCxnSpPr/>
          <p:nvPr/>
        </p:nvCxnSpPr>
        <p:spPr>
          <a:xfrm>
            <a:off x="2718408" y="4871793"/>
            <a:ext cx="2448272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3307550" y="4525793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write event</a:t>
            </a:r>
          </a:p>
        </p:txBody>
      </p:sp>
      <p:cxnSp>
        <p:nvCxnSpPr>
          <p:cNvPr id="28" name="直接箭头连接符 27"/>
          <p:cNvCxnSpPr>
            <a:endCxn id="14" idx="0"/>
          </p:cNvCxnSpPr>
          <p:nvPr/>
        </p:nvCxnSpPr>
        <p:spPr>
          <a:xfrm>
            <a:off x="6102784" y="4094937"/>
            <a:ext cx="0" cy="29526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2" name="右箭头 31"/>
          <p:cNvSpPr/>
          <p:nvPr/>
        </p:nvSpPr>
        <p:spPr>
          <a:xfrm>
            <a:off x="7124016" y="4807410"/>
            <a:ext cx="468052" cy="224680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右箭头 32"/>
          <p:cNvSpPr/>
          <p:nvPr/>
        </p:nvSpPr>
        <p:spPr>
          <a:xfrm rot="5400000">
            <a:off x="7925316" y="4253720"/>
            <a:ext cx="468052" cy="224680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圆角矩形 34"/>
          <p:cNvSpPr/>
          <p:nvPr/>
        </p:nvSpPr>
        <p:spPr>
          <a:xfrm>
            <a:off x="9451156" y="3440663"/>
            <a:ext cx="1008112" cy="5080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User</a:t>
            </a:r>
          </a:p>
        </p:txBody>
      </p:sp>
      <p:cxnSp>
        <p:nvCxnSpPr>
          <p:cNvPr id="36" name="直接箭头连接符 35"/>
          <p:cNvCxnSpPr>
            <a:stCxn id="35" idx="1"/>
          </p:cNvCxnSpPr>
          <p:nvPr/>
        </p:nvCxnSpPr>
        <p:spPr>
          <a:xfrm flipH="1" flipV="1">
            <a:off x="8765861" y="3694703"/>
            <a:ext cx="685295" cy="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8826012" y="3380999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write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9235132" y="127782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Socket</a:t>
            </a:r>
          </a:p>
        </p:txBody>
      </p:sp>
      <p:graphicFrame>
        <p:nvGraphicFramePr>
          <p:cNvPr id="41" name="表格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660325"/>
              </p:ext>
            </p:extLst>
          </p:nvPr>
        </p:nvGraphicFramePr>
        <p:xfrm>
          <a:off x="6138787" y="629667"/>
          <a:ext cx="288032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62213">
                <a:tc>
                  <a:txBody>
                    <a:bodyPr/>
                    <a:lstStyle/>
                    <a:p>
                      <a:r>
                        <a:rPr lang="en-US" sz="1400" dirty="0"/>
                        <a:t>32-bit 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32-bit slot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42" name="文本框 41"/>
          <p:cNvSpPr txBox="1"/>
          <p:nvPr/>
        </p:nvSpPr>
        <p:spPr>
          <a:xfrm>
            <a:off x="9235132" y="61779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SocketId</a:t>
            </a:r>
            <a:endParaRPr lang="en-US" sz="1600" dirty="0"/>
          </a:p>
        </p:txBody>
      </p:sp>
      <p:cxnSp>
        <p:nvCxnSpPr>
          <p:cNvPr id="44" name="直接箭头连接符 43"/>
          <p:cNvCxnSpPr/>
          <p:nvPr/>
        </p:nvCxnSpPr>
        <p:spPr>
          <a:xfrm>
            <a:off x="9595172" y="956350"/>
            <a:ext cx="0" cy="38048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12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3" grpId="0"/>
      <p:bldP spid="14" grpId="0" animBg="1"/>
      <p:bldP spid="15" grpId="0" animBg="1"/>
      <p:bldP spid="24" grpId="0"/>
      <p:bldP spid="25" grpId="0" animBg="1"/>
      <p:bldP spid="27" grpId="0"/>
      <p:bldP spid="32" grpId="0" animBg="1"/>
      <p:bldP spid="33" grpId="0" animBg="1"/>
      <p:bldP spid="35" grpId="0" animBg="1"/>
      <p:bldP spid="39" grpId="0"/>
      <p:bldP spid="4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1061715"/>
            <a:ext cx="9348534" cy="4608512"/>
          </a:xfrm>
        </p:spPr>
        <p:txBody>
          <a:bodyPr>
            <a:normAutofit/>
          </a:bodyPr>
          <a:lstStyle/>
          <a:p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parse</a:t>
            </a: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identify and parse from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IOBuf</a:t>
            </a:r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according to format</a:t>
            </a: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cut off a complete message from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IOBuf</a:t>
            </a:r>
            <a:endParaRPr lang="en-US" altLang="zh-CN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serialize_request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serialize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pb</a:t>
            </a:r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to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IOBuf</a:t>
            </a:r>
            <a:endParaRPr lang="en-US" altLang="zh-CN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pack_request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pack all request-related stuff into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IOBuf</a:t>
            </a:r>
            <a:endParaRPr lang="en-US" altLang="zh-CN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process_response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parse response from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IOBuf</a:t>
            </a:r>
            <a:endParaRPr lang="en-US" altLang="zh-CN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signal RPC’s completion by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OnResponse</a:t>
            </a:r>
            <a:endParaRPr lang="en-US" altLang="zh-CN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process_request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parse request from </a:t>
            </a:r>
            <a:r>
              <a:rPr lang="en-US" altLang="zh-CN" sz="11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IOBuf</a:t>
            </a:r>
            <a:endParaRPr lang="en-US" altLang="zh-CN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prepare a done callback, which send response back to Socket</a:t>
            </a: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call user’s callback</a:t>
            </a:r>
          </a:p>
          <a:p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verify</a:t>
            </a: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called only once when a connection has been established</a:t>
            </a: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supported_connection_type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 order: single, pooled, short</a:t>
            </a:r>
            <a:endParaRPr lang="zh-CN" altLang="en-US" sz="11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Protocol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02884" y="123359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required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973773" y="228585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required by client</a:t>
            </a:r>
          </a:p>
        </p:txBody>
      </p:sp>
      <p:sp>
        <p:nvSpPr>
          <p:cNvPr id="6" name="右大括号 5"/>
          <p:cNvSpPr/>
          <p:nvPr/>
        </p:nvSpPr>
        <p:spPr>
          <a:xfrm>
            <a:off x="6421938" y="1819974"/>
            <a:ext cx="436930" cy="1401981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文本框 6"/>
          <p:cNvSpPr txBox="1"/>
          <p:nvPr/>
        </p:nvSpPr>
        <p:spPr>
          <a:xfrm>
            <a:off x="6961457" y="3608707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required by server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6138788" y="1418261"/>
            <a:ext cx="64807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282804" y="3798019"/>
            <a:ext cx="57606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任意多边形 22"/>
          <p:cNvSpPr/>
          <p:nvPr/>
        </p:nvSpPr>
        <p:spPr>
          <a:xfrm>
            <a:off x="644056" y="2099144"/>
            <a:ext cx="572494" cy="3419061"/>
          </a:xfrm>
          <a:custGeom>
            <a:avLst/>
            <a:gdLst>
              <a:gd name="connsiteX0" fmla="*/ 556591 w 572494"/>
              <a:gd name="connsiteY0" fmla="*/ 0 h 3419061"/>
              <a:gd name="connsiteX1" fmla="*/ 0 w 572494"/>
              <a:gd name="connsiteY1" fmla="*/ 0 h 3419061"/>
              <a:gd name="connsiteX2" fmla="*/ 0 w 572494"/>
              <a:gd name="connsiteY2" fmla="*/ 1598213 h 3419061"/>
              <a:gd name="connsiteX3" fmla="*/ 548640 w 572494"/>
              <a:gd name="connsiteY3" fmla="*/ 1598213 h 3419061"/>
              <a:gd name="connsiteX4" fmla="*/ 7951 w 572494"/>
              <a:gd name="connsiteY4" fmla="*/ 1598213 h 3419061"/>
              <a:gd name="connsiteX5" fmla="*/ 7951 w 572494"/>
              <a:gd name="connsiteY5" fmla="*/ 3419061 h 3419061"/>
              <a:gd name="connsiteX6" fmla="*/ 572494 w 572494"/>
              <a:gd name="connsiteY6" fmla="*/ 3419061 h 341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2494" h="3419061">
                <a:moveTo>
                  <a:pt x="556591" y="0"/>
                </a:moveTo>
                <a:lnTo>
                  <a:pt x="0" y="0"/>
                </a:lnTo>
                <a:lnTo>
                  <a:pt x="0" y="1598213"/>
                </a:lnTo>
                <a:lnTo>
                  <a:pt x="548640" y="1598213"/>
                </a:lnTo>
                <a:lnTo>
                  <a:pt x="7951" y="1598213"/>
                </a:lnTo>
                <a:lnTo>
                  <a:pt x="7951" y="3419061"/>
                </a:lnTo>
                <a:lnTo>
                  <a:pt x="572494" y="3419061"/>
                </a:ln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内容占位符 2"/>
          <p:cNvSpPr txBox="1">
            <a:spLocks/>
          </p:cNvSpPr>
          <p:nvPr/>
        </p:nvSpPr>
        <p:spPr>
          <a:xfrm>
            <a:off x="1338025" y="5249284"/>
            <a:ext cx="9348534" cy="5082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ParseFromCompressData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SerializeAsCompressData</a:t>
            </a:r>
            <a:endParaRPr lang="zh-CN" altLang="en-U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002884" y="5276292"/>
            <a:ext cx="282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compression mechanism 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6282804" y="5460958"/>
            <a:ext cx="576064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47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/>
      <p:bldP spid="23" grpId="0" animBg="1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Thread Model                       ---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Buffer Management             ---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IOBuf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Monitoring                           ---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bvar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brpc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framework</a:t>
            </a: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brpc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read/write model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Timer Keeping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Memory Management</a:t>
            </a:r>
          </a:p>
          <a:p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Naming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Hans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Hans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Loadbalancing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other topics involved (cache, atomic operation ...)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Outline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54212" y="4518099"/>
            <a:ext cx="690323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0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WARNING: BREAK INTO BRPC</a:t>
            </a:r>
            <a:endParaRPr lang="zh-CN" altLang="en-US" sz="44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599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Goal 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reload naming once a server has been added/removed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balance load between a bunch of servers</a:t>
            </a:r>
          </a:p>
          <a:p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point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notify mechanism once naming changes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contention between naming and load balancing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contention between naming and RPC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sharing between multiple channels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Assumption under RPC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less likely of naming reload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heavy load balancing algorithm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have lots of Channels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zh-CN" altLang="en-U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Naming &amp; Load Balancing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5552898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Naming &amp; Load Balancing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53732" y="1637779"/>
            <a:ext cx="3096824" cy="30243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r"/>
            <a:r>
              <a:rPr lang="en-US" sz="1400" dirty="0"/>
              <a:t>           Naming Thread</a:t>
            </a:r>
          </a:p>
        </p:txBody>
      </p:sp>
      <p:sp>
        <p:nvSpPr>
          <p:cNvPr id="5" name="矩形 4"/>
          <p:cNvSpPr/>
          <p:nvPr/>
        </p:nvSpPr>
        <p:spPr>
          <a:xfrm>
            <a:off x="1323569" y="1997819"/>
            <a:ext cx="102215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Naming</a:t>
            </a:r>
          </a:p>
        </p:txBody>
      </p:sp>
      <p:sp>
        <p:nvSpPr>
          <p:cNvPr id="6" name="矩形 5"/>
          <p:cNvSpPr/>
          <p:nvPr/>
        </p:nvSpPr>
        <p:spPr>
          <a:xfrm>
            <a:off x="1457310" y="3319782"/>
            <a:ext cx="2017182" cy="6942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LoadBalancer</a:t>
            </a:r>
            <a:endParaRPr lang="en-US" dirty="0"/>
          </a:p>
        </p:txBody>
      </p:sp>
      <p:sp>
        <p:nvSpPr>
          <p:cNvPr id="11" name="剪去同侧角的矩形 10"/>
          <p:cNvSpPr/>
          <p:nvPr/>
        </p:nvSpPr>
        <p:spPr>
          <a:xfrm>
            <a:off x="1562956" y="3170672"/>
            <a:ext cx="543384" cy="298217"/>
          </a:xfrm>
          <a:prstGeom prst="snip2SameRect">
            <a:avLst>
              <a:gd name="adj1" fmla="val 0"/>
              <a:gd name="adj2" fmla="val 314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add</a:t>
            </a:r>
          </a:p>
        </p:txBody>
      </p:sp>
      <p:sp>
        <p:nvSpPr>
          <p:cNvPr id="14" name="剪去同侧角的矩形 13"/>
          <p:cNvSpPr/>
          <p:nvPr/>
        </p:nvSpPr>
        <p:spPr>
          <a:xfrm>
            <a:off x="2194688" y="3170671"/>
            <a:ext cx="543384" cy="298217"/>
          </a:xfrm>
          <a:prstGeom prst="snip2SameRect">
            <a:avLst>
              <a:gd name="adj1" fmla="val 0"/>
              <a:gd name="adj2" fmla="val 314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100" dirty="0"/>
              <a:t>remove</a:t>
            </a:r>
          </a:p>
        </p:txBody>
      </p:sp>
      <p:sp>
        <p:nvSpPr>
          <p:cNvPr id="15" name="剪去同侧角的矩形 14"/>
          <p:cNvSpPr/>
          <p:nvPr/>
        </p:nvSpPr>
        <p:spPr>
          <a:xfrm>
            <a:off x="2826420" y="3170671"/>
            <a:ext cx="543384" cy="298217"/>
          </a:xfrm>
          <a:prstGeom prst="snip2SameRect">
            <a:avLst>
              <a:gd name="adj1" fmla="val 0"/>
              <a:gd name="adj2" fmla="val 314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200" dirty="0"/>
              <a:t>reset</a:t>
            </a:r>
          </a:p>
        </p:txBody>
      </p:sp>
      <p:sp>
        <p:nvSpPr>
          <p:cNvPr id="16" name="矩形 15"/>
          <p:cNvSpPr/>
          <p:nvPr/>
        </p:nvSpPr>
        <p:spPr>
          <a:xfrm>
            <a:off x="2789243" y="1997819"/>
            <a:ext cx="864096" cy="576064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control</a:t>
            </a:r>
          </a:p>
        </p:txBody>
      </p:sp>
      <p:cxnSp>
        <p:nvCxnSpPr>
          <p:cNvPr id="19" name="直接箭头连接符 18"/>
          <p:cNvCxnSpPr>
            <a:stCxn id="5" idx="2"/>
            <a:endCxn id="11" idx="3"/>
          </p:cNvCxnSpPr>
          <p:nvPr/>
        </p:nvCxnSpPr>
        <p:spPr>
          <a:xfrm>
            <a:off x="1834648" y="2573883"/>
            <a:ext cx="0" cy="59678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5" idx="2"/>
            <a:endCxn id="14" idx="3"/>
          </p:cNvCxnSpPr>
          <p:nvPr/>
        </p:nvCxnSpPr>
        <p:spPr>
          <a:xfrm>
            <a:off x="1834648" y="2573883"/>
            <a:ext cx="631732" cy="5967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stCxn id="5" idx="2"/>
            <a:endCxn id="15" idx="3"/>
          </p:cNvCxnSpPr>
          <p:nvPr/>
        </p:nvCxnSpPr>
        <p:spPr>
          <a:xfrm>
            <a:off x="1834648" y="2573883"/>
            <a:ext cx="1263464" cy="59678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环形箭头 33"/>
          <p:cNvSpPr/>
          <p:nvPr/>
        </p:nvSpPr>
        <p:spPr>
          <a:xfrm rot="11894329" flipH="1">
            <a:off x="928043" y="2098695"/>
            <a:ext cx="374312" cy="374312"/>
          </a:xfrm>
          <a:prstGeom prst="circularArrow">
            <a:avLst>
              <a:gd name="adj1" fmla="val 9917"/>
              <a:gd name="adj2" fmla="val 1142319"/>
              <a:gd name="adj3" fmla="val 20622018"/>
              <a:gd name="adj4" fmla="val 2256625"/>
              <a:gd name="adj5" fmla="val 14705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5" name="直接箭头连接符 34"/>
          <p:cNvCxnSpPr>
            <a:endCxn id="5" idx="3"/>
          </p:cNvCxnSpPr>
          <p:nvPr/>
        </p:nvCxnSpPr>
        <p:spPr>
          <a:xfrm flipH="1">
            <a:off x="2345727" y="2285851"/>
            <a:ext cx="438681" cy="0"/>
          </a:xfrm>
          <a:prstGeom prst="straightConnector1">
            <a:avLst/>
          </a:prstGeom>
          <a:ln>
            <a:prstDash val="sysDash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肘形连接符 42"/>
          <p:cNvCxnSpPr>
            <a:stCxn id="16" idx="2"/>
            <a:endCxn id="14" idx="3"/>
          </p:cNvCxnSpPr>
          <p:nvPr/>
        </p:nvCxnSpPr>
        <p:spPr>
          <a:xfrm rot="5400000">
            <a:off x="2545442" y="2494822"/>
            <a:ext cx="596788" cy="754911"/>
          </a:xfrm>
          <a:prstGeom prst="bentConnector3">
            <a:avLst>
              <a:gd name="adj1" fmla="val 50000"/>
            </a:avLst>
          </a:prstGeom>
          <a:ln>
            <a:prstDash val="sysDash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6" name="表格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332456"/>
              </p:ext>
            </p:extLst>
          </p:nvPr>
        </p:nvGraphicFramePr>
        <p:xfrm>
          <a:off x="5228187" y="1680294"/>
          <a:ext cx="2680636" cy="921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3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03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21130">
                <a:tc>
                  <a:txBody>
                    <a:bodyPr/>
                    <a:lstStyle/>
                    <a:p>
                      <a:r>
                        <a:rPr lang="en-US" dirty="0"/>
                        <a:t>Foreground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Background</a:t>
                      </a:r>
                      <a:endParaRPr lang="en-US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3" name="右箭头 62"/>
          <p:cNvSpPr/>
          <p:nvPr/>
        </p:nvSpPr>
        <p:spPr>
          <a:xfrm>
            <a:off x="3827663" y="3430338"/>
            <a:ext cx="792088" cy="473147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文本框 63"/>
          <p:cNvSpPr txBox="1"/>
          <p:nvPr/>
        </p:nvSpPr>
        <p:spPr>
          <a:xfrm>
            <a:off x="596420" y="27107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control inverse</a:t>
            </a:r>
          </a:p>
        </p:txBody>
      </p:sp>
      <p:sp>
        <p:nvSpPr>
          <p:cNvPr id="65" name="文本框 64"/>
          <p:cNvSpPr txBox="1"/>
          <p:nvPr/>
        </p:nvSpPr>
        <p:spPr>
          <a:xfrm>
            <a:off x="5710442" y="987163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DoublyBufferedData</a:t>
            </a:r>
            <a:endParaRPr lang="en-US" sz="1400" dirty="0"/>
          </a:p>
        </p:txBody>
      </p:sp>
      <p:grpSp>
        <p:nvGrpSpPr>
          <p:cNvPr id="72" name="组合 71"/>
          <p:cNvGrpSpPr/>
          <p:nvPr/>
        </p:nvGrpSpPr>
        <p:grpSpPr>
          <a:xfrm>
            <a:off x="5018496" y="3557593"/>
            <a:ext cx="792088" cy="707172"/>
            <a:chOff x="5562724" y="3666911"/>
            <a:chExt cx="792088" cy="707172"/>
          </a:xfrm>
        </p:grpSpPr>
        <p:sp>
          <p:nvSpPr>
            <p:cNvPr id="66" name="流程图: 文档 65"/>
            <p:cNvSpPr/>
            <p:nvPr/>
          </p:nvSpPr>
          <p:spPr>
            <a:xfrm>
              <a:off x="5562724" y="3666911"/>
              <a:ext cx="792088" cy="707172"/>
            </a:xfrm>
            <a:prstGeom prst="flowChart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 anchorCtr="0"/>
            <a:lstStyle/>
            <a:p>
              <a:pPr algn="ctr"/>
              <a:r>
                <a:rPr lang="en-US" sz="1600" dirty="0"/>
                <a:t>th1</a:t>
              </a:r>
            </a:p>
          </p:txBody>
        </p:sp>
        <p:sp>
          <p:nvSpPr>
            <p:cNvPr id="71" name="矩形 70"/>
            <p:cNvSpPr/>
            <p:nvPr/>
          </p:nvSpPr>
          <p:spPr>
            <a:xfrm>
              <a:off x="5579262" y="3679596"/>
              <a:ext cx="775365" cy="23657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TLS lock</a:t>
              </a:r>
            </a:p>
          </p:txBody>
        </p:sp>
      </p:grpSp>
      <p:cxnSp>
        <p:nvCxnSpPr>
          <p:cNvPr id="80" name="直接箭头连接符 79"/>
          <p:cNvCxnSpPr>
            <a:stCxn id="66" idx="0"/>
          </p:cNvCxnSpPr>
          <p:nvPr/>
        </p:nvCxnSpPr>
        <p:spPr>
          <a:xfrm flipV="1">
            <a:off x="5414540" y="2601424"/>
            <a:ext cx="456037" cy="95616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直接箭头连接符 82"/>
          <p:cNvCxnSpPr>
            <a:stCxn id="75" idx="0"/>
          </p:cNvCxnSpPr>
          <p:nvPr/>
        </p:nvCxnSpPr>
        <p:spPr>
          <a:xfrm flipH="1" flipV="1">
            <a:off x="5895447" y="2601424"/>
            <a:ext cx="762233" cy="95616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直接连接符 86"/>
          <p:cNvCxnSpPr/>
          <p:nvPr/>
        </p:nvCxnSpPr>
        <p:spPr>
          <a:xfrm>
            <a:off x="7322631" y="3794167"/>
            <a:ext cx="38671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/>
          <p:nvPr/>
        </p:nvCxnSpPr>
        <p:spPr>
          <a:xfrm flipH="1" flipV="1">
            <a:off x="5911621" y="2601424"/>
            <a:ext cx="2455126" cy="94971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1" name="文本框 90"/>
          <p:cNvSpPr txBox="1"/>
          <p:nvPr/>
        </p:nvSpPr>
        <p:spPr>
          <a:xfrm>
            <a:off x="8364765" y="1698405"/>
            <a:ext cx="216651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Modify: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change Background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flip index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for each thread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lock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unlock</a:t>
            </a:r>
          </a:p>
        </p:txBody>
      </p:sp>
      <p:sp>
        <p:nvSpPr>
          <p:cNvPr id="99" name="上弧形箭头 98"/>
          <p:cNvSpPr/>
          <p:nvPr/>
        </p:nvSpPr>
        <p:spPr>
          <a:xfrm>
            <a:off x="6354812" y="1421000"/>
            <a:ext cx="429546" cy="216779"/>
          </a:xfrm>
          <a:prstGeom prst="curvedDownArrow">
            <a:avLst>
              <a:gd name="adj1" fmla="val 25000"/>
              <a:gd name="adj2" fmla="val 50000"/>
              <a:gd name="adj3" fmla="val 3993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上弧形箭头 99"/>
          <p:cNvSpPr/>
          <p:nvPr/>
        </p:nvSpPr>
        <p:spPr>
          <a:xfrm rot="10800000">
            <a:off x="6329971" y="2608030"/>
            <a:ext cx="429546" cy="216779"/>
          </a:xfrm>
          <a:prstGeom prst="curvedDownArrow">
            <a:avLst>
              <a:gd name="adj1" fmla="val 25000"/>
              <a:gd name="adj2" fmla="val 50000"/>
              <a:gd name="adj3" fmla="val 3993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5021728" y="4672950"/>
            <a:ext cx="21665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Read: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lock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fetch data at index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unlock</a:t>
            </a:r>
          </a:p>
        </p:txBody>
      </p:sp>
      <p:grpSp>
        <p:nvGrpSpPr>
          <p:cNvPr id="104" name="组合 103"/>
          <p:cNvGrpSpPr/>
          <p:nvPr/>
        </p:nvGrpSpPr>
        <p:grpSpPr>
          <a:xfrm>
            <a:off x="6261636" y="3534317"/>
            <a:ext cx="792088" cy="707172"/>
            <a:chOff x="5562724" y="3666911"/>
            <a:chExt cx="792088" cy="707172"/>
          </a:xfrm>
        </p:grpSpPr>
        <p:sp>
          <p:nvSpPr>
            <p:cNvPr id="105" name="流程图: 文档 104"/>
            <p:cNvSpPr/>
            <p:nvPr/>
          </p:nvSpPr>
          <p:spPr>
            <a:xfrm>
              <a:off x="5562724" y="3666911"/>
              <a:ext cx="792088" cy="707172"/>
            </a:xfrm>
            <a:prstGeom prst="flowChart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 anchorCtr="0"/>
            <a:lstStyle/>
            <a:p>
              <a:pPr algn="ctr"/>
              <a:r>
                <a:rPr lang="en-US" sz="1600" dirty="0"/>
                <a:t>th2</a:t>
              </a:r>
            </a:p>
          </p:txBody>
        </p:sp>
        <p:sp>
          <p:nvSpPr>
            <p:cNvPr id="106" name="矩形 105"/>
            <p:cNvSpPr/>
            <p:nvPr/>
          </p:nvSpPr>
          <p:spPr>
            <a:xfrm>
              <a:off x="5579262" y="3679596"/>
              <a:ext cx="775365" cy="23657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TLS lock</a:t>
              </a:r>
            </a:p>
          </p:txBody>
        </p:sp>
      </p:grpSp>
      <p:grpSp>
        <p:nvGrpSpPr>
          <p:cNvPr id="107" name="组合 106"/>
          <p:cNvGrpSpPr/>
          <p:nvPr/>
        </p:nvGrpSpPr>
        <p:grpSpPr>
          <a:xfrm>
            <a:off x="7968721" y="3557593"/>
            <a:ext cx="792088" cy="707172"/>
            <a:chOff x="5562724" y="3666911"/>
            <a:chExt cx="792088" cy="707172"/>
          </a:xfrm>
        </p:grpSpPr>
        <p:sp>
          <p:nvSpPr>
            <p:cNvPr id="108" name="流程图: 文档 107"/>
            <p:cNvSpPr/>
            <p:nvPr/>
          </p:nvSpPr>
          <p:spPr>
            <a:xfrm>
              <a:off x="5562724" y="3666911"/>
              <a:ext cx="792088" cy="707172"/>
            </a:xfrm>
            <a:prstGeom prst="flowChartDocumen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 anchorCtr="0"/>
            <a:lstStyle/>
            <a:p>
              <a:pPr algn="ctr"/>
              <a:r>
                <a:rPr lang="en-US" sz="1600" dirty="0" err="1"/>
                <a:t>thn</a:t>
              </a:r>
              <a:endParaRPr lang="en-US" sz="1600" dirty="0"/>
            </a:p>
          </p:txBody>
        </p:sp>
        <p:sp>
          <p:nvSpPr>
            <p:cNvPr id="109" name="矩形 108"/>
            <p:cNvSpPr/>
            <p:nvPr/>
          </p:nvSpPr>
          <p:spPr>
            <a:xfrm>
              <a:off x="5579262" y="3679596"/>
              <a:ext cx="775365" cy="23657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TLS lock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65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 animBg="1"/>
      <p:bldP spid="34" grpId="0" animBg="1"/>
      <p:bldP spid="63" grpId="0" animBg="1"/>
      <p:bldP spid="64" grpId="0"/>
      <p:bldP spid="65" grpId="0"/>
      <p:bldP spid="91" grpId="0" animBg="1"/>
      <p:bldP spid="99" grpId="0" animBg="1"/>
      <p:bldP spid="100" grpId="0" animBg="1"/>
      <p:bldP spid="10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 flipH="1">
            <a:off x="602884" y="814192"/>
            <a:ext cx="615553" cy="43241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Put them all Together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grpSp>
        <p:nvGrpSpPr>
          <p:cNvPr id="238" name="组合 237"/>
          <p:cNvGrpSpPr/>
          <p:nvPr/>
        </p:nvGrpSpPr>
        <p:grpSpPr>
          <a:xfrm>
            <a:off x="1026220" y="197619"/>
            <a:ext cx="9888903" cy="5742236"/>
            <a:chOff x="664295" y="152400"/>
            <a:chExt cx="10187589" cy="6653253"/>
          </a:xfrm>
        </p:grpSpPr>
        <p:sp>
          <p:nvSpPr>
            <p:cNvPr id="130" name="矩形 129"/>
            <p:cNvSpPr/>
            <p:nvPr/>
          </p:nvSpPr>
          <p:spPr>
            <a:xfrm>
              <a:off x="4072845" y="4191000"/>
              <a:ext cx="656408" cy="261465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1" name="矩形 130"/>
            <p:cNvSpPr/>
            <p:nvPr/>
          </p:nvSpPr>
          <p:spPr>
            <a:xfrm>
              <a:off x="2222093" y="6267994"/>
              <a:ext cx="1850750" cy="537659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2" name="矩形 131"/>
            <p:cNvSpPr/>
            <p:nvPr/>
          </p:nvSpPr>
          <p:spPr>
            <a:xfrm>
              <a:off x="2305733" y="3247312"/>
              <a:ext cx="1356720" cy="64681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3" name="矩形 132"/>
            <p:cNvSpPr/>
            <p:nvPr/>
          </p:nvSpPr>
          <p:spPr>
            <a:xfrm>
              <a:off x="2310567" y="2418807"/>
              <a:ext cx="2266284" cy="608807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4" name="矩形 133"/>
            <p:cNvSpPr/>
            <p:nvPr/>
          </p:nvSpPr>
          <p:spPr>
            <a:xfrm>
              <a:off x="2209801" y="4792674"/>
              <a:ext cx="1452653" cy="608807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5" name="矩形 134"/>
            <p:cNvSpPr/>
            <p:nvPr/>
          </p:nvSpPr>
          <p:spPr>
            <a:xfrm>
              <a:off x="2219010" y="4191000"/>
              <a:ext cx="1844627" cy="60880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6" name="矩形 135"/>
            <p:cNvSpPr/>
            <p:nvPr/>
          </p:nvSpPr>
          <p:spPr>
            <a:xfrm>
              <a:off x="8539252" y="5273372"/>
              <a:ext cx="1828802" cy="75234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7" name="矩形 136"/>
            <p:cNvSpPr/>
            <p:nvPr/>
          </p:nvSpPr>
          <p:spPr>
            <a:xfrm>
              <a:off x="8539252" y="3247312"/>
              <a:ext cx="1828802" cy="66801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8" name="矩形 137"/>
            <p:cNvSpPr/>
            <p:nvPr/>
          </p:nvSpPr>
          <p:spPr>
            <a:xfrm>
              <a:off x="8539252" y="4689158"/>
              <a:ext cx="1799413" cy="47839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9" name="矩形 138"/>
            <p:cNvSpPr/>
            <p:nvPr/>
          </p:nvSpPr>
          <p:spPr>
            <a:xfrm>
              <a:off x="8539252" y="4281249"/>
              <a:ext cx="1828802" cy="40790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0" name="矩形 139"/>
            <p:cNvSpPr/>
            <p:nvPr/>
          </p:nvSpPr>
          <p:spPr>
            <a:xfrm>
              <a:off x="8920254" y="1814752"/>
              <a:ext cx="1447800" cy="60405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1" name="矩形 140"/>
            <p:cNvSpPr/>
            <p:nvPr/>
          </p:nvSpPr>
          <p:spPr>
            <a:xfrm>
              <a:off x="8539254" y="1213614"/>
              <a:ext cx="1828800" cy="60943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2" name="矩形 141"/>
            <p:cNvSpPr/>
            <p:nvPr/>
          </p:nvSpPr>
          <p:spPr>
            <a:xfrm>
              <a:off x="7853454" y="1219201"/>
              <a:ext cx="685798" cy="269612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3" name="矩形 142"/>
            <p:cNvSpPr/>
            <p:nvPr/>
          </p:nvSpPr>
          <p:spPr>
            <a:xfrm>
              <a:off x="2310568" y="1187382"/>
              <a:ext cx="2266284" cy="62975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4" name="Rectangle 198"/>
            <p:cNvSpPr/>
            <p:nvPr/>
          </p:nvSpPr>
          <p:spPr>
            <a:xfrm>
              <a:off x="2519454" y="1371600"/>
              <a:ext cx="838200" cy="30480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Channel 1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5" name="Rectangle 198"/>
            <p:cNvSpPr/>
            <p:nvPr/>
          </p:nvSpPr>
          <p:spPr>
            <a:xfrm>
              <a:off x="2519454" y="2590800"/>
              <a:ext cx="838200" cy="30480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Channel 2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98"/>
            <p:cNvSpPr/>
            <p:nvPr/>
          </p:nvSpPr>
          <p:spPr>
            <a:xfrm>
              <a:off x="2519454" y="3429000"/>
              <a:ext cx="838200" cy="30480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Channel 3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7" name="Rectangle 198"/>
            <p:cNvSpPr/>
            <p:nvPr/>
          </p:nvSpPr>
          <p:spPr>
            <a:xfrm>
              <a:off x="3738654" y="1371600"/>
              <a:ext cx="6096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LB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8" name="Rectangle 198"/>
            <p:cNvSpPr/>
            <p:nvPr/>
          </p:nvSpPr>
          <p:spPr>
            <a:xfrm>
              <a:off x="3738654" y="2590800"/>
              <a:ext cx="6096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LB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98"/>
            <p:cNvSpPr/>
            <p:nvPr/>
          </p:nvSpPr>
          <p:spPr>
            <a:xfrm>
              <a:off x="3738654" y="762000"/>
              <a:ext cx="6096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NS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0" name="Rectangle 198"/>
            <p:cNvSpPr/>
            <p:nvPr/>
          </p:nvSpPr>
          <p:spPr>
            <a:xfrm>
              <a:off x="3738654" y="1981200"/>
              <a:ext cx="6096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NS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1" name="Rectangle 198"/>
            <p:cNvSpPr/>
            <p:nvPr/>
          </p:nvSpPr>
          <p:spPr>
            <a:xfrm>
              <a:off x="6786654" y="685800"/>
              <a:ext cx="609600" cy="381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Acceptor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98"/>
            <p:cNvSpPr/>
            <p:nvPr/>
          </p:nvSpPr>
          <p:spPr>
            <a:xfrm>
              <a:off x="8615454" y="1371600"/>
              <a:ext cx="4572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Parse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3" name="Rectangle 198"/>
            <p:cNvSpPr/>
            <p:nvPr/>
          </p:nvSpPr>
          <p:spPr>
            <a:xfrm>
              <a:off x="8615454" y="3429000"/>
              <a:ext cx="4572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Parse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4" name="Rectangle 198"/>
            <p:cNvSpPr/>
            <p:nvPr/>
          </p:nvSpPr>
          <p:spPr>
            <a:xfrm>
              <a:off x="9072654" y="3429000"/>
              <a:ext cx="11430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Process Request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98"/>
            <p:cNvSpPr/>
            <p:nvPr/>
          </p:nvSpPr>
          <p:spPr>
            <a:xfrm>
              <a:off x="9072654" y="1371600"/>
              <a:ext cx="11430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Process Request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6" name="Rectangle 198"/>
            <p:cNvSpPr/>
            <p:nvPr/>
          </p:nvSpPr>
          <p:spPr>
            <a:xfrm>
              <a:off x="9072654" y="1981200"/>
              <a:ext cx="11430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Process Request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7" name="Rectangle 198"/>
            <p:cNvSpPr/>
            <p:nvPr/>
          </p:nvSpPr>
          <p:spPr>
            <a:xfrm>
              <a:off x="8920254" y="4419600"/>
              <a:ext cx="914400" cy="609600"/>
            </a:xfrm>
            <a:prstGeom prst="snip2Diag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Service 1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8" name="Rectangle 198"/>
            <p:cNvSpPr/>
            <p:nvPr/>
          </p:nvSpPr>
          <p:spPr>
            <a:xfrm>
              <a:off x="3510054" y="4343400"/>
              <a:ext cx="4572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Parse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9" name="Rectangle 198"/>
            <p:cNvSpPr/>
            <p:nvPr/>
          </p:nvSpPr>
          <p:spPr>
            <a:xfrm>
              <a:off x="3510054" y="6400800"/>
              <a:ext cx="4572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Parse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0" name="Rectangle 198"/>
            <p:cNvSpPr/>
            <p:nvPr/>
          </p:nvSpPr>
          <p:spPr>
            <a:xfrm>
              <a:off x="2367054" y="6400800"/>
              <a:ext cx="11430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Process Response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1" name="Rectangle 198"/>
            <p:cNvSpPr/>
            <p:nvPr/>
          </p:nvSpPr>
          <p:spPr>
            <a:xfrm>
              <a:off x="2367054" y="4343400"/>
              <a:ext cx="11430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Process Response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2" name="Rectangle 198"/>
            <p:cNvSpPr/>
            <p:nvPr/>
          </p:nvSpPr>
          <p:spPr>
            <a:xfrm>
              <a:off x="2367054" y="4953000"/>
              <a:ext cx="1143000" cy="3048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Process Response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63" name="肘形连接符 162"/>
            <p:cNvCxnSpPr>
              <a:stCxn id="161" idx="1"/>
              <a:endCxn id="144" idx="1"/>
            </p:cNvCxnSpPr>
            <p:nvPr/>
          </p:nvCxnSpPr>
          <p:spPr>
            <a:xfrm rot="10800000" flipH="1">
              <a:off x="2367054" y="1524000"/>
              <a:ext cx="152400" cy="2971800"/>
            </a:xfrm>
            <a:prstGeom prst="bentConnector3">
              <a:avLst>
                <a:gd name="adj1" fmla="val -344286"/>
              </a:avLst>
            </a:prstGeom>
            <a:ln w="12700">
              <a:solidFill>
                <a:srgbClr val="FF0000"/>
              </a:solidFill>
              <a:prstDash val="lgDas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肘形连接符 163"/>
            <p:cNvCxnSpPr>
              <a:stCxn id="162" idx="1"/>
              <a:endCxn id="145" idx="1"/>
            </p:cNvCxnSpPr>
            <p:nvPr/>
          </p:nvCxnSpPr>
          <p:spPr>
            <a:xfrm rot="10800000" flipH="1">
              <a:off x="2367054" y="2743200"/>
              <a:ext cx="152400" cy="2362200"/>
            </a:xfrm>
            <a:prstGeom prst="bentConnector3">
              <a:avLst>
                <a:gd name="adj1" fmla="val -270000"/>
              </a:avLst>
            </a:prstGeom>
            <a:ln w="12700">
              <a:solidFill>
                <a:srgbClr val="FF0000"/>
              </a:solidFill>
              <a:prstDash val="lgDas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肘形连接符 164"/>
            <p:cNvCxnSpPr>
              <a:stCxn id="160" idx="1"/>
              <a:endCxn id="146" idx="1"/>
            </p:cNvCxnSpPr>
            <p:nvPr/>
          </p:nvCxnSpPr>
          <p:spPr>
            <a:xfrm rot="10800000" flipH="1">
              <a:off x="2367054" y="3581400"/>
              <a:ext cx="152400" cy="2971800"/>
            </a:xfrm>
            <a:prstGeom prst="bentConnector3">
              <a:avLst>
                <a:gd name="adj1" fmla="val -188776"/>
              </a:avLst>
            </a:prstGeom>
            <a:ln w="12700">
              <a:solidFill>
                <a:srgbClr val="FF0000"/>
              </a:solidFill>
              <a:prstDash val="lgDas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肘形连接符 165"/>
            <p:cNvCxnSpPr/>
            <p:nvPr/>
          </p:nvCxnSpPr>
          <p:spPr>
            <a:xfrm rot="10800000" flipV="1">
              <a:off x="4576854" y="1828800"/>
              <a:ext cx="457200" cy="2667000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肘形连接符 166"/>
            <p:cNvCxnSpPr/>
            <p:nvPr/>
          </p:nvCxnSpPr>
          <p:spPr>
            <a:xfrm rot="10800000" flipV="1">
              <a:off x="4576854" y="3886200"/>
              <a:ext cx="457200" cy="2667000"/>
            </a:xfrm>
            <a:prstGeom prst="bentConnector3">
              <a:avLst>
                <a:gd name="adj1" fmla="val 29592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接箭头连接符 167"/>
            <p:cNvCxnSpPr>
              <a:endCxn id="158" idx="3"/>
            </p:cNvCxnSpPr>
            <p:nvPr/>
          </p:nvCxnSpPr>
          <p:spPr>
            <a:xfrm rot="10800000">
              <a:off x="3967254" y="4495800"/>
              <a:ext cx="2286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接箭头连接符 168"/>
            <p:cNvCxnSpPr>
              <a:endCxn id="159" idx="3"/>
            </p:cNvCxnSpPr>
            <p:nvPr/>
          </p:nvCxnSpPr>
          <p:spPr>
            <a:xfrm rot="10800000">
              <a:off x="3967254" y="6553200"/>
              <a:ext cx="2286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肘形连接符 169"/>
            <p:cNvCxnSpPr>
              <a:endCxn id="147" idx="1"/>
            </p:cNvCxnSpPr>
            <p:nvPr/>
          </p:nvCxnSpPr>
          <p:spPr>
            <a:xfrm>
              <a:off x="3357654" y="1524000"/>
              <a:ext cx="3810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肘形连接符 170"/>
            <p:cNvCxnSpPr>
              <a:endCxn id="148" idx="1"/>
            </p:cNvCxnSpPr>
            <p:nvPr/>
          </p:nvCxnSpPr>
          <p:spPr>
            <a:xfrm>
              <a:off x="3357654" y="2743200"/>
              <a:ext cx="3810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肘形连接符 171"/>
            <p:cNvCxnSpPr/>
            <p:nvPr/>
          </p:nvCxnSpPr>
          <p:spPr>
            <a:xfrm>
              <a:off x="3357654" y="3581400"/>
              <a:ext cx="16764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肘形连接符 172"/>
            <p:cNvCxnSpPr>
              <a:stCxn id="147" idx="3"/>
            </p:cNvCxnSpPr>
            <p:nvPr/>
          </p:nvCxnSpPr>
          <p:spPr>
            <a:xfrm>
              <a:off x="4348254" y="1524000"/>
              <a:ext cx="685800" cy="776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肘形连接符 173"/>
            <p:cNvCxnSpPr>
              <a:stCxn id="148" idx="3"/>
            </p:cNvCxnSpPr>
            <p:nvPr/>
          </p:nvCxnSpPr>
          <p:spPr>
            <a:xfrm flipV="1">
              <a:off x="4348254" y="1524000"/>
              <a:ext cx="685800" cy="1219200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肘形连接符 174"/>
            <p:cNvCxnSpPr/>
            <p:nvPr/>
          </p:nvCxnSpPr>
          <p:spPr>
            <a:xfrm rot="5400000" flipH="1" flipV="1">
              <a:off x="5815104" y="400050"/>
              <a:ext cx="495300" cy="1447800"/>
            </a:xfrm>
            <a:prstGeom prst="bentConnector2">
              <a:avLst/>
            </a:prstGeom>
            <a:ln w="3175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肘形连接符 175"/>
            <p:cNvCxnSpPr>
              <a:stCxn id="151" idx="2"/>
            </p:cNvCxnSpPr>
            <p:nvPr/>
          </p:nvCxnSpPr>
          <p:spPr>
            <a:xfrm rot="5400000">
              <a:off x="6938260" y="1219200"/>
              <a:ext cx="305594" cy="794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肘形连接符 176"/>
            <p:cNvCxnSpPr/>
            <p:nvPr/>
          </p:nvCxnSpPr>
          <p:spPr>
            <a:xfrm>
              <a:off x="5643654" y="1524000"/>
              <a:ext cx="11430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肘形连接符 177"/>
            <p:cNvCxnSpPr/>
            <p:nvPr/>
          </p:nvCxnSpPr>
          <p:spPr>
            <a:xfrm>
              <a:off x="7396254" y="1524000"/>
              <a:ext cx="6096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肘形连接符 178"/>
            <p:cNvCxnSpPr/>
            <p:nvPr/>
          </p:nvCxnSpPr>
          <p:spPr>
            <a:xfrm>
              <a:off x="7396254" y="3581400"/>
              <a:ext cx="6096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肘形连接符 179"/>
            <p:cNvCxnSpPr>
              <a:endCxn id="153" idx="1"/>
            </p:cNvCxnSpPr>
            <p:nvPr/>
          </p:nvCxnSpPr>
          <p:spPr>
            <a:xfrm>
              <a:off x="8386854" y="3581400"/>
              <a:ext cx="2286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肘形连接符 180"/>
            <p:cNvCxnSpPr>
              <a:endCxn id="152" idx="1"/>
            </p:cNvCxnSpPr>
            <p:nvPr/>
          </p:nvCxnSpPr>
          <p:spPr>
            <a:xfrm>
              <a:off x="8386854" y="1524000"/>
              <a:ext cx="2286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肘形连接符 181"/>
            <p:cNvCxnSpPr>
              <a:stCxn id="155" idx="3"/>
            </p:cNvCxnSpPr>
            <p:nvPr/>
          </p:nvCxnSpPr>
          <p:spPr>
            <a:xfrm flipH="1">
              <a:off x="9834654" y="1524000"/>
              <a:ext cx="381000" cy="3200400"/>
            </a:xfrm>
            <a:prstGeom prst="bentConnector3">
              <a:avLst>
                <a:gd name="adj1" fmla="val -69796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肘形连接符 182"/>
            <p:cNvCxnSpPr/>
            <p:nvPr/>
          </p:nvCxnSpPr>
          <p:spPr>
            <a:xfrm flipH="1">
              <a:off x="9849349" y="2168217"/>
              <a:ext cx="381000" cy="2590800"/>
            </a:xfrm>
            <a:prstGeom prst="bentConnector3">
              <a:avLst>
                <a:gd name="adj1" fmla="val -6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肘形连接符 183"/>
            <p:cNvCxnSpPr>
              <a:stCxn id="154" idx="3"/>
              <a:endCxn id="192" idx="0"/>
            </p:cNvCxnSpPr>
            <p:nvPr/>
          </p:nvCxnSpPr>
          <p:spPr>
            <a:xfrm flipH="1">
              <a:off x="9834654" y="3581400"/>
              <a:ext cx="381000" cy="2057400"/>
            </a:xfrm>
            <a:prstGeom prst="bentConnector3">
              <a:avLst>
                <a:gd name="adj1" fmla="val -33061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肘形连接符 184"/>
            <p:cNvCxnSpPr>
              <a:stCxn id="157" idx="2"/>
            </p:cNvCxnSpPr>
            <p:nvPr/>
          </p:nvCxnSpPr>
          <p:spPr>
            <a:xfrm rot="10800000">
              <a:off x="7396254" y="1828800"/>
              <a:ext cx="1524000" cy="2895600"/>
            </a:xfrm>
            <a:prstGeom prst="bentConnector3">
              <a:avLst>
                <a:gd name="adj1" fmla="val 75102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肘形连接符 185"/>
            <p:cNvCxnSpPr/>
            <p:nvPr/>
          </p:nvCxnSpPr>
          <p:spPr>
            <a:xfrm rot="10800000">
              <a:off x="5643654" y="1828800"/>
              <a:ext cx="11430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肘形连接符 186"/>
            <p:cNvCxnSpPr>
              <a:stCxn id="192" idx="2"/>
            </p:cNvCxnSpPr>
            <p:nvPr/>
          </p:nvCxnSpPr>
          <p:spPr>
            <a:xfrm rot="10800000">
              <a:off x="7396254" y="3886200"/>
              <a:ext cx="1524000" cy="1752600"/>
            </a:xfrm>
            <a:prstGeom prst="bentConnector3">
              <a:avLst>
                <a:gd name="adj1" fmla="val 8551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接箭头连接符 187"/>
            <p:cNvCxnSpPr>
              <a:stCxn id="148" idx="0"/>
              <a:endCxn id="150" idx="2"/>
            </p:cNvCxnSpPr>
            <p:nvPr/>
          </p:nvCxnSpPr>
          <p:spPr>
            <a:xfrm rot="5400000" flipH="1" flipV="1">
              <a:off x="3891054" y="2438400"/>
              <a:ext cx="3048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接箭头连接符 188"/>
            <p:cNvCxnSpPr>
              <a:stCxn id="147" idx="0"/>
              <a:endCxn id="149" idx="2"/>
            </p:cNvCxnSpPr>
            <p:nvPr/>
          </p:nvCxnSpPr>
          <p:spPr>
            <a:xfrm rot="5400000" flipH="1" flipV="1">
              <a:off x="3891054" y="1219200"/>
              <a:ext cx="3048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肘形连接符 189"/>
            <p:cNvCxnSpPr>
              <a:stCxn id="152" idx="2"/>
              <a:endCxn id="156" idx="1"/>
            </p:cNvCxnSpPr>
            <p:nvPr/>
          </p:nvCxnSpPr>
          <p:spPr>
            <a:xfrm rot="16200000" flipH="1">
              <a:off x="8729754" y="1790700"/>
              <a:ext cx="457200" cy="228600"/>
            </a:xfrm>
            <a:prstGeom prst="bentConnector2">
              <a:avLst/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肘形连接符 197"/>
            <p:cNvCxnSpPr>
              <a:stCxn id="158" idx="2"/>
              <a:endCxn id="162" idx="3"/>
            </p:cNvCxnSpPr>
            <p:nvPr/>
          </p:nvCxnSpPr>
          <p:spPr>
            <a:xfrm rot="5400000">
              <a:off x="3395754" y="4762500"/>
              <a:ext cx="457200" cy="228600"/>
            </a:xfrm>
            <a:prstGeom prst="bentConnector2">
              <a:avLst/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Rectangle 198"/>
            <p:cNvSpPr/>
            <p:nvPr/>
          </p:nvSpPr>
          <p:spPr>
            <a:xfrm>
              <a:off x="8920254" y="5334000"/>
              <a:ext cx="914400" cy="609600"/>
            </a:xfrm>
            <a:prstGeom prst="snip2Diag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1200" dirty="0">
                  <a:solidFill>
                    <a:schemeClr val="tx1"/>
                  </a:solidFill>
                </a:rPr>
                <a:t>Service 2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grpSp>
          <p:nvGrpSpPr>
            <p:cNvPr id="193" name="组合 301"/>
            <p:cNvGrpSpPr/>
            <p:nvPr/>
          </p:nvGrpSpPr>
          <p:grpSpPr>
            <a:xfrm>
              <a:off x="5034054" y="1371600"/>
              <a:ext cx="609600" cy="609600"/>
              <a:chOff x="3124200" y="838200"/>
              <a:chExt cx="609600" cy="609600"/>
            </a:xfrm>
            <a:solidFill>
              <a:schemeClr val="bg1"/>
            </a:solidFill>
          </p:grpSpPr>
          <p:sp>
            <p:nvSpPr>
              <p:cNvPr id="194" name="Rectangle 198"/>
              <p:cNvSpPr/>
              <p:nvPr/>
            </p:nvSpPr>
            <p:spPr>
              <a:xfrm>
                <a:off x="3124200" y="8382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5" name="Rectangle 198"/>
              <p:cNvSpPr/>
              <p:nvPr/>
            </p:nvSpPr>
            <p:spPr>
              <a:xfrm>
                <a:off x="3124200" y="11430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6" name="Rectangle 198"/>
              <p:cNvSpPr/>
              <p:nvPr/>
            </p:nvSpPr>
            <p:spPr>
              <a:xfrm>
                <a:off x="3124200" y="838200"/>
                <a:ext cx="609600" cy="6096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200" dirty="0">
                    <a:solidFill>
                      <a:schemeClr val="tx1"/>
                    </a:solidFill>
                  </a:rPr>
                  <a:t>Socket</a:t>
                </a:r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97" name="组合 300"/>
            <p:cNvGrpSpPr/>
            <p:nvPr/>
          </p:nvGrpSpPr>
          <p:grpSpPr>
            <a:xfrm>
              <a:off x="6786654" y="1371600"/>
              <a:ext cx="609600" cy="609600"/>
              <a:chOff x="4876800" y="838200"/>
              <a:chExt cx="609600" cy="609600"/>
            </a:xfrm>
            <a:solidFill>
              <a:schemeClr val="bg1"/>
            </a:solidFill>
          </p:grpSpPr>
          <p:sp>
            <p:nvSpPr>
              <p:cNvPr id="198" name="Rectangle 198"/>
              <p:cNvSpPr/>
              <p:nvPr/>
            </p:nvSpPr>
            <p:spPr>
              <a:xfrm>
                <a:off x="4876800" y="8382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876800" y="11430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0" name="Rectangle 198"/>
              <p:cNvSpPr/>
              <p:nvPr/>
            </p:nvSpPr>
            <p:spPr>
              <a:xfrm>
                <a:off x="4876800" y="838200"/>
                <a:ext cx="609600" cy="6096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200" dirty="0">
                    <a:solidFill>
                      <a:schemeClr val="tx1"/>
                    </a:solidFill>
                  </a:rPr>
                  <a:t>Socket</a:t>
                </a:r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1" name="组合 303"/>
            <p:cNvGrpSpPr/>
            <p:nvPr/>
          </p:nvGrpSpPr>
          <p:grpSpPr>
            <a:xfrm>
              <a:off x="6786654" y="3429000"/>
              <a:ext cx="609600" cy="609600"/>
              <a:chOff x="4876800" y="2895600"/>
              <a:chExt cx="609600" cy="609600"/>
            </a:xfrm>
            <a:solidFill>
              <a:schemeClr val="bg1"/>
            </a:solidFill>
          </p:grpSpPr>
          <p:sp>
            <p:nvSpPr>
              <p:cNvPr id="202" name="Rectangle 198"/>
              <p:cNvSpPr/>
              <p:nvPr/>
            </p:nvSpPr>
            <p:spPr>
              <a:xfrm>
                <a:off x="4876800" y="28956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3" name="Rectangle 198"/>
              <p:cNvSpPr/>
              <p:nvPr/>
            </p:nvSpPr>
            <p:spPr>
              <a:xfrm>
                <a:off x="4876800" y="32004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4" name="Rectangle 198"/>
              <p:cNvSpPr/>
              <p:nvPr/>
            </p:nvSpPr>
            <p:spPr>
              <a:xfrm>
                <a:off x="4876800" y="2895600"/>
                <a:ext cx="609600" cy="6096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200" dirty="0">
                    <a:solidFill>
                      <a:schemeClr val="tx1"/>
                    </a:solidFill>
                  </a:rPr>
                  <a:t>Socket</a:t>
                </a:r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5" name="组合 302"/>
            <p:cNvGrpSpPr/>
            <p:nvPr/>
          </p:nvGrpSpPr>
          <p:grpSpPr>
            <a:xfrm>
              <a:off x="5034054" y="3429000"/>
              <a:ext cx="609600" cy="609600"/>
              <a:chOff x="3124200" y="2895600"/>
              <a:chExt cx="609600" cy="609600"/>
            </a:xfrm>
            <a:solidFill>
              <a:schemeClr val="bg1"/>
            </a:solidFill>
          </p:grpSpPr>
          <p:sp>
            <p:nvSpPr>
              <p:cNvPr id="206" name="Rectangle 198"/>
              <p:cNvSpPr/>
              <p:nvPr/>
            </p:nvSpPr>
            <p:spPr>
              <a:xfrm>
                <a:off x="3124200" y="28956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7" name="Rectangle 198"/>
              <p:cNvSpPr/>
              <p:nvPr/>
            </p:nvSpPr>
            <p:spPr>
              <a:xfrm>
                <a:off x="3124200" y="3200400"/>
                <a:ext cx="6096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8" name="Rectangle 198"/>
              <p:cNvSpPr/>
              <p:nvPr/>
            </p:nvSpPr>
            <p:spPr>
              <a:xfrm>
                <a:off x="3124200" y="2895600"/>
                <a:ext cx="609600" cy="6096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200" dirty="0">
                    <a:solidFill>
                      <a:schemeClr val="tx1"/>
                    </a:solidFill>
                  </a:rPr>
                  <a:t>Socket</a:t>
                </a:r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9" name="组合 298"/>
            <p:cNvGrpSpPr/>
            <p:nvPr/>
          </p:nvGrpSpPr>
          <p:grpSpPr>
            <a:xfrm>
              <a:off x="4195854" y="4343400"/>
              <a:ext cx="381000" cy="2362200"/>
              <a:chOff x="2133600" y="3581400"/>
              <a:chExt cx="381000" cy="2362200"/>
            </a:xfrm>
            <a:solidFill>
              <a:schemeClr val="bg1"/>
            </a:solidFill>
          </p:grpSpPr>
          <p:sp>
            <p:nvSpPr>
              <p:cNvPr id="210" name="Rectangle 198"/>
              <p:cNvSpPr/>
              <p:nvPr/>
            </p:nvSpPr>
            <p:spPr>
              <a:xfrm>
                <a:off x="2133600" y="3581400"/>
                <a:ext cx="3810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1" name="Rectangle 198"/>
              <p:cNvSpPr/>
              <p:nvPr/>
            </p:nvSpPr>
            <p:spPr>
              <a:xfrm>
                <a:off x="2133600" y="5638800"/>
                <a:ext cx="3810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2" name="Rectangle 198"/>
              <p:cNvSpPr/>
              <p:nvPr/>
            </p:nvSpPr>
            <p:spPr>
              <a:xfrm>
                <a:off x="2133600" y="3581400"/>
                <a:ext cx="381000" cy="23622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rtlCol="0" anchor="ctr"/>
              <a:lstStyle/>
              <a:p>
                <a:pPr algn="ctr"/>
                <a:r>
                  <a:rPr lang="en-US" altLang="zh-CN" sz="1200" dirty="0">
                    <a:solidFill>
                      <a:schemeClr val="tx1"/>
                    </a:solidFill>
                  </a:rPr>
                  <a:t>Event Dispatcher</a:t>
                </a:r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13" name="组合 299"/>
            <p:cNvGrpSpPr/>
            <p:nvPr/>
          </p:nvGrpSpPr>
          <p:grpSpPr>
            <a:xfrm>
              <a:off x="8005854" y="1371600"/>
              <a:ext cx="381000" cy="2362200"/>
              <a:chOff x="6096000" y="838200"/>
              <a:chExt cx="381000" cy="2362200"/>
            </a:xfrm>
            <a:solidFill>
              <a:schemeClr val="bg1"/>
            </a:solidFill>
          </p:grpSpPr>
          <p:sp>
            <p:nvSpPr>
              <p:cNvPr id="214" name="Rectangle 198"/>
              <p:cNvSpPr/>
              <p:nvPr/>
            </p:nvSpPr>
            <p:spPr>
              <a:xfrm>
                <a:off x="6096000" y="838200"/>
                <a:ext cx="3810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5" name="Rectangle 198"/>
              <p:cNvSpPr/>
              <p:nvPr/>
            </p:nvSpPr>
            <p:spPr>
              <a:xfrm>
                <a:off x="6096000" y="2895600"/>
                <a:ext cx="381000" cy="3048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6" name="Rectangle 198"/>
              <p:cNvSpPr/>
              <p:nvPr/>
            </p:nvSpPr>
            <p:spPr>
              <a:xfrm>
                <a:off x="6096000" y="838200"/>
                <a:ext cx="381000" cy="2362200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rtlCol="0" anchor="ctr"/>
              <a:lstStyle/>
              <a:p>
                <a:pPr algn="ctr"/>
                <a:r>
                  <a:rPr lang="en-US" altLang="zh-CN" sz="1200" dirty="0">
                    <a:solidFill>
                      <a:schemeClr val="tx1"/>
                    </a:solidFill>
                  </a:rPr>
                  <a:t>Event Dispatcher</a:t>
                </a:r>
                <a:endParaRPr lang="zh-CN" altLang="en-US" sz="12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217" name="肘形连接符 216"/>
            <p:cNvCxnSpPr/>
            <p:nvPr/>
          </p:nvCxnSpPr>
          <p:spPr>
            <a:xfrm>
              <a:off x="5643654" y="3581400"/>
              <a:ext cx="11430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肘形连接符 217"/>
            <p:cNvCxnSpPr/>
            <p:nvPr/>
          </p:nvCxnSpPr>
          <p:spPr>
            <a:xfrm rot="10800000">
              <a:off x="5643654" y="3886200"/>
              <a:ext cx="1143000" cy="1588"/>
            </a:xfrm>
            <a:prstGeom prst="bentConnector3">
              <a:avLst>
                <a:gd name="adj1" fmla="val 50000"/>
              </a:avLst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TextBox 120"/>
            <p:cNvSpPr txBox="1"/>
            <p:nvPr/>
          </p:nvSpPr>
          <p:spPr>
            <a:xfrm>
              <a:off x="3281455" y="152400"/>
              <a:ext cx="11801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dirty="0">
                  <a:latin typeface="Segoe UI Light" pitchFamily="34" charset="0"/>
                </a:rPr>
                <a:t>Client side</a:t>
              </a:r>
              <a:endParaRPr lang="zh-CN" altLang="en-US" dirty="0">
                <a:latin typeface="Segoe UI Light" pitchFamily="34" charset="0"/>
              </a:endParaRPr>
            </a:p>
          </p:txBody>
        </p:sp>
        <p:sp>
          <p:nvSpPr>
            <p:cNvPr id="220" name="TextBox 121"/>
            <p:cNvSpPr txBox="1"/>
            <p:nvPr/>
          </p:nvSpPr>
          <p:spPr>
            <a:xfrm>
              <a:off x="8158255" y="152400"/>
              <a:ext cx="12535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dirty="0">
                  <a:latin typeface="Segoe UI Light" pitchFamily="34" charset="0"/>
                </a:rPr>
                <a:t>Server side</a:t>
              </a:r>
              <a:endParaRPr lang="zh-CN" altLang="en-US" dirty="0">
                <a:latin typeface="Segoe UI Light" pitchFamily="34" charset="0"/>
              </a:endParaRPr>
            </a:p>
          </p:txBody>
        </p:sp>
        <p:sp>
          <p:nvSpPr>
            <p:cNvPr id="221" name="Rectangle 198"/>
            <p:cNvSpPr/>
            <p:nvPr/>
          </p:nvSpPr>
          <p:spPr>
            <a:xfrm>
              <a:off x="5034054" y="2286000"/>
              <a:ext cx="609600" cy="533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 err="1">
                  <a:solidFill>
                    <a:schemeClr val="tx1"/>
                  </a:solidFill>
                </a:rPr>
                <a:t>KeepWrite</a:t>
              </a:r>
              <a:endParaRPr lang="zh-CN" alt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222" name="直接箭头连接符 221"/>
            <p:cNvCxnSpPr>
              <a:stCxn id="221" idx="0"/>
              <a:endCxn id="196" idx="2"/>
            </p:cNvCxnSpPr>
            <p:nvPr/>
          </p:nvCxnSpPr>
          <p:spPr>
            <a:xfrm rot="5400000" flipH="1" flipV="1">
              <a:off x="5186454" y="2133600"/>
              <a:ext cx="3048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矩形 222"/>
            <p:cNvSpPr/>
            <p:nvPr/>
          </p:nvSpPr>
          <p:spPr>
            <a:xfrm>
              <a:off x="7176761" y="6368534"/>
              <a:ext cx="33744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dirty="0"/>
                <a:t>Different color = different thread</a:t>
              </a:r>
              <a:endParaRPr lang="zh-CN" altLang="en-US" dirty="0"/>
            </a:p>
          </p:txBody>
        </p:sp>
        <p:sp>
          <p:nvSpPr>
            <p:cNvPr id="224" name="矩形 223"/>
            <p:cNvSpPr/>
            <p:nvPr/>
          </p:nvSpPr>
          <p:spPr>
            <a:xfrm>
              <a:off x="8534400" y="2590801"/>
              <a:ext cx="179029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Concurrency within </a:t>
              </a:r>
              <a:r>
                <a:rPr lang="en-US" altLang="zh-CN" sz="1400" dirty="0" err="1">
                  <a:solidFill>
                    <a:srgbClr val="FF0000"/>
                  </a:solidFill>
                </a:rPr>
                <a:t>fd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225" name="直接箭头连接符 224"/>
            <p:cNvCxnSpPr/>
            <p:nvPr/>
          </p:nvCxnSpPr>
          <p:spPr>
            <a:xfrm flipV="1">
              <a:off x="8915400" y="2209800"/>
              <a:ext cx="0" cy="38100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6" name="矩形 225"/>
            <p:cNvSpPr/>
            <p:nvPr/>
          </p:nvSpPr>
          <p:spPr>
            <a:xfrm>
              <a:off x="7745772" y="682651"/>
              <a:ext cx="223642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1 bthread for 1 request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227" name="直接箭头连接符 226"/>
            <p:cNvCxnSpPr/>
            <p:nvPr/>
          </p:nvCxnSpPr>
          <p:spPr>
            <a:xfrm>
              <a:off x="8686800" y="950733"/>
              <a:ext cx="0" cy="347633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8" name="矩形 227"/>
            <p:cNvSpPr/>
            <p:nvPr/>
          </p:nvSpPr>
          <p:spPr>
            <a:xfrm>
              <a:off x="664295" y="1895587"/>
              <a:ext cx="118211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bthread swap</a:t>
              </a:r>
            </a:p>
            <a:p>
              <a:r>
                <a:rPr lang="en-US" altLang="zh-CN" sz="1400" dirty="0">
                  <a:solidFill>
                    <a:srgbClr val="FF0000"/>
                  </a:solidFill>
                </a:rPr>
                <a:t>(saving a CS)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29" name="矩形 228"/>
            <p:cNvSpPr/>
            <p:nvPr/>
          </p:nvSpPr>
          <p:spPr>
            <a:xfrm>
              <a:off x="5121312" y="514817"/>
              <a:ext cx="83779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ABA-free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230" name="直接箭头连接符 229"/>
            <p:cNvCxnSpPr/>
            <p:nvPr/>
          </p:nvCxnSpPr>
          <p:spPr>
            <a:xfrm>
              <a:off x="5410202" y="822594"/>
              <a:ext cx="4850" cy="439845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矩形 230"/>
            <p:cNvSpPr/>
            <p:nvPr/>
          </p:nvSpPr>
          <p:spPr>
            <a:xfrm>
              <a:off x="4428644" y="764162"/>
              <a:ext cx="9864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Wait-free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232" name="直接箭头连接符 231"/>
            <p:cNvCxnSpPr/>
            <p:nvPr/>
          </p:nvCxnSpPr>
          <p:spPr>
            <a:xfrm>
              <a:off x="4800600" y="1071939"/>
              <a:ext cx="0" cy="334089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矩形 232"/>
            <p:cNvSpPr/>
            <p:nvPr/>
          </p:nvSpPr>
          <p:spPr>
            <a:xfrm>
              <a:off x="2720432" y="768919"/>
              <a:ext cx="9864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no locking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234" name="直接箭头连接符 233"/>
            <p:cNvCxnSpPr/>
            <p:nvPr/>
          </p:nvCxnSpPr>
          <p:spPr>
            <a:xfrm>
              <a:off x="3460865" y="1099783"/>
              <a:ext cx="194561" cy="241877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" name="矩形 234"/>
            <p:cNvSpPr/>
            <p:nvPr/>
          </p:nvSpPr>
          <p:spPr>
            <a:xfrm>
              <a:off x="2096468" y="5537517"/>
              <a:ext cx="220015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Locate context in O(1) time </a:t>
              </a:r>
            </a:p>
            <a:p>
              <a:r>
                <a:rPr lang="en-US" altLang="zh-CN" sz="1400" dirty="0">
                  <a:solidFill>
                    <a:srgbClr val="FF0000"/>
                  </a:solidFill>
                </a:rPr>
                <a:t>w/o global contention</a:t>
              </a:r>
            </a:p>
          </p:txBody>
        </p:sp>
        <p:sp>
          <p:nvSpPr>
            <p:cNvPr id="236" name="矩形 235"/>
            <p:cNvSpPr/>
            <p:nvPr/>
          </p:nvSpPr>
          <p:spPr>
            <a:xfrm>
              <a:off x="8615455" y="434248"/>
              <a:ext cx="223642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</a:rPr>
                <a:t>work stealing scheduling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237" name="直接箭头连接符 236"/>
            <p:cNvCxnSpPr/>
            <p:nvPr/>
          </p:nvCxnSpPr>
          <p:spPr>
            <a:xfrm>
              <a:off x="9834654" y="742025"/>
              <a:ext cx="0" cy="471589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641395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Goal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collect key points (latency, maximum) around hotspot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user-friendly way to show those variables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point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cheap to create/destroy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unaffected normal code</a:t>
            </a:r>
          </a:p>
          <a:p>
            <a:pPr lvl="2"/>
            <a:r>
              <a:rPr lang="en-US" altLang="zh-CN" sz="1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atomic variable?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capable of free combination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graphic way to show results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Assumption under RPC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high frequency of write, low frequency of read</a:t>
            </a:r>
          </a:p>
          <a:p>
            <a:pPr lvl="1"/>
            <a:endParaRPr lang="zh-CN" altLang="en-U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Monitoring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4541174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43802" y="3714347"/>
            <a:ext cx="2250549" cy="204557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Reduce values by: </a:t>
            </a:r>
          </a:p>
          <a:p>
            <a:pPr marL="0" indent="0">
              <a:buNone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en-US" altLang="zh-CN" sz="9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 Op B =&gt; C</a:t>
            </a:r>
          </a:p>
          <a:p>
            <a:pPr marL="0" indent="0">
              <a:buNone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Requirement of Op</a:t>
            </a:r>
          </a:p>
          <a:p>
            <a:pPr marL="0" indent="0">
              <a:buNone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en-US" altLang="zh-CN" sz="9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 Op B = B Op A</a:t>
            </a:r>
          </a:p>
          <a:p>
            <a:pPr marL="0" indent="0">
              <a:buNone/>
            </a:pPr>
            <a:r>
              <a:rPr lang="en-US" altLang="zh-CN" sz="9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A Op (B Op C) = (A Op B) Op C</a:t>
            </a:r>
          </a:p>
          <a:p>
            <a:pPr marL="0" indent="0">
              <a:buNone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Op can be</a:t>
            </a:r>
          </a:p>
          <a:p>
            <a:pPr marL="0" indent="0">
              <a:buNone/>
            </a:pP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en-US" altLang="zh-CN" sz="9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Adder =&gt; Reducer&lt;add&gt;</a:t>
            </a:r>
          </a:p>
          <a:p>
            <a:pPr marL="0" indent="0">
              <a:buNone/>
            </a:pPr>
            <a:r>
              <a:rPr lang="en-US" altLang="zh-CN" sz="9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en-US" altLang="zh-CN" sz="9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Maxer</a:t>
            </a:r>
            <a:r>
              <a:rPr lang="en-US" altLang="zh-CN" sz="9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=&gt; Reducer&lt;max&gt;</a:t>
            </a:r>
          </a:p>
          <a:p>
            <a:pPr marL="0" indent="0">
              <a:buNone/>
            </a:pPr>
            <a:r>
              <a:rPr lang="en-US" altLang="zh-CN" sz="9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Miner =&gt; Reducer&lt;min&gt;</a:t>
            </a:r>
            <a:endParaRPr lang="zh-CN" altLang="en-US" sz="9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bvar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590228" y="1110005"/>
            <a:ext cx="1710191" cy="2455531"/>
            <a:chOff x="882204" y="1054456"/>
            <a:chExt cx="1872208" cy="2455531"/>
          </a:xfrm>
        </p:grpSpPr>
        <p:sp>
          <p:nvSpPr>
            <p:cNvPr id="5" name="矩形 4"/>
            <p:cNvSpPr/>
            <p:nvPr/>
          </p:nvSpPr>
          <p:spPr>
            <a:xfrm>
              <a:off x="882204" y="1061715"/>
              <a:ext cx="1872208" cy="244827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 anchorCtr="0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r"/>
              <a:r>
                <a:rPr lang="en-US" sz="1400" dirty="0"/>
                <a:t>Thread 1</a:t>
              </a:r>
            </a:p>
          </p:txBody>
        </p:sp>
        <p:sp>
          <p:nvSpPr>
            <p:cNvPr id="2" name="矩形 1"/>
            <p:cNvSpPr/>
            <p:nvPr/>
          </p:nvSpPr>
          <p:spPr>
            <a:xfrm>
              <a:off x="1098228" y="1421755"/>
              <a:ext cx="1224136" cy="12241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dirty="0"/>
                <a:t>Agent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1296250" y="1979817"/>
              <a:ext cx="828092" cy="46805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atomic</a:t>
              </a:r>
            </a:p>
            <a:p>
              <a:pPr algn="ctr"/>
              <a:r>
                <a:rPr lang="en-US" sz="1200" dirty="0"/>
                <a:t>variable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1098228" y="2964987"/>
              <a:ext cx="720080" cy="432048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Modify</a:t>
              </a:r>
              <a:endParaRPr lang="en-US" sz="1400" dirty="0"/>
            </a:p>
          </p:txBody>
        </p:sp>
        <p:cxnSp>
          <p:nvCxnSpPr>
            <p:cNvPr id="9" name="直接箭头连接符 8"/>
            <p:cNvCxnSpPr>
              <a:stCxn id="8" idx="0"/>
            </p:cNvCxnSpPr>
            <p:nvPr/>
          </p:nvCxnSpPr>
          <p:spPr>
            <a:xfrm flipV="1">
              <a:off x="1458268" y="2447869"/>
              <a:ext cx="0" cy="51711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2" name="文本框 11"/>
            <p:cNvSpPr txBox="1"/>
            <p:nvPr/>
          </p:nvSpPr>
          <p:spPr>
            <a:xfrm>
              <a:off x="1530276" y="1054456"/>
              <a:ext cx="8640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TLS</a:t>
              </a:r>
            </a:p>
          </p:txBody>
        </p:sp>
      </p:grpSp>
      <p:cxnSp>
        <p:nvCxnSpPr>
          <p:cNvPr id="28" name="直接连接符 27"/>
          <p:cNvCxnSpPr/>
          <p:nvPr/>
        </p:nvCxnSpPr>
        <p:spPr>
          <a:xfrm>
            <a:off x="4334644" y="2413408"/>
            <a:ext cx="288032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2821745" y="4925276"/>
            <a:ext cx="1242138" cy="5243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Combine</a:t>
            </a:r>
          </a:p>
        </p:txBody>
      </p:sp>
      <p:cxnSp>
        <p:nvCxnSpPr>
          <p:cNvPr id="34" name="肘形连接符 33"/>
          <p:cNvCxnSpPr>
            <a:stCxn id="30" idx="1"/>
          </p:cNvCxnSpPr>
          <p:nvPr/>
        </p:nvCxnSpPr>
        <p:spPr>
          <a:xfrm rot="10800000">
            <a:off x="1508275" y="2503419"/>
            <a:ext cx="1313470" cy="2684047"/>
          </a:xfrm>
          <a:prstGeom prst="bentConnector2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7" name="组合 46"/>
          <p:cNvGrpSpPr/>
          <p:nvPr/>
        </p:nvGrpSpPr>
        <p:grpSpPr>
          <a:xfrm>
            <a:off x="2462436" y="1113634"/>
            <a:ext cx="1710191" cy="2455531"/>
            <a:chOff x="882204" y="1054456"/>
            <a:chExt cx="1872208" cy="2455531"/>
          </a:xfrm>
        </p:grpSpPr>
        <p:sp>
          <p:nvSpPr>
            <p:cNvPr id="48" name="矩形 47"/>
            <p:cNvSpPr/>
            <p:nvPr/>
          </p:nvSpPr>
          <p:spPr>
            <a:xfrm>
              <a:off x="882204" y="1061715"/>
              <a:ext cx="1872208" cy="244827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 anchorCtr="0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r"/>
              <a:r>
                <a:rPr lang="en-US" sz="1400" dirty="0"/>
                <a:t>Thread 2</a:t>
              </a:r>
            </a:p>
          </p:txBody>
        </p:sp>
        <p:sp>
          <p:nvSpPr>
            <p:cNvPr id="49" name="矩形 48"/>
            <p:cNvSpPr/>
            <p:nvPr/>
          </p:nvSpPr>
          <p:spPr>
            <a:xfrm>
              <a:off x="1098228" y="1421755"/>
              <a:ext cx="1224136" cy="12241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dirty="0"/>
                <a:t>Agent</a:t>
              </a:r>
            </a:p>
          </p:txBody>
        </p:sp>
        <p:sp>
          <p:nvSpPr>
            <p:cNvPr id="50" name="矩形 49"/>
            <p:cNvSpPr/>
            <p:nvPr/>
          </p:nvSpPr>
          <p:spPr>
            <a:xfrm>
              <a:off x="1296250" y="1979817"/>
              <a:ext cx="828092" cy="46805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atomic</a:t>
              </a:r>
            </a:p>
            <a:p>
              <a:pPr algn="ctr"/>
              <a:r>
                <a:rPr lang="en-US" sz="1200" dirty="0"/>
                <a:t>variable</a:t>
              </a:r>
            </a:p>
          </p:txBody>
        </p:sp>
        <p:sp>
          <p:nvSpPr>
            <p:cNvPr id="51" name="矩形 50"/>
            <p:cNvSpPr/>
            <p:nvPr/>
          </p:nvSpPr>
          <p:spPr>
            <a:xfrm>
              <a:off x="1098228" y="2964987"/>
              <a:ext cx="720080" cy="432048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Modify</a:t>
              </a:r>
              <a:endParaRPr lang="en-US" sz="1400" dirty="0"/>
            </a:p>
          </p:txBody>
        </p:sp>
        <p:cxnSp>
          <p:nvCxnSpPr>
            <p:cNvPr id="52" name="直接箭头连接符 51"/>
            <p:cNvCxnSpPr>
              <a:stCxn id="51" idx="0"/>
            </p:cNvCxnSpPr>
            <p:nvPr/>
          </p:nvCxnSpPr>
          <p:spPr>
            <a:xfrm flipV="1">
              <a:off x="1458268" y="2447869"/>
              <a:ext cx="0" cy="51711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3" name="文本框 52"/>
            <p:cNvSpPr txBox="1"/>
            <p:nvPr/>
          </p:nvSpPr>
          <p:spPr>
            <a:xfrm>
              <a:off x="1530276" y="1054456"/>
              <a:ext cx="8640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TLS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4751403" y="1119737"/>
            <a:ext cx="1710191" cy="2455531"/>
            <a:chOff x="882204" y="1054456"/>
            <a:chExt cx="1872208" cy="2455531"/>
          </a:xfrm>
        </p:grpSpPr>
        <p:sp>
          <p:nvSpPr>
            <p:cNvPr id="56" name="矩形 55"/>
            <p:cNvSpPr/>
            <p:nvPr/>
          </p:nvSpPr>
          <p:spPr>
            <a:xfrm>
              <a:off x="882204" y="1061715"/>
              <a:ext cx="1872208" cy="244827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b" anchorCtr="0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r"/>
              <a:r>
                <a:rPr lang="en-US" sz="1400" dirty="0"/>
                <a:t>Thread N</a:t>
              </a:r>
            </a:p>
          </p:txBody>
        </p:sp>
        <p:sp>
          <p:nvSpPr>
            <p:cNvPr id="57" name="矩形 56"/>
            <p:cNvSpPr/>
            <p:nvPr/>
          </p:nvSpPr>
          <p:spPr>
            <a:xfrm>
              <a:off x="1098228" y="1421755"/>
              <a:ext cx="1224136" cy="122413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dirty="0"/>
                <a:t>Agent</a:t>
              </a:r>
            </a:p>
          </p:txBody>
        </p:sp>
        <p:sp>
          <p:nvSpPr>
            <p:cNvPr id="58" name="矩形 57"/>
            <p:cNvSpPr/>
            <p:nvPr/>
          </p:nvSpPr>
          <p:spPr>
            <a:xfrm>
              <a:off x="1296250" y="1979817"/>
              <a:ext cx="828092" cy="46805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atomic</a:t>
              </a:r>
            </a:p>
            <a:p>
              <a:pPr algn="ctr"/>
              <a:r>
                <a:rPr lang="en-US" sz="1200" dirty="0"/>
                <a:t>variable</a:t>
              </a:r>
            </a:p>
          </p:txBody>
        </p:sp>
        <p:sp>
          <p:nvSpPr>
            <p:cNvPr id="59" name="矩形 58"/>
            <p:cNvSpPr/>
            <p:nvPr/>
          </p:nvSpPr>
          <p:spPr>
            <a:xfrm>
              <a:off x="1098228" y="2964987"/>
              <a:ext cx="720080" cy="432048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Modify</a:t>
              </a:r>
              <a:endParaRPr lang="en-US" sz="1400" dirty="0"/>
            </a:p>
          </p:txBody>
        </p:sp>
        <p:cxnSp>
          <p:nvCxnSpPr>
            <p:cNvPr id="60" name="直接箭头连接符 59"/>
            <p:cNvCxnSpPr>
              <a:stCxn id="59" idx="0"/>
            </p:cNvCxnSpPr>
            <p:nvPr/>
          </p:nvCxnSpPr>
          <p:spPr>
            <a:xfrm flipV="1">
              <a:off x="1458268" y="2447869"/>
              <a:ext cx="0" cy="51711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1" name="文本框 60"/>
            <p:cNvSpPr txBox="1"/>
            <p:nvPr/>
          </p:nvSpPr>
          <p:spPr>
            <a:xfrm>
              <a:off x="1530276" y="1054456"/>
              <a:ext cx="8640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TLS</a:t>
              </a:r>
            </a:p>
          </p:txBody>
        </p:sp>
      </p:grpSp>
      <p:cxnSp>
        <p:nvCxnSpPr>
          <p:cNvPr id="44" name="直接箭头连接符 43"/>
          <p:cNvCxnSpPr>
            <a:stCxn id="30" idx="0"/>
          </p:cNvCxnSpPr>
          <p:nvPr/>
        </p:nvCxnSpPr>
        <p:spPr>
          <a:xfrm flipV="1">
            <a:off x="3442814" y="2503418"/>
            <a:ext cx="0" cy="242185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肘形连接符 38"/>
          <p:cNvCxnSpPr>
            <a:stCxn id="30" idx="3"/>
          </p:cNvCxnSpPr>
          <p:nvPr/>
        </p:nvCxnSpPr>
        <p:spPr>
          <a:xfrm flipV="1">
            <a:off x="4063883" y="2513150"/>
            <a:ext cx="1642857" cy="2674315"/>
          </a:xfrm>
          <a:prstGeom prst="bentConnector2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4" name="文本框 63"/>
          <p:cNvSpPr txBox="1"/>
          <p:nvPr/>
        </p:nvSpPr>
        <p:spPr>
          <a:xfrm>
            <a:off x="3042444" y="616515"/>
            <a:ext cx="186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AgentCombiner</a:t>
            </a:r>
            <a:endParaRPr lang="en-US" dirty="0"/>
          </a:p>
        </p:txBody>
      </p:sp>
      <p:graphicFrame>
        <p:nvGraphicFramePr>
          <p:cNvPr id="66" name="表格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558875"/>
              </p:ext>
            </p:extLst>
          </p:nvPr>
        </p:nvGraphicFramePr>
        <p:xfrm>
          <a:off x="6983429" y="770756"/>
          <a:ext cx="3330476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304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2677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Variable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expose -- add to global map</a:t>
                      </a:r>
                    </a:p>
                    <a:p>
                      <a:pPr algn="l"/>
                      <a:r>
                        <a:rPr lang="en-US" sz="1400" dirty="0"/>
                        <a:t>hide      -- remove from global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map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describe             -- return</a:t>
                      </a:r>
                      <a:r>
                        <a:rPr lang="en-US" sz="1400" baseline="0" dirty="0"/>
                        <a:t> current value</a:t>
                      </a:r>
                      <a:endParaRPr lang="en-US" sz="1400" dirty="0"/>
                    </a:p>
                    <a:p>
                      <a:pPr algn="l"/>
                      <a:r>
                        <a:rPr lang="en-US" sz="1400" dirty="0" err="1"/>
                        <a:t>describe_series</a:t>
                      </a:r>
                      <a:r>
                        <a:rPr lang="en-US" sz="1400" dirty="0"/>
                        <a:t> -- return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json</a:t>
                      </a:r>
                      <a:r>
                        <a:rPr lang="en-US" sz="1400" baseline="0" dirty="0"/>
                        <a:t> data points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70" name="表格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559882"/>
              </p:ext>
            </p:extLst>
          </p:nvPr>
        </p:nvGraphicFramePr>
        <p:xfrm>
          <a:off x="6855031" y="2756433"/>
          <a:ext cx="1512461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4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2677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Reducer&lt;Op</a:t>
                      </a:r>
                      <a:r>
                        <a:rPr lang="en-US" sz="2000" dirty="0"/>
                        <a:t>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AgentCombiner</a:t>
                      </a:r>
                      <a:endParaRPr lang="en-US" sz="1200" dirty="0"/>
                    </a:p>
                    <a:p>
                      <a:pPr algn="l"/>
                      <a:r>
                        <a:rPr lang="en-US" sz="1200" dirty="0"/>
                        <a:t>Sampler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71" name="表格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577797"/>
              </p:ext>
            </p:extLst>
          </p:nvPr>
        </p:nvGraphicFramePr>
        <p:xfrm>
          <a:off x="8918207" y="2752308"/>
          <a:ext cx="1512461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4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2677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IntRecorder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/>
                        <a:t>AgentCombiner</a:t>
                      </a:r>
                      <a:endParaRPr lang="en-US" sz="1200" dirty="0"/>
                    </a:p>
                    <a:p>
                      <a:pPr algn="l"/>
                      <a:r>
                        <a:rPr lang="en-US" sz="1200" dirty="0"/>
                        <a:t>Sampler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6" name="上箭头 75"/>
          <p:cNvSpPr/>
          <p:nvPr/>
        </p:nvSpPr>
        <p:spPr>
          <a:xfrm>
            <a:off x="7578948" y="2232832"/>
            <a:ext cx="144016" cy="508142"/>
          </a:xfrm>
          <a:prstGeom prst="upArrow">
            <a:avLst>
              <a:gd name="adj1" fmla="val 8699"/>
              <a:gd name="adj2" fmla="val 86474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上箭头 76"/>
          <p:cNvSpPr/>
          <p:nvPr/>
        </p:nvSpPr>
        <p:spPr>
          <a:xfrm>
            <a:off x="9595172" y="2220022"/>
            <a:ext cx="144016" cy="508142"/>
          </a:xfrm>
          <a:prstGeom prst="upArrow">
            <a:avLst>
              <a:gd name="adj1" fmla="val 8699"/>
              <a:gd name="adj2" fmla="val 86474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内容占位符 2"/>
          <p:cNvSpPr txBox="1">
            <a:spLocks/>
          </p:cNvSpPr>
          <p:nvPr/>
        </p:nvSpPr>
        <p:spPr>
          <a:xfrm>
            <a:off x="8659068" y="3714347"/>
            <a:ext cx="2034331" cy="20455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Calculate average</a:t>
            </a:r>
          </a:p>
          <a:p>
            <a:pPr marL="0" indent="0">
              <a:buNone/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Compress value to fit in </a:t>
            </a:r>
          </a:p>
          <a:p>
            <a:pPr marL="0" indent="0">
              <a:buNone/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64bit atomic variable</a:t>
            </a:r>
          </a:p>
          <a:p>
            <a:pPr marL="0" indent="0">
              <a:buNone/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Each agent commit to</a:t>
            </a:r>
          </a:p>
          <a:p>
            <a:pPr marL="0" indent="0">
              <a:buNone/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global if local value </a:t>
            </a:r>
          </a:p>
          <a:p>
            <a:pPr marL="0" indent="0">
              <a:buNone/>
            </a:pPr>
            <a:r>
              <a:rPr lang="en-US" altLang="zh-CN" sz="12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overflows</a:t>
            </a:r>
          </a:p>
          <a:p>
            <a:pPr marL="0" indent="0">
              <a:buNone/>
            </a:pPr>
            <a:endParaRPr lang="zh-CN" altLang="en-US" sz="9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83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0" grpId="0" animBg="1"/>
      <p:bldP spid="76" grpId="0" animBg="1"/>
      <p:bldP spid="77" grpId="0" animBg="1"/>
      <p:bldP spid="8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2204" y="4590107"/>
            <a:ext cx="9348534" cy="1152128"/>
          </a:xfrm>
        </p:spPr>
        <p:txBody>
          <a:bodyPr>
            <a:normAutofit/>
          </a:bodyPr>
          <a:lstStyle/>
          <a:p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ReducerSampler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-- store samples in sliding window</a:t>
            </a:r>
          </a:p>
          <a:p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SeriesSampler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-- store samples in time bucket (60s + 60m + 24h + 30d)</a:t>
            </a:r>
            <a:endParaRPr lang="zh-CN" altLang="en-US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Sampling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06240" y="2168157"/>
            <a:ext cx="1404156" cy="1557854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r"/>
            <a:r>
              <a:rPr lang="en-US" sz="1600" dirty="0" err="1">
                <a:solidFill>
                  <a:schemeClr val="tx1"/>
                </a:solidFill>
              </a:rPr>
              <a:t>bvar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86260" y="2416957"/>
            <a:ext cx="100811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Sampler</a:t>
            </a:r>
          </a:p>
        </p:txBody>
      </p:sp>
      <p:sp>
        <p:nvSpPr>
          <p:cNvPr id="7" name="矩形 6"/>
          <p:cNvSpPr/>
          <p:nvPr/>
        </p:nvSpPr>
        <p:spPr>
          <a:xfrm>
            <a:off x="2970436" y="2168157"/>
            <a:ext cx="1404156" cy="1557854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r"/>
            <a:r>
              <a:rPr lang="en-US" sz="1600" dirty="0" err="1">
                <a:solidFill>
                  <a:schemeClr val="tx1"/>
                </a:solidFill>
              </a:rPr>
              <a:t>bvar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3150456" y="2416957"/>
            <a:ext cx="100811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Sampler</a:t>
            </a:r>
            <a:endParaRPr lang="en-US" sz="1200" dirty="0"/>
          </a:p>
        </p:txBody>
      </p:sp>
      <p:sp>
        <p:nvSpPr>
          <p:cNvPr id="9" name="矩形 8"/>
          <p:cNvSpPr/>
          <p:nvPr/>
        </p:nvSpPr>
        <p:spPr>
          <a:xfrm>
            <a:off x="5058668" y="2168157"/>
            <a:ext cx="1404156" cy="1557854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r"/>
            <a:r>
              <a:rPr lang="en-US" sz="1600" dirty="0" err="1">
                <a:solidFill>
                  <a:schemeClr val="tx1"/>
                </a:solidFill>
              </a:rPr>
              <a:t>bvar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38688" y="2416957"/>
            <a:ext cx="100811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Sampler</a:t>
            </a:r>
            <a:endParaRPr lang="en-US" sz="1200" dirty="0"/>
          </a:p>
        </p:txBody>
      </p:sp>
      <p:sp>
        <p:nvSpPr>
          <p:cNvPr id="11" name="矩形 10"/>
          <p:cNvSpPr/>
          <p:nvPr/>
        </p:nvSpPr>
        <p:spPr>
          <a:xfrm>
            <a:off x="3240231" y="840107"/>
            <a:ext cx="1843037" cy="6671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SampleCollector</a:t>
            </a:r>
            <a:endParaRPr lang="en-US" sz="1200" dirty="0"/>
          </a:p>
        </p:txBody>
      </p:sp>
      <p:cxnSp>
        <p:nvCxnSpPr>
          <p:cNvPr id="12" name="直接箭头连接符 11"/>
          <p:cNvCxnSpPr>
            <a:stCxn id="2" idx="0"/>
            <a:endCxn id="11" idx="2"/>
          </p:cNvCxnSpPr>
          <p:nvPr/>
        </p:nvCxnSpPr>
        <p:spPr>
          <a:xfrm flipV="1">
            <a:off x="1890316" y="1507298"/>
            <a:ext cx="2271434" cy="90965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stCxn id="8" idx="0"/>
            <a:endCxn id="11" idx="2"/>
          </p:cNvCxnSpPr>
          <p:nvPr/>
        </p:nvCxnSpPr>
        <p:spPr>
          <a:xfrm flipV="1">
            <a:off x="3654512" y="1507298"/>
            <a:ext cx="507238" cy="90965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0" idx="0"/>
            <a:endCxn id="11" idx="2"/>
          </p:cNvCxnSpPr>
          <p:nvPr/>
        </p:nvCxnSpPr>
        <p:spPr>
          <a:xfrm flipH="1" flipV="1">
            <a:off x="4161750" y="1507298"/>
            <a:ext cx="1580994" cy="90965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2142344" y="1705453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schedule</a:t>
            </a:r>
          </a:p>
        </p:txBody>
      </p:sp>
      <p:cxnSp>
        <p:nvCxnSpPr>
          <p:cNvPr id="24" name="直接箭头连接符 23"/>
          <p:cNvCxnSpPr/>
          <p:nvPr/>
        </p:nvCxnSpPr>
        <p:spPr>
          <a:xfrm flipH="1">
            <a:off x="2244418" y="1507298"/>
            <a:ext cx="2238186" cy="90965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4020490" y="1535985"/>
            <a:ext cx="460523" cy="89643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4485786" y="1527131"/>
            <a:ext cx="1496908" cy="88982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5240658" y="1690253"/>
            <a:ext cx="1484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accent2"/>
                </a:solidFill>
              </a:rPr>
              <a:t>take_sample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43" name="任意多边形 42"/>
          <p:cNvSpPr/>
          <p:nvPr/>
        </p:nvSpPr>
        <p:spPr>
          <a:xfrm>
            <a:off x="1863265" y="3721655"/>
            <a:ext cx="5787692" cy="377306"/>
          </a:xfrm>
          <a:custGeom>
            <a:avLst/>
            <a:gdLst>
              <a:gd name="connsiteX0" fmla="*/ 0 w 6011186"/>
              <a:gd name="connsiteY0" fmla="*/ 15902 h 381662"/>
              <a:gd name="connsiteX1" fmla="*/ 0 w 6011186"/>
              <a:gd name="connsiteY1" fmla="*/ 381662 h 381662"/>
              <a:gd name="connsiteX2" fmla="*/ 6011186 w 6011186"/>
              <a:gd name="connsiteY2" fmla="*/ 381662 h 381662"/>
              <a:gd name="connsiteX3" fmla="*/ 1876508 w 6011186"/>
              <a:gd name="connsiteY3" fmla="*/ 381662 h 381662"/>
              <a:gd name="connsiteX4" fmla="*/ 1876508 w 6011186"/>
              <a:gd name="connsiteY4" fmla="*/ 0 h 381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11186" h="381662">
                <a:moveTo>
                  <a:pt x="0" y="15902"/>
                </a:moveTo>
                <a:lnTo>
                  <a:pt x="0" y="381662"/>
                </a:lnTo>
                <a:lnTo>
                  <a:pt x="6011186" y="381662"/>
                </a:lnTo>
                <a:lnTo>
                  <a:pt x="1876508" y="381662"/>
                </a:lnTo>
                <a:lnTo>
                  <a:pt x="1876508" y="0"/>
                </a:ln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直接连接符 44"/>
          <p:cNvCxnSpPr/>
          <p:nvPr/>
        </p:nvCxnSpPr>
        <p:spPr>
          <a:xfrm flipV="1">
            <a:off x="5742744" y="3721655"/>
            <a:ext cx="0" cy="37730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V="1">
            <a:off x="7650957" y="3721655"/>
            <a:ext cx="0" cy="37730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2" name="矩形 61"/>
          <p:cNvSpPr/>
          <p:nvPr/>
        </p:nvSpPr>
        <p:spPr>
          <a:xfrm>
            <a:off x="7108454" y="2771497"/>
            <a:ext cx="1085005" cy="9501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global</a:t>
            </a:r>
          </a:p>
          <a:p>
            <a:pPr algn="ctr"/>
            <a:r>
              <a:rPr lang="en-US" dirty="0" err="1"/>
              <a:t>bvar</a:t>
            </a:r>
            <a:endParaRPr lang="en-US" dirty="0"/>
          </a:p>
          <a:p>
            <a:pPr algn="ctr"/>
            <a:r>
              <a:rPr lang="en-US" dirty="0"/>
              <a:t>map</a:t>
            </a:r>
            <a:endParaRPr lang="en-US" sz="1200" dirty="0"/>
          </a:p>
        </p:txBody>
      </p:sp>
      <p:sp>
        <p:nvSpPr>
          <p:cNvPr id="63" name="内容占位符 2"/>
          <p:cNvSpPr txBox="1">
            <a:spLocks/>
          </p:cNvSpPr>
          <p:nvPr/>
        </p:nvSpPr>
        <p:spPr>
          <a:xfrm>
            <a:off x="8267312" y="2771497"/>
            <a:ext cx="245421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list_exposed</a:t>
            </a:r>
            <a:endParaRPr lang="en-US" altLang="zh-CN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describe_exposed</a:t>
            </a:r>
            <a:endParaRPr lang="en-US" altLang="zh-CN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dump_exposed</a:t>
            </a:r>
            <a:endParaRPr lang="en-US" altLang="zh-CN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zh-CN" altLang="en-US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23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5" grpId="0"/>
      <p:bldP spid="43" grpId="0" animBg="1"/>
      <p:bldP spid="62" grpId="0" animBg="1"/>
      <p:bldP spid="6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Window/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PerSecond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-- Variable + Sampler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Status                       -- Traditional lock implementation</a:t>
            </a: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PassiveStatus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-- update (by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getfn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only when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get_value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is called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Percentile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Produce and store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PercentileSamples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lvl="1" indent="0">
              <a:buNone/>
            </a:pP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AgentCominber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to speed up local update</a:t>
            </a:r>
          </a:p>
          <a:p>
            <a:pPr marL="457200" lvl="1" indent="0">
              <a:buNone/>
            </a:pP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LatencyRecorder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IntRecorder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 raw latency</a:t>
            </a:r>
          </a:p>
          <a:p>
            <a:pPr lvl="1"/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Maxer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- max latency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Percentile    - CDF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Advanced </a:t>
            </a:r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bvar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2826420" y="2717899"/>
            <a:ext cx="4752528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NUM_INTERVALS </a:t>
            </a:r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PercentileInterval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1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SAMPLE_SIZE samples</a:t>
            </a:r>
          </a:p>
          <a:p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get_number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(ratio)</a:t>
            </a:r>
          </a:p>
        </p:txBody>
      </p:sp>
      <p:sp>
        <p:nvSpPr>
          <p:cNvPr id="2" name="加号 1"/>
          <p:cNvSpPr/>
          <p:nvPr/>
        </p:nvSpPr>
        <p:spPr>
          <a:xfrm>
            <a:off x="4338588" y="4518099"/>
            <a:ext cx="288032" cy="288032"/>
          </a:xfrm>
          <a:prstGeom prst="mathPl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文本框 5"/>
          <p:cNvSpPr txBox="1"/>
          <p:nvPr/>
        </p:nvSpPr>
        <p:spPr>
          <a:xfrm>
            <a:off x="4989982" y="4477449"/>
            <a:ext cx="1220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Window</a:t>
            </a:r>
          </a:p>
        </p:txBody>
      </p:sp>
    </p:spTree>
    <p:extLst>
      <p:ext uri="{BB962C8B-B14F-4D97-AF65-F5344CB8AC3E}">
        <p14:creationId xmlns:p14="http://schemas.microsoft.com/office/powerpoint/2010/main" val="28884460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2702" y="1133723"/>
            <a:ext cx="9348534" cy="440948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Refer to actual code when confusing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only way to internal details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Better grasp of the implementation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comment is always your friend</a:t>
            </a:r>
          </a:p>
          <a:p>
            <a:pPr marL="457200" lvl="1" indent="0">
              <a:buNone/>
            </a:pP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Pull requests are always welcome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 feature, protocol, thoughts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bug fix, typo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documentation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MUST read before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checkin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coding style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compilation under common environment</a:t>
            </a:r>
          </a:p>
          <a:p>
            <a:pPr lvl="1"/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unittest</a:t>
            </a:r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zh-CN" altLang="en-U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Last But Not Least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5529898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Q &amp; A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231" y="1493763"/>
            <a:ext cx="5848350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983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2204" y="3809298"/>
            <a:ext cx="4608512" cy="1601175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Pros.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Scalability under multiple CPU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Cons.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Data synchronization overhead/complexity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Schedule overhead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zh-CN" altLang="en-U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Threading Model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1458268" y="1442742"/>
            <a:ext cx="2160240" cy="20882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任意多边形 8"/>
          <p:cNvSpPr/>
          <p:nvPr/>
        </p:nvSpPr>
        <p:spPr>
          <a:xfrm>
            <a:off x="2466380" y="2198826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文本框 9"/>
          <p:cNvSpPr txBox="1"/>
          <p:nvPr/>
        </p:nvSpPr>
        <p:spPr>
          <a:xfrm>
            <a:off x="3474492" y="3206938"/>
            <a:ext cx="1498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 Thread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873686" y="1726128"/>
            <a:ext cx="132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User Thread</a:t>
            </a:r>
          </a:p>
        </p:txBody>
      </p:sp>
      <p:sp>
        <p:nvSpPr>
          <p:cNvPr id="12" name="矩形 11"/>
          <p:cNvSpPr/>
          <p:nvPr/>
        </p:nvSpPr>
        <p:spPr>
          <a:xfrm>
            <a:off x="1366337" y="958107"/>
            <a:ext cx="2625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: 1 model -- </a:t>
            </a:r>
            <a:r>
              <a:rPr lang="en-US" altLang="zh-CN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pthread</a:t>
            </a:r>
            <a:endParaRPr lang="en-US" altLang="zh-CN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5922764" y="3809298"/>
            <a:ext cx="4608512" cy="16011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Pros.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Performance under single CPU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Easy to use/read, no data race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Cons.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Hard to scale over multiple CPU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Vulnerable to blocking</a:t>
            </a:r>
          </a:p>
          <a:p>
            <a:pPr lvl="1"/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zh-CN" altLang="en-US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6498828" y="1442742"/>
            <a:ext cx="2160240" cy="20882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任意多边形 15"/>
          <p:cNvSpPr/>
          <p:nvPr/>
        </p:nvSpPr>
        <p:spPr>
          <a:xfrm>
            <a:off x="7074892" y="2237153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文本框 16"/>
          <p:cNvSpPr txBox="1"/>
          <p:nvPr/>
        </p:nvSpPr>
        <p:spPr>
          <a:xfrm>
            <a:off x="8515052" y="3206938"/>
            <a:ext cx="1498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 Thread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914246" y="1726128"/>
            <a:ext cx="1419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User Threads</a:t>
            </a:r>
          </a:p>
        </p:txBody>
      </p:sp>
      <p:sp>
        <p:nvSpPr>
          <p:cNvPr id="19" name="矩形 18"/>
          <p:cNvSpPr/>
          <p:nvPr/>
        </p:nvSpPr>
        <p:spPr>
          <a:xfrm>
            <a:off x="6406897" y="958107"/>
            <a:ext cx="2318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 : 1 model -- fiber</a:t>
            </a:r>
          </a:p>
        </p:txBody>
      </p:sp>
      <p:sp>
        <p:nvSpPr>
          <p:cNvPr id="20" name="任意多边形 19"/>
          <p:cNvSpPr/>
          <p:nvPr/>
        </p:nvSpPr>
        <p:spPr>
          <a:xfrm>
            <a:off x="7418598" y="2220787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任意多边形 20"/>
          <p:cNvSpPr/>
          <p:nvPr/>
        </p:nvSpPr>
        <p:spPr>
          <a:xfrm>
            <a:off x="7966825" y="2220787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直接连接符 23"/>
          <p:cNvCxnSpPr/>
          <p:nvPr/>
        </p:nvCxnSpPr>
        <p:spPr>
          <a:xfrm>
            <a:off x="7650956" y="2501875"/>
            <a:ext cx="243861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25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/>
      <p:bldP spid="18" grpId="0"/>
      <p:bldP spid="19" grpId="0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2204" y="3809298"/>
            <a:ext cx="9577064" cy="1601175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bthreads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can run in N kernel threads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Each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can be scheduled to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run inside a single worker (in place)                    -- Good locality</a:t>
            </a:r>
          </a:p>
          <a:p>
            <a:pPr lvl="1"/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run between different workers (work stealing)   -- Good scalability</a:t>
            </a:r>
            <a:endParaRPr lang="en-US" altLang="zh-CN" sz="1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M:N -- </a:t>
            </a:r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bthread</a:t>
            </a:r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1484938" y="1197984"/>
            <a:ext cx="2160240" cy="20882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任意多边形 8"/>
          <p:cNvSpPr/>
          <p:nvPr/>
        </p:nvSpPr>
        <p:spPr>
          <a:xfrm>
            <a:off x="2232855" y="1976029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文本框 10"/>
          <p:cNvSpPr txBox="1"/>
          <p:nvPr/>
        </p:nvSpPr>
        <p:spPr>
          <a:xfrm>
            <a:off x="2055559" y="1493971"/>
            <a:ext cx="1018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bthreads</a:t>
            </a:r>
            <a:endParaRPr lang="en-US" dirty="0"/>
          </a:p>
        </p:txBody>
      </p:sp>
      <p:sp>
        <p:nvSpPr>
          <p:cNvPr id="15" name="椭圆 14"/>
          <p:cNvSpPr/>
          <p:nvPr/>
        </p:nvSpPr>
        <p:spPr>
          <a:xfrm>
            <a:off x="3977005" y="1100367"/>
            <a:ext cx="2160240" cy="20882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任意多边形 15"/>
          <p:cNvSpPr/>
          <p:nvPr/>
        </p:nvSpPr>
        <p:spPr>
          <a:xfrm>
            <a:off x="2646759" y="1954068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文本框 16"/>
          <p:cNvSpPr txBox="1"/>
          <p:nvPr/>
        </p:nvSpPr>
        <p:spPr>
          <a:xfrm>
            <a:off x="5994772" y="2865433"/>
            <a:ext cx="1780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 Thread</a:t>
            </a:r>
          </a:p>
          <a:p>
            <a:r>
              <a:rPr lang="en-US" dirty="0"/>
              <a:t>(</a:t>
            </a:r>
            <a:r>
              <a:rPr lang="en-US" dirty="0" err="1"/>
              <a:t>bthread</a:t>
            </a:r>
            <a:r>
              <a:rPr lang="en-US" dirty="0"/>
              <a:t> worker)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563960" y="1393747"/>
            <a:ext cx="1018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bthreads</a:t>
            </a:r>
            <a:endParaRPr lang="en-US" dirty="0"/>
          </a:p>
        </p:txBody>
      </p:sp>
      <p:sp>
        <p:nvSpPr>
          <p:cNvPr id="20" name="任意多边形 19"/>
          <p:cNvSpPr/>
          <p:nvPr/>
        </p:nvSpPr>
        <p:spPr>
          <a:xfrm>
            <a:off x="5009117" y="1889640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直接连接符 21"/>
          <p:cNvCxnSpPr/>
          <p:nvPr/>
        </p:nvCxnSpPr>
        <p:spPr>
          <a:xfrm>
            <a:off x="6885015" y="1976029"/>
            <a:ext cx="38671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椭圆 22"/>
          <p:cNvSpPr/>
          <p:nvPr/>
        </p:nvSpPr>
        <p:spPr>
          <a:xfrm>
            <a:off x="8046166" y="1061715"/>
            <a:ext cx="2160240" cy="20882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任意多边形 23"/>
          <p:cNvSpPr/>
          <p:nvPr/>
        </p:nvSpPr>
        <p:spPr>
          <a:xfrm>
            <a:off x="8756653" y="1839760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文本框 24"/>
          <p:cNvSpPr txBox="1"/>
          <p:nvPr/>
        </p:nvSpPr>
        <p:spPr>
          <a:xfrm>
            <a:off x="8616787" y="1357702"/>
            <a:ext cx="1018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bthreads</a:t>
            </a:r>
            <a:endParaRPr lang="en-US" dirty="0"/>
          </a:p>
        </p:txBody>
      </p:sp>
      <p:sp>
        <p:nvSpPr>
          <p:cNvPr id="26" name="任意多边形 25"/>
          <p:cNvSpPr/>
          <p:nvPr/>
        </p:nvSpPr>
        <p:spPr>
          <a:xfrm>
            <a:off x="9107228" y="1839760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任意多边形 26"/>
          <p:cNvSpPr/>
          <p:nvPr/>
        </p:nvSpPr>
        <p:spPr>
          <a:xfrm>
            <a:off x="9450143" y="1839760"/>
            <a:ext cx="144016" cy="576064"/>
          </a:xfrm>
          <a:custGeom>
            <a:avLst/>
            <a:gdLst>
              <a:gd name="connsiteX0" fmla="*/ 0 w 198782"/>
              <a:gd name="connsiteY0" fmla="*/ 0 h 365760"/>
              <a:gd name="connsiteX1" fmla="*/ 182880 w 198782"/>
              <a:gd name="connsiteY1" fmla="*/ 31805 h 365760"/>
              <a:gd name="connsiteX2" fmla="*/ 7951 w 198782"/>
              <a:gd name="connsiteY2" fmla="*/ 119270 h 365760"/>
              <a:gd name="connsiteX3" fmla="*/ 190831 w 198782"/>
              <a:gd name="connsiteY3" fmla="*/ 151075 h 365760"/>
              <a:gd name="connsiteX4" fmla="*/ 23853 w 198782"/>
              <a:gd name="connsiteY4" fmla="*/ 238539 h 365760"/>
              <a:gd name="connsiteX5" fmla="*/ 198782 w 198782"/>
              <a:gd name="connsiteY5" fmla="*/ 270344 h 365760"/>
              <a:gd name="connsiteX6" fmla="*/ 23853 w 198782"/>
              <a:gd name="connsiteY6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782" h="365760">
                <a:moveTo>
                  <a:pt x="0" y="0"/>
                </a:moveTo>
                <a:cubicBezTo>
                  <a:pt x="90777" y="5963"/>
                  <a:pt x="181555" y="11927"/>
                  <a:pt x="182880" y="31805"/>
                </a:cubicBezTo>
                <a:cubicBezTo>
                  <a:pt x="184205" y="51683"/>
                  <a:pt x="6626" y="99392"/>
                  <a:pt x="7951" y="119270"/>
                </a:cubicBezTo>
                <a:cubicBezTo>
                  <a:pt x="9276" y="139148"/>
                  <a:pt x="188181" y="131197"/>
                  <a:pt x="190831" y="151075"/>
                </a:cubicBezTo>
                <a:cubicBezTo>
                  <a:pt x="193481" y="170953"/>
                  <a:pt x="22528" y="218661"/>
                  <a:pt x="23853" y="238539"/>
                </a:cubicBezTo>
                <a:cubicBezTo>
                  <a:pt x="25178" y="258417"/>
                  <a:pt x="198782" y="249141"/>
                  <a:pt x="198782" y="270344"/>
                </a:cubicBezTo>
                <a:cubicBezTo>
                  <a:pt x="198782" y="291547"/>
                  <a:pt x="23853" y="365760"/>
                  <a:pt x="23853" y="3657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20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4329" y="4201588"/>
            <a:ext cx="6480720" cy="154064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Context contains: registers, stack ...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Save context before switch out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Jump context to recover former state</a:t>
            </a:r>
            <a:endParaRPr lang="en-US" altLang="zh-CN" sz="1400" dirty="0">
              <a:solidFill>
                <a:srgbClr val="595959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Context Switch -- boost::context 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26220" y="1831268"/>
            <a:ext cx="3888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total=0;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&lt;10; </a:t>
            </a:r>
            <a:r>
              <a:rPr lang="en-US" altLang="zh-CN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altLang="zh-CN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CN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altLang="zh-CN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</a:t>
            </a:r>
            <a:r>
              <a:rPr lang="en-US" altLang="zh-CN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CN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</a:p>
          <a:p>
            <a:r>
              <a:rPr lang="en-US" altLang="zh-CN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CN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yield(); 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cxnSp>
        <p:nvCxnSpPr>
          <p:cNvPr id="9" name="直接箭头连接符 8"/>
          <p:cNvCxnSpPr/>
          <p:nvPr/>
        </p:nvCxnSpPr>
        <p:spPr>
          <a:xfrm>
            <a:off x="3635896" y="2933923"/>
            <a:ext cx="3655020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239270" y="2584909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bthread_make_fcontext</a:t>
            </a:r>
            <a:endParaRPr lang="en-US" dirty="0"/>
          </a:p>
        </p:txBody>
      </p:sp>
      <p:sp>
        <p:nvSpPr>
          <p:cNvPr id="12" name="流程图: 文档 11"/>
          <p:cNvSpPr/>
          <p:nvPr/>
        </p:nvSpPr>
        <p:spPr>
          <a:xfrm>
            <a:off x="7524328" y="2513203"/>
            <a:ext cx="1080120" cy="936104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foo’s</a:t>
            </a:r>
            <a:r>
              <a:rPr lang="zh-CN" altLang="en-US" dirty="0"/>
              <a:t> </a:t>
            </a:r>
            <a:r>
              <a:rPr lang="en-US" altLang="zh-CN" dirty="0"/>
              <a:t>context</a:t>
            </a:r>
            <a:endParaRPr lang="en-US" dirty="0"/>
          </a:p>
        </p:txBody>
      </p:sp>
      <p:sp>
        <p:nvSpPr>
          <p:cNvPr id="13" name="流程图: 文档 12"/>
          <p:cNvSpPr/>
          <p:nvPr/>
        </p:nvSpPr>
        <p:spPr>
          <a:xfrm>
            <a:off x="7524328" y="1319344"/>
            <a:ext cx="1080120" cy="936104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</a:t>
            </a:r>
            <a:r>
              <a:rPr lang="zh-CN" altLang="en-US" dirty="0"/>
              <a:t> </a:t>
            </a:r>
            <a:r>
              <a:rPr lang="en-US" altLang="zh-CN" dirty="0"/>
              <a:t>context</a:t>
            </a:r>
            <a:endParaRPr lang="en-US" dirty="0"/>
          </a:p>
        </p:txBody>
      </p:sp>
      <p:sp>
        <p:nvSpPr>
          <p:cNvPr id="14" name="流程图: 文档 13"/>
          <p:cNvSpPr/>
          <p:nvPr/>
        </p:nvSpPr>
        <p:spPr>
          <a:xfrm>
            <a:off x="7524328" y="3812598"/>
            <a:ext cx="1080120" cy="936104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other</a:t>
            </a:r>
            <a:r>
              <a:rPr lang="zh-CN" altLang="en-US" dirty="0"/>
              <a:t> </a:t>
            </a:r>
            <a:r>
              <a:rPr lang="en-US" altLang="zh-CN" dirty="0"/>
              <a:t>context</a:t>
            </a:r>
            <a:endParaRPr lang="en-US" dirty="0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3635896" y="3149947"/>
            <a:ext cx="3583012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4239270" y="321582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bthread_</a:t>
            </a:r>
            <a:r>
              <a:rPr lang="en-US" altLang="zh-CN" dirty="0" err="1"/>
              <a:t>jump</a:t>
            </a:r>
            <a:r>
              <a:rPr lang="en-US" dirty="0" err="1"/>
              <a:t>_fcontext</a:t>
            </a:r>
            <a:endParaRPr lang="en-US" dirty="0"/>
          </a:p>
        </p:txBody>
      </p:sp>
      <p:cxnSp>
        <p:nvCxnSpPr>
          <p:cNvPr id="20" name="直接连接符 19"/>
          <p:cNvCxnSpPr/>
          <p:nvPr/>
        </p:nvCxnSpPr>
        <p:spPr>
          <a:xfrm>
            <a:off x="8083004" y="4878139"/>
            <a:ext cx="0" cy="288032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24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  <p:bldP spid="12" grpId="0" animBg="1"/>
      <p:bldP spid="13" grpId="0" animBg="1"/>
      <p:bldP spid="14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2204" y="1205731"/>
            <a:ext cx="9289032" cy="3960440"/>
          </a:xfrm>
        </p:spPr>
        <p:txBody>
          <a:bodyPr>
            <a:normAutofit/>
          </a:bodyPr>
          <a:lstStyle/>
          <a:p>
            <a:r>
              <a:rPr lang="en-US" altLang="zh-CN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Context stores in </a:t>
            </a:r>
            <a:r>
              <a:rPr lang="en-US" altLang="zh-CN" sz="20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ContextualStack</a:t>
            </a: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much size do we need?</a:t>
            </a: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 different size (configurable):</a:t>
            </a:r>
          </a:p>
          <a:p>
            <a:pPr lvl="2"/>
            <a:r>
              <a:rPr lang="en-US" altLang="zh-CN" sz="105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STACK_TYPE_SMALL</a:t>
            </a:r>
          </a:p>
          <a:p>
            <a:pPr lvl="2"/>
            <a:r>
              <a:rPr lang="en-US" altLang="zh-CN" sz="105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STACK_TYPE_NORMAL</a:t>
            </a:r>
          </a:p>
          <a:p>
            <a:pPr lvl="2"/>
            <a:r>
              <a:rPr lang="en-US" altLang="zh-CN" sz="105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STACK_TYPE_LARGE</a:t>
            </a:r>
          </a:p>
          <a:p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if the stack overflows?</a:t>
            </a: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mprotect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to 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 a guarding page</a:t>
            </a: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Use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mmap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to allocate page-aligned memory (required by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mprotect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lvl="2"/>
            <a:r>
              <a:rPr lang="en-US" altLang="zh-CN" sz="105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 to /</a:t>
            </a:r>
            <a:r>
              <a:rPr lang="en-US" altLang="zh-CN" sz="105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proc</a:t>
            </a:r>
            <a:r>
              <a:rPr lang="en-US" altLang="zh-CN" sz="105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/sys/</a:t>
            </a:r>
            <a:r>
              <a:rPr lang="en-US" altLang="zh-CN" sz="105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vm</a:t>
            </a:r>
            <a:r>
              <a:rPr lang="en-US" altLang="zh-CN" sz="105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en-US" altLang="zh-CN" sz="105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max_map_count</a:t>
            </a:r>
            <a:endParaRPr lang="en-US" altLang="zh-CN" sz="105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Context Storage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75096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2204" y="3809298"/>
            <a:ext cx="9577064" cy="1932937"/>
          </a:xfrm>
        </p:spPr>
        <p:txBody>
          <a:bodyPr>
            <a:normAutofit/>
          </a:bodyPr>
          <a:lstStyle/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worker (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pthread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=&gt; 1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Basic scheduling -- using a run queue (FIFO)</a:t>
            </a:r>
          </a:p>
          <a:p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if bth1 blocks?</a:t>
            </a:r>
          </a:p>
          <a:p>
            <a:pPr lvl="1"/>
            <a:r>
              <a:rPr lang="en-US" altLang="zh-CN" sz="14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bthn</a:t>
            </a:r>
            <a:r>
              <a:rPr lang="en-US" altLang="zh-CN" sz="1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will be stolen by other workers</a:t>
            </a:r>
          </a:p>
          <a:p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RemoteTaskQueue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-- for tasks created outside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bthread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Scheduling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1484938" y="1197984"/>
            <a:ext cx="2160240" cy="20882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文本框 10"/>
          <p:cNvSpPr txBox="1"/>
          <p:nvPr/>
        </p:nvSpPr>
        <p:spPr>
          <a:xfrm>
            <a:off x="1946940" y="1637779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Run Queue</a:t>
            </a:r>
            <a:endParaRPr lang="en-US" dirty="0"/>
          </a:p>
        </p:txBody>
      </p:sp>
      <p:sp>
        <p:nvSpPr>
          <p:cNvPr id="17" name="文本框 16"/>
          <p:cNvSpPr txBox="1"/>
          <p:nvPr/>
        </p:nvSpPr>
        <p:spPr>
          <a:xfrm>
            <a:off x="3546500" y="2939086"/>
            <a:ext cx="1288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TaskGroup1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411044"/>
              </p:ext>
            </p:extLst>
          </p:nvPr>
        </p:nvGraphicFramePr>
        <p:xfrm>
          <a:off x="1604923" y="2145875"/>
          <a:ext cx="1920268" cy="310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0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00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00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800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0019">
                <a:tc>
                  <a:txBody>
                    <a:bodyPr/>
                    <a:lstStyle/>
                    <a:p>
                      <a:r>
                        <a:rPr lang="en-US" sz="1200" dirty="0"/>
                        <a:t>bth1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bth2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...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bthn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9" name="椭圆 18"/>
          <p:cNvSpPr/>
          <p:nvPr/>
        </p:nvSpPr>
        <p:spPr>
          <a:xfrm>
            <a:off x="5346700" y="1182866"/>
            <a:ext cx="2160240" cy="20882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文本框 20"/>
          <p:cNvSpPr txBox="1"/>
          <p:nvPr/>
        </p:nvSpPr>
        <p:spPr>
          <a:xfrm>
            <a:off x="5808702" y="1622661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Run Queue</a:t>
            </a:r>
            <a:endParaRPr lang="en-US" dirty="0"/>
          </a:p>
        </p:txBody>
      </p:sp>
      <p:graphicFrame>
        <p:nvGraphicFramePr>
          <p:cNvPr id="28" name="表格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160597"/>
              </p:ext>
            </p:extLst>
          </p:nvPr>
        </p:nvGraphicFramePr>
        <p:xfrm>
          <a:off x="5466685" y="2130757"/>
          <a:ext cx="1824231" cy="310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0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0019"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bthn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bth22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9" name="文本框 28"/>
          <p:cNvSpPr txBox="1"/>
          <p:nvPr/>
        </p:nvSpPr>
        <p:spPr>
          <a:xfrm>
            <a:off x="7650956" y="2939086"/>
            <a:ext cx="1288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TaskGroup2</a:t>
            </a:r>
          </a:p>
        </p:txBody>
      </p:sp>
      <p:cxnSp>
        <p:nvCxnSpPr>
          <p:cNvPr id="30" name="直接箭头连接符 29"/>
          <p:cNvCxnSpPr>
            <a:endCxn id="28" idx="1"/>
          </p:cNvCxnSpPr>
          <p:nvPr/>
        </p:nvCxnSpPr>
        <p:spPr>
          <a:xfrm flipV="1">
            <a:off x="3546500" y="2285766"/>
            <a:ext cx="1920185" cy="8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3794527" y="1872768"/>
            <a:ext cx="1431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work stealing</a:t>
            </a:r>
          </a:p>
        </p:txBody>
      </p:sp>
    </p:spTree>
    <p:extLst>
      <p:ext uri="{BB962C8B-B14F-4D97-AF65-F5344CB8AC3E}">
        <p14:creationId xmlns:p14="http://schemas.microsoft.com/office/powerpoint/2010/main" val="304857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7584" y="368660"/>
            <a:ext cx="9271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TaskGroup</a:t>
            </a:r>
            <a:r>
              <a:rPr kumimoji="1"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 -- Main Entry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内容占位符 2"/>
          <p:cNvSpPr txBox="1">
            <a:spLocks/>
          </p:cNvSpPr>
          <p:nvPr/>
        </p:nvSpPr>
        <p:spPr>
          <a:xfrm>
            <a:off x="738188" y="1277739"/>
            <a:ext cx="8280920" cy="42484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run_main_task</a:t>
            </a: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entry point for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</a:t>
            </a:r>
            <a:endParaRPr lang="en-US" altLang="zh-CN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has its own context</a:t>
            </a:r>
          </a:p>
          <a:p>
            <a:pPr lvl="1"/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sched_to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when current while worker is idle</a:t>
            </a: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steal tasks from other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TaskGroups</a:t>
            </a:r>
            <a:endParaRPr lang="en-US" altLang="zh-CN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en-US" altLang="zh-CN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brief code:</a:t>
            </a:r>
          </a:p>
          <a:p>
            <a:pPr marL="0" indent="0">
              <a:buNone/>
            </a:pP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Han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Implementation</a:t>
            </a:r>
            <a:r>
              <a:rPr lang="en-US" altLang="zh-CN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 fast as possible</a:t>
            </a:r>
          </a:p>
          <a:p>
            <a:pPr lvl="1"/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avoid global contention</a:t>
            </a:r>
          </a:p>
          <a:p>
            <a:pPr marL="0" indent="0">
              <a:buNone/>
            </a:pPr>
            <a:endParaRPr lang="en-US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98228" y="3149947"/>
            <a:ext cx="7128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not stop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wait until signaled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steal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bthread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from other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TaskGroups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sched_to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(that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bthread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3477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3601</TotalTime>
  <Words>2352</Words>
  <Application>Microsoft Office PowerPoint</Application>
  <PresentationFormat>自定义</PresentationFormat>
  <Paragraphs>829</Paragraphs>
  <Slides>39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7" baseType="lpstr">
      <vt:lpstr>宋体</vt:lpstr>
      <vt:lpstr>微软雅黑</vt:lpstr>
      <vt:lpstr>微软雅黑</vt:lpstr>
      <vt:lpstr>Arial</vt:lpstr>
      <vt:lpstr>Calibri</vt:lpstr>
      <vt:lpstr>Courier New</vt:lpstr>
      <vt:lpstr>Segoe UI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武敏</dc:creator>
  <cp:lastModifiedBy>Jiang Bear</cp:lastModifiedBy>
  <cp:revision>171</cp:revision>
  <dcterms:created xsi:type="dcterms:W3CDTF">2014-04-29T09:26:26Z</dcterms:created>
  <dcterms:modified xsi:type="dcterms:W3CDTF">2018-04-24T02:10:28Z</dcterms:modified>
</cp:coreProperties>
</file>