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a8153938ffbb44ca" /><Relationship Type="http://schemas.openxmlformats.org/package/2006/relationships/metadata/core-properties" Target="/docProps/core.xml" Id="R6aabf5146c164d2b" /><Relationship Type="http://schemas.openxmlformats.org/officeDocument/2006/relationships/extended-properties" Target="/docProps/app.xml" Id="R8b24a36fd21a4072" /><Relationship Type="http://schemas.openxmlformats.org/officeDocument/2006/relationships/custom-properties" Target="/docProps/custom.xml" Id="R36dcba6402b64bbe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121e29ff2304436f"/>
    <p:sldId id="257" r:id="Rca158435d0534d70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121e29ff2304436f" /><Relationship Type="http://schemas.openxmlformats.org/officeDocument/2006/relationships/slide" Target="/ppt/slides/slide2.xml" Id="Rca158435d0534d70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284bf27f42347de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cda7bedc4044d77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1282c260a594178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d123a2de2944be5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e511d5001e64437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aab4562a28174144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4f41e2313534f1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320e37c4a33485b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Two-Level Header (gridSpan)</a:t>
            </a:r>
          </a:p>
        </p:txBody>
      </p:sp>
      <p:graphicFrame>
        <p:nvGraphicFramePr>
          <p:cNvPr id="100001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3200400"/>
        </p:xfrm>
        <a:graphic xmlns:a="http://schemas.openxmlformats.org/drawingml/2006/main">
          <a:graphicData uri="http://schemas.openxmlformats.org/drawingml/2006/table">
            <a:tbl>
              <a:tblPr firstRow="1" bandRow="1"/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Department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2024 Performance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2E75B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2025 Forecast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/>
                        <a:t/>
                      </a:r>
                    </a:p>
                  </a:txBody>
                  <a:tcP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Margin</a:t>
                      </a:r>
                    </a:p>
                  </a:txBody>
                  <a:tcP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Margin</a:t>
                      </a:r>
                    </a:p>
                  </a:txBody>
                  <a:tcPr>
                    <a:solidFill>
                      <a:srgbClr val="5B9BD5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 b="1"/>
                        <a:t>Engineering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1.20M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18%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1.45M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22%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 b="1"/>
                        <a:t>Sales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2.30M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12%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2.80M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15%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 b="1"/>
                        <a:t>Marketing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0.95M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25%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1.10M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28%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 b="1"/>
                        <a:t>Operations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0.78M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30%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0.85M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32%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</a:tr>
            </a:tbl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2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Full-Width Section Headers</a:t>
            </a:r>
          </a:p>
        </p:txBody>
      </p:sp>
      <p:graphicFrame>
        <p:nvGraphicFramePr>
          <p:cNvPr id="100003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4114800"/>
        </p:xfrm>
        <a:graphic xmlns:a="http://schemas.openxmlformats.org/drawingml/2006/main">
          <a:graphicData uri="http://schemas.openxmlformats.org/drawingml/2006/table">
            <a:tbl>
              <a:tblPr firstRow="1" bandRow="1"/>
              <a:tblGrid>
                <a:gridCol w="2743200"/>
                <a:gridCol w="2743200"/>
                <a:gridCol w="2743200"/>
                <a:gridCol w="2743200"/>
              </a:tblGrid>
              <a:tr h="45720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Item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Owner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Due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Status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</a:tr>
              <a:tr h="457200">
                <a:tc gridSpan="4">
                  <a:txBody>
                    <a:bodyPr/>
                    <a:lstStyle/>
                    <a:p>
                      <a:r>
                        <a:rPr lang="en-US" b="1"/>
                        <a:t>◆ Phase 1 — Discovery</a:t>
                      </a:r>
                    </a:p>
                  </a:txBody>
                  <a:tcPr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Stakeholder interviews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Alice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Mar 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B050"/>
                          </a:solidFill>
                        </a:rPr>
                        <a:t>✓ Done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Market research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Bob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Mar 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B050"/>
                          </a:solidFill>
                        </a:rPr>
                        <a:t>✓ Done</a:t>
                      </a:r>
                    </a:p>
                  </a:txBody>
                  <a:tcPr/>
                </a:tc>
              </a:tr>
              <a:tr h="457200">
                <a:tc gridSpan="4">
                  <a:txBody>
                    <a:bodyPr/>
                    <a:lstStyle/>
                    <a:p>
                      <a:r>
                        <a:rPr lang="en-US" b="1"/>
                        <a:t>◆ Phase 2 — Design</a:t>
                      </a:r>
                    </a:p>
                  </a:txBody>
                  <a:tcPr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Architecture spec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Carol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Apr 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FFC000"/>
                          </a:solidFill>
                        </a:rPr>
                        <a:t>◐ WIP</a:t>
                      </a:r>
                    </a:p>
                  </a:txBody>
                  <a:tcPr/>
                </a:tc>
              </a:tr>
              <a:tr h="457200">
                <a:tc gridSpan="4">
                  <a:txBody>
                    <a:bodyPr/>
                    <a:lstStyle/>
                    <a:p>
                      <a:r>
                        <a:rPr lang="en-US" b="1"/>
                        <a:t>◆ Phase 3 — Build</a:t>
                      </a:r>
                    </a:p>
                  </a:txBody>
                  <a:tcPr>
                    <a:solidFill>
                      <a:srgbClr val="F4B08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Backend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Dave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Jun 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◯ Not started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Frontend 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Eve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Jul 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◯ Not started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2026-06-24T17:27:49Z</dcterms:created>
  <cp:lastModifiedBy>OfficeCLI</cp:lastModifiedBy>
  <dcterms:modified xsi:type="dcterms:W3CDTF">2026-06-24T17:27:49Z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2026-06-24T17:27:50Z</vt:lpwstr>
  </op:property>
</op:Properties>
</file>